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00"/>
  </p:notesMasterIdLst>
  <p:handoutMasterIdLst>
    <p:handoutMasterId r:id="rId201"/>
  </p:handoutMasterIdLst>
  <p:sldIdLst>
    <p:sldId id="365" r:id="rId2"/>
    <p:sldId id="495" r:id="rId3"/>
    <p:sldId id="1689" r:id="rId4"/>
    <p:sldId id="1693" r:id="rId5"/>
    <p:sldId id="1694" r:id="rId6"/>
    <p:sldId id="1690" r:id="rId7"/>
    <p:sldId id="1393" r:id="rId8"/>
    <p:sldId id="1394" r:id="rId9"/>
    <p:sldId id="1659" r:id="rId10"/>
    <p:sldId id="1634" r:id="rId11"/>
    <p:sldId id="1635" r:id="rId12"/>
    <p:sldId id="1660" r:id="rId13"/>
    <p:sldId id="1636" r:id="rId14"/>
    <p:sldId id="1201" r:id="rId15"/>
    <p:sldId id="1458" r:id="rId16"/>
    <p:sldId id="1459" r:id="rId17"/>
    <p:sldId id="1475" r:id="rId18"/>
    <p:sldId id="1637" r:id="rId19"/>
    <p:sldId id="1460" r:id="rId20"/>
    <p:sldId id="1457" r:id="rId21"/>
    <p:sldId id="1422" r:id="rId22"/>
    <p:sldId id="1476" r:id="rId23"/>
    <p:sldId id="1203" r:id="rId24"/>
    <p:sldId id="1477" r:id="rId25"/>
    <p:sldId id="1480" r:id="rId26"/>
    <p:sldId id="1479" r:id="rId27"/>
    <p:sldId id="1481" r:id="rId28"/>
    <p:sldId id="1423" r:id="rId29"/>
    <p:sldId id="1204" r:id="rId30"/>
    <p:sldId id="1478" r:id="rId31"/>
    <p:sldId id="1205" r:id="rId32"/>
    <p:sldId id="1657" r:id="rId33"/>
    <p:sldId id="1206" r:id="rId34"/>
    <p:sldId id="1661" r:id="rId35"/>
    <p:sldId id="1424" r:id="rId36"/>
    <p:sldId id="1207" r:id="rId37"/>
    <p:sldId id="1473" r:id="rId38"/>
    <p:sldId id="1461" r:id="rId39"/>
    <p:sldId id="1482" r:id="rId40"/>
    <p:sldId id="1462" r:id="rId41"/>
    <p:sldId id="1663" r:id="rId42"/>
    <p:sldId id="1662" r:id="rId43"/>
    <p:sldId id="1195" r:id="rId44"/>
    <p:sldId id="1196" r:id="rId45"/>
    <p:sldId id="1470" r:id="rId46"/>
    <p:sldId id="1436" r:id="rId47"/>
    <p:sldId id="1425" r:id="rId48"/>
    <p:sldId id="1704" r:id="rId49"/>
    <p:sldId id="1435" r:id="rId50"/>
    <p:sldId id="1488" r:id="rId51"/>
    <p:sldId id="1438" r:id="rId52"/>
    <p:sldId id="1705" r:id="rId53"/>
    <p:sldId id="1439" r:id="rId54"/>
    <p:sldId id="1706" r:id="rId55"/>
    <p:sldId id="1440" r:id="rId56"/>
    <p:sldId id="1707" r:id="rId57"/>
    <p:sldId id="1442" r:id="rId58"/>
    <p:sldId id="1709" r:id="rId59"/>
    <p:sldId id="1483" r:id="rId60"/>
    <p:sldId id="1710" r:id="rId61"/>
    <p:sldId id="1449" r:id="rId62"/>
    <p:sldId id="1711" r:id="rId63"/>
    <p:sldId id="1444" r:id="rId64"/>
    <p:sldId id="1712" r:id="rId65"/>
    <p:sldId id="1484" r:id="rId66"/>
    <p:sldId id="1714" r:id="rId67"/>
    <p:sldId id="1656" r:id="rId68"/>
    <p:sldId id="1713" r:id="rId69"/>
    <p:sldId id="1499" r:id="rId70"/>
    <p:sldId id="1715" r:id="rId71"/>
    <p:sldId id="1664" r:id="rId72"/>
    <p:sldId id="1400" r:id="rId73"/>
    <p:sldId id="1486" r:id="rId74"/>
    <p:sldId id="1437" r:id="rId75"/>
    <p:sldId id="1402" r:id="rId76"/>
    <p:sldId id="1403" r:id="rId77"/>
    <p:sldId id="1107" r:id="rId78"/>
    <p:sldId id="1108" r:id="rId79"/>
    <p:sldId id="1491" r:id="rId80"/>
    <p:sldId id="1109" r:id="rId81"/>
    <p:sldId id="1492" r:id="rId82"/>
    <p:sldId id="1494" r:id="rId83"/>
    <p:sldId id="1665" r:id="rId84"/>
    <p:sldId id="1193" r:id="rId85"/>
    <p:sldId id="1495" r:id="rId86"/>
    <p:sldId id="1496" r:id="rId87"/>
    <p:sldId id="1628" r:id="rId88"/>
    <p:sldId id="1695" r:id="rId89"/>
    <p:sldId id="1629" r:id="rId90"/>
    <p:sldId id="1696" r:id="rId91"/>
    <p:sldId id="1698" r:id="rId92"/>
    <p:sldId id="1699" r:id="rId93"/>
    <p:sldId id="1666" r:id="rId94"/>
    <p:sldId id="1667" r:id="rId95"/>
    <p:sldId id="1452" r:id="rId96"/>
    <p:sldId id="1453" r:id="rId97"/>
    <p:sldId id="1700" r:id="rId98"/>
    <p:sldId id="1211" r:id="rId99"/>
    <p:sldId id="1639" r:id="rId100"/>
    <p:sldId id="1643" r:id="rId101"/>
    <p:sldId id="1640" r:id="rId102"/>
    <p:sldId id="1145" r:id="rId103"/>
    <p:sldId id="1431" r:id="rId104"/>
    <p:sldId id="1432" r:id="rId105"/>
    <p:sldId id="1159" r:id="rId106"/>
    <p:sldId id="1428" r:id="rId107"/>
    <p:sldId id="1160" r:id="rId108"/>
    <p:sldId id="1430" r:id="rId109"/>
    <p:sldId id="1450" r:id="rId110"/>
    <p:sldId id="1158" r:id="rId111"/>
    <p:sldId id="1507" r:id="rId112"/>
    <p:sldId id="1508" r:id="rId113"/>
    <p:sldId id="1630" r:id="rId114"/>
    <p:sldId id="1641" r:id="rId115"/>
    <p:sldId id="1650" r:id="rId116"/>
    <p:sldId id="1642" r:id="rId117"/>
    <p:sldId id="1644" r:id="rId118"/>
    <p:sldId id="1645" r:id="rId119"/>
    <p:sldId id="1143" r:id="rId120"/>
    <p:sldId id="1146" r:id="rId121"/>
    <p:sldId id="1152" r:id="rId122"/>
    <p:sldId id="1502" r:id="rId123"/>
    <p:sldId id="1503" r:id="rId124"/>
    <p:sldId id="1504" r:id="rId125"/>
    <p:sldId id="1155" r:id="rId126"/>
    <p:sldId id="1161" r:id="rId127"/>
    <p:sldId id="1433" r:id="rId128"/>
    <p:sldId id="1505" r:id="rId129"/>
    <p:sldId id="1509" r:id="rId130"/>
    <p:sldId id="1162" r:id="rId131"/>
    <p:sldId id="1646" r:id="rId132"/>
    <p:sldId id="1648" r:id="rId133"/>
    <p:sldId id="1651" r:id="rId134"/>
    <p:sldId id="1652" r:id="rId135"/>
    <p:sldId id="1653" r:id="rId136"/>
    <p:sldId id="1654" r:id="rId137"/>
    <p:sldId id="1701" r:id="rId138"/>
    <p:sldId id="800" r:id="rId139"/>
    <p:sldId id="1511" r:id="rId140"/>
    <p:sldId id="1670" r:id="rId141"/>
    <p:sldId id="1512" r:id="rId142"/>
    <p:sldId id="1672" r:id="rId143"/>
    <p:sldId id="1671" r:id="rId144"/>
    <p:sldId id="1669" r:id="rId145"/>
    <p:sldId id="1668" r:id="rId146"/>
    <p:sldId id="1607" r:id="rId147"/>
    <p:sldId id="1446" r:id="rId148"/>
    <p:sldId id="1610" r:id="rId149"/>
    <p:sldId id="1611" r:id="rId150"/>
    <p:sldId id="1612" r:id="rId151"/>
    <p:sldId id="1613" r:id="rId152"/>
    <p:sldId id="1614" r:id="rId153"/>
    <p:sldId id="1615" r:id="rId154"/>
    <p:sldId id="1455" r:id="rId155"/>
    <p:sldId id="1616" r:id="rId156"/>
    <p:sldId id="1463" r:id="rId157"/>
    <p:sldId id="1617" r:id="rId158"/>
    <p:sldId id="1618" r:id="rId159"/>
    <p:sldId id="1514" r:id="rId160"/>
    <p:sldId id="1619" r:id="rId161"/>
    <p:sldId id="1456" r:id="rId162"/>
    <p:sldId id="1620" r:id="rId163"/>
    <p:sldId id="1621" r:id="rId164"/>
    <p:sldId id="1622" r:id="rId165"/>
    <p:sldId id="1673" r:id="rId166"/>
    <p:sldId id="1513" r:id="rId167"/>
    <p:sldId id="1606" r:id="rId168"/>
    <p:sldId id="1674" r:id="rId169"/>
    <p:sldId id="1675" r:id="rId170"/>
    <p:sldId id="1177" r:id="rId171"/>
    <p:sldId id="1676" r:id="rId172"/>
    <p:sldId id="1682" r:id="rId173"/>
    <p:sldId id="1683" r:id="rId174"/>
    <p:sldId id="1677" r:id="rId175"/>
    <p:sldId id="1678" r:id="rId176"/>
    <p:sldId id="1679" r:id="rId177"/>
    <p:sldId id="1681" r:id="rId178"/>
    <p:sldId id="1680" r:id="rId179"/>
    <p:sldId id="1684" r:id="rId180"/>
    <p:sldId id="1685" r:id="rId181"/>
    <p:sldId id="1686" r:id="rId182"/>
    <p:sldId id="1687" r:id="rId183"/>
    <p:sldId id="1702" r:id="rId184"/>
    <p:sldId id="1179" r:id="rId185"/>
    <p:sldId id="1180" r:id="rId186"/>
    <p:sldId id="1182" r:id="rId187"/>
    <p:sldId id="1183" r:id="rId188"/>
    <p:sldId id="1184" r:id="rId189"/>
    <p:sldId id="1185" r:id="rId190"/>
    <p:sldId id="1186" r:id="rId191"/>
    <p:sldId id="1187" r:id="rId192"/>
    <p:sldId id="1688" r:id="rId193"/>
    <p:sldId id="1189" r:id="rId194"/>
    <p:sldId id="1190" r:id="rId195"/>
    <p:sldId id="1703" r:id="rId196"/>
    <p:sldId id="799" r:id="rId197"/>
    <p:sldId id="805" r:id="rId198"/>
    <p:sldId id="811" r:id="rId199"/>
  </p:sldIdLst>
  <p:sldSz cx="12198350" cy="6858000"/>
  <p:notesSz cx="6875463" cy="10002838"/>
  <p:defaultTextStyle>
    <a:defPPr>
      <a:defRPr lang="en-US"/>
    </a:defPPr>
    <a:lvl1pPr marL="0" algn="l" defTabSz="952805" rtl="0" eaLnBrk="1" latinLnBrk="0" hangingPunct="1">
      <a:defRPr sz="1900" kern="1200">
        <a:solidFill>
          <a:schemeClr val="tx1"/>
        </a:solidFill>
        <a:latin typeface="+mn-lt"/>
        <a:ea typeface="+mn-ea"/>
        <a:cs typeface="+mn-cs"/>
      </a:defRPr>
    </a:lvl1pPr>
    <a:lvl2pPr marL="476402" algn="l" defTabSz="952805" rtl="0" eaLnBrk="1" latinLnBrk="0" hangingPunct="1">
      <a:defRPr sz="1900" kern="1200">
        <a:solidFill>
          <a:schemeClr val="tx1"/>
        </a:solidFill>
        <a:latin typeface="+mn-lt"/>
        <a:ea typeface="+mn-ea"/>
        <a:cs typeface="+mn-cs"/>
      </a:defRPr>
    </a:lvl2pPr>
    <a:lvl3pPr marL="952805" algn="l" defTabSz="952805" rtl="0" eaLnBrk="1" latinLnBrk="0" hangingPunct="1">
      <a:defRPr sz="1900" kern="1200">
        <a:solidFill>
          <a:schemeClr val="tx1"/>
        </a:solidFill>
        <a:latin typeface="+mn-lt"/>
        <a:ea typeface="+mn-ea"/>
        <a:cs typeface="+mn-cs"/>
      </a:defRPr>
    </a:lvl3pPr>
    <a:lvl4pPr marL="1429207" algn="l" defTabSz="952805" rtl="0" eaLnBrk="1" latinLnBrk="0" hangingPunct="1">
      <a:defRPr sz="1900" kern="1200">
        <a:solidFill>
          <a:schemeClr val="tx1"/>
        </a:solidFill>
        <a:latin typeface="+mn-lt"/>
        <a:ea typeface="+mn-ea"/>
        <a:cs typeface="+mn-cs"/>
      </a:defRPr>
    </a:lvl4pPr>
    <a:lvl5pPr marL="1905610" algn="l" defTabSz="952805" rtl="0" eaLnBrk="1" latinLnBrk="0" hangingPunct="1">
      <a:defRPr sz="1900" kern="1200">
        <a:solidFill>
          <a:schemeClr val="tx1"/>
        </a:solidFill>
        <a:latin typeface="+mn-lt"/>
        <a:ea typeface="+mn-ea"/>
        <a:cs typeface="+mn-cs"/>
      </a:defRPr>
    </a:lvl5pPr>
    <a:lvl6pPr marL="2382012" algn="l" defTabSz="952805" rtl="0" eaLnBrk="1" latinLnBrk="0" hangingPunct="1">
      <a:defRPr sz="1900" kern="1200">
        <a:solidFill>
          <a:schemeClr val="tx1"/>
        </a:solidFill>
        <a:latin typeface="+mn-lt"/>
        <a:ea typeface="+mn-ea"/>
        <a:cs typeface="+mn-cs"/>
      </a:defRPr>
    </a:lvl6pPr>
    <a:lvl7pPr marL="2858414" algn="l" defTabSz="952805" rtl="0" eaLnBrk="1" latinLnBrk="0" hangingPunct="1">
      <a:defRPr sz="1900" kern="1200">
        <a:solidFill>
          <a:schemeClr val="tx1"/>
        </a:solidFill>
        <a:latin typeface="+mn-lt"/>
        <a:ea typeface="+mn-ea"/>
        <a:cs typeface="+mn-cs"/>
      </a:defRPr>
    </a:lvl7pPr>
    <a:lvl8pPr marL="3334817" algn="l" defTabSz="952805" rtl="0" eaLnBrk="1" latinLnBrk="0" hangingPunct="1">
      <a:defRPr sz="1900" kern="1200">
        <a:solidFill>
          <a:schemeClr val="tx1"/>
        </a:solidFill>
        <a:latin typeface="+mn-lt"/>
        <a:ea typeface="+mn-ea"/>
        <a:cs typeface="+mn-cs"/>
      </a:defRPr>
    </a:lvl8pPr>
    <a:lvl9pPr marL="3811219" algn="l" defTabSz="952805"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E1F140E-03D5-4566-9988-5FDFD225D72F}">
          <p14:sldIdLst>
            <p14:sldId id="365"/>
            <p14:sldId id="495"/>
            <p14:sldId id="1689"/>
            <p14:sldId id="1693"/>
            <p14:sldId id="1694"/>
            <p14:sldId id="1690"/>
            <p14:sldId id="1393"/>
            <p14:sldId id="1394"/>
            <p14:sldId id="1659"/>
            <p14:sldId id="1634"/>
            <p14:sldId id="1635"/>
            <p14:sldId id="1660"/>
            <p14:sldId id="1636"/>
            <p14:sldId id="1201"/>
            <p14:sldId id="1458"/>
            <p14:sldId id="1459"/>
            <p14:sldId id="1475"/>
            <p14:sldId id="1637"/>
            <p14:sldId id="1460"/>
            <p14:sldId id="1457"/>
            <p14:sldId id="1422"/>
            <p14:sldId id="1476"/>
            <p14:sldId id="1203"/>
            <p14:sldId id="1477"/>
            <p14:sldId id="1480"/>
            <p14:sldId id="1479"/>
            <p14:sldId id="1481"/>
            <p14:sldId id="1423"/>
            <p14:sldId id="1204"/>
            <p14:sldId id="1478"/>
            <p14:sldId id="1205"/>
            <p14:sldId id="1657"/>
            <p14:sldId id="1206"/>
            <p14:sldId id="1661"/>
            <p14:sldId id="1424"/>
            <p14:sldId id="1207"/>
            <p14:sldId id="1473"/>
            <p14:sldId id="1461"/>
            <p14:sldId id="1482"/>
            <p14:sldId id="1462"/>
            <p14:sldId id="1663"/>
            <p14:sldId id="1662"/>
            <p14:sldId id="1195"/>
            <p14:sldId id="1196"/>
            <p14:sldId id="1470"/>
            <p14:sldId id="1436"/>
            <p14:sldId id="1425"/>
            <p14:sldId id="1704"/>
            <p14:sldId id="1435"/>
            <p14:sldId id="1488"/>
          </p14:sldIdLst>
        </p14:section>
        <p14:section name="Naamloze sectie" id="{0046464C-53B4-493C-9FE6-4D651E8F8627}">
          <p14:sldIdLst>
            <p14:sldId id="1438"/>
            <p14:sldId id="1705"/>
            <p14:sldId id="1439"/>
            <p14:sldId id="1706"/>
            <p14:sldId id="1440"/>
            <p14:sldId id="1707"/>
            <p14:sldId id="1442"/>
            <p14:sldId id="1709"/>
            <p14:sldId id="1483"/>
            <p14:sldId id="1710"/>
            <p14:sldId id="1449"/>
            <p14:sldId id="1711"/>
            <p14:sldId id="1444"/>
            <p14:sldId id="1712"/>
            <p14:sldId id="1484"/>
            <p14:sldId id="1714"/>
            <p14:sldId id="1656"/>
            <p14:sldId id="1713"/>
            <p14:sldId id="1499"/>
            <p14:sldId id="1715"/>
            <p14:sldId id="1664"/>
            <p14:sldId id="1400"/>
            <p14:sldId id="1486"/>
            <p14:sldId id="1437"/>
            <p14:sldId id="1402"/>
            <p14:sldId id="1403"/>
            <p14:sldId id="1107"/>
            <p14:sldId id="1108"/>
            <p14:sldId id="1491"/>
            <p14:sldId id="1109"/>
            <p14:sldId id="1492"/>
            <p14:sldId id="1494"/>
            <p14:sldId id="1665"/>
            <p14:sldId id="1193"/>
            <p14:sldId id="1495"/>
            <p14:sldId id="1496"/>
            <p14:sldId id="1628"/>
            <p14:sldId id="1695"/>
            <p14:sldId id="1629"/>
            <p14:sldId id="1696"/>
            <p14:sldId id="1698"/>
            <p14:sldId id="1699"/>
            <p14:sldId id="1666"/>
            <p14:sldId id="1667"/>
            <p14:sldId id="1452"/>
            <p14:sldId id="1453"/>
            <p14:sldId id="1700"/>
            <p14:sldId id="1211"/>
            <p14:sldId id="1639"/>
            <p14:sldId id="1643"/>
            <p14:sldId id="1640"/>
            <p14:sldId id="1145"/>
            <p14:sldId id="1431"/>
            <p14:sldId id="1432"/>
            <p14:sldId id="1159"/>
            <p14:sldId id="1428"/>
            <p14:sldId id="1160"/>
            <p14:sldId id="1430"/>
            <p14:sldId id="1450"/>
            <p14:sldId id="1158"/>
            <p14:sldId id="1507"/>
            <p14:sldId id="1508"/>
            <p14:sldId id="1630"/>
            <p14:sldId id="1641"/>
            <p14:sldId id="1650"/>
            <p14:sldId id="1642"/>
            <p14:sldId id="1644"/>
            <p14:sldId id="1645"/>
            <p14:sldId id="1143"/>
            <p14:sldId id="1146"/>
            <p14:sldId id="1152"/>
            <p14:sldId id="1502"/>
            <p14:sldId id="1503"/>
            <p14:sldId id="1504"/>
            <p14:sldId id="1155"/>
            <p14:sldId id="1161"/>
            <p14:sldId id="1433"/>
            <p14:sldId id="1505"/>
            <p14:sldId id="1509"/>
            <p14:sldId id="1162"/>
            <p14:sldId id="1646"/>
            <p14:sldId id="1648"/>
            <p14:sldId id="1651"/>
            <p14:sldId id="1652"/>
            <p14:sldId id="1653"/>
            <p14:sldId id="1654"/>
            <p14:sldId id="1701"/>
            <p14:sldId id="800"/>
            <p14:sldId id="1511"/>
            <p14:sldId id="1670"/>
            <p14:sldId id="1512"/>
            <p14:sldId id="1672"/>
            <p14:sldId id="1671"/>
            <p14:sldId id="1669"/>
            <p14:sldId id="1668"/>
            <p14:sldId id="1607"/>
            <p14:sldId id="1446"/>
            <p14:sldId id="1610"/>
            <p14:sldId id="1611"/>
            <p14:sldId id="1612"/>
            <p14:sldId id="1613"/>
            <p14:sldId id="1614"/>
            <p14:sldId id="1615"/>
            <p14:sldId id="1455"/>
            <p14:sldId id="1616"/>
            <p14:sldId id="1463"/>
            <p14:sldId id="1617"/>
            <p14:sldId id="1618"/>
            <p14:sldId id="1514"/>
            <p14:sldId id="1619"/>
            <p14:sldId id="1456"/>
            <p14:sldId id="1620"/>
            <p14:sldId id="1621"/>
            <p14:sldId id="1622"/>
            <p14:sldId id="1673"/>
            <p14:sldId id="1513"/>
            <p14:sldId id="1606"/>
            <p14:sldId id="1674"/>
            <p14:sldId id="1675"/>
            <p14:sldId id="1177"/>
            <p14:sldId id="1676"/>
            <p14:sldId id="1682"/>
            <p14:sldId id="1683"/>
            <p14:sldId id="1677"/>
            <p14:sldId id="1678"/>
            <p14:sldId id="1679"/>
            <p14:sldId id="1681"/>
            <p14:sldId id="1680"/>
            <p14:sldId id="1684"/>
            <p14:sldId id="1685"/>
            <p14:sldId id="1686"/>
            <p14:sldId id="1687"/>
            <p14:sldId id="1702"/>
            <p14:sldId id="1179"/>
            <p14:sldId id="1180"/>
            <p14:sldId id="1182"/>
            <p14:sldId id="1183"/>
            <p14:sldId id="1184"/>
            <p14:sldId id="1185"/>
            <p14:sldId id="1186"/>
            <p14:sldId id="1187"/>
            <p14:sldId id="1688"/>
            <p14:sldId id="1189"/>
            <p14:sldId id="1190"/>
            <p14:sldId id="1703"/>
            <p14:sldId id="799"/>
            <p14:sldId id="805"/>
            <p14:sldId id="811"/>
          </p14:sldIdLst>
        </p14:section>
      </p14:sectionLst>
    </p:ext>
    <p:ext uri="{EFAFB233-063F-42B5-8137-9DF3F51BA10A}">
      <p15:sldGuideLst xmlns:p15="http://schemas.microsoft.com/office/powerpoint/2012/main">
        <p15:guide id="1" orient="horz" pos="2160" userDrawn="1">
          <p15:clr>
            <a:srgbClr val="A4A3A4"/>
          </p15:clr>
        </p15:guide>
        <p15:guide id="2" pos="384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41C38"/>
    <a:srgbClr val="B8002E"/>
    <a:srgbClr val="E51937"/>
    <a:srgbClr val="970026"/>
    <a:srgbClr val="00B0F0"/>
    <a:srgbClr val="FA4C06"/>
    <a:srgbClr val="2D000B"/>
    <a:srgbClr val="512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5" autoAdjust="0"/>
    <p:restoredTop sz="92415" autoAdjust="0"/>
  </p:normalViewPr>
  <p:slideViewPr>
    <p:cSldViewPr snapToGrid="0">
      <p:cViewPr varScale="1">
        <p:scale>
          <a:sx n="79" d="100"/>
          <a:sy n="79" d="100"/>
        </p:scale>
        <p:origin x="629" y="62"/>
      </p:cViewPr>
      <p:guideLst>
        <p:guide orient="horz" pos="2160"/>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60"/>
    </p:cViewPr>
  </p:sorterViewPr>
  <p:notesViewPr>
    <p:cSldViewPr snapToGrid="0">
      <p:cViewPr varScale="1">
        <p:scale>
          <a:sx n="77" d="100"/>
          <a:sy n="77"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1 (H6)</a:t>
          </a:r>
        </a:p>
        <a:p>
          <a:r>
            <a:rPr lang="nl-NL" sz="1400" dirty="0"/>
            <a:t>Gebouwbegrenzing en indeling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Bepaal de grenzen van de woning/woongebouw 				(6.1)</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2 (H7)</a:t>
          </a:r>
        </a:p>
        <a:p>
          <a:r>
            <a:rPr lang="nl-NL" sz="1400" dirty="0"/>
            <a:t>Algemene gegevens</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3 (H8)</a:t>
          </a:r>
        </a:p>
        <a:p>
          <a:r>
            <a:rPr lang="nl-NL" sz="1400" dirty="0"/>
            <a:t>Bouwkundige gegevens</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Bepaal de thermische schil van de bouwdelen 				(8.1)</a:t>
          </a:r>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0B8F66AB-314A-4231-8756-DD619C810ED4}">
      <dgm:prSet phldrT="[Tekst]" custT="1"/>
      <dgm:spPr/>
      <dgm:t>
        <a:bodyPr/>
        <a:lstStyle/>
        <a:p>
          <a:r>
            <a:rPr lang="nl-NL" sz="1400" dirty="0"/>
            <a:t>Bepaal de </a:t>
          </a:r>
          <a:r>
            <a:rPr lang="nl-NL" sz="1400" dirty="0" err="1"/>
            <a:t>klimatiseringszone</a:t>
          </a:r>
          <a:r>
            <a:rPr lang="nl-NL" sz="1400" dirty="0"/>
            <a:t>						(6.4)</a:t>
          </a:r>
        </a:p>
      </dgm:t>
    </dgm:pt>
    <dgm:pt modelId="{B9BADCB7-5C8C-4D54-8CD2-F4E2B04938E9}" type="parTrans" cxnId="{9680D457-E4F4-41B6-81C1-ECD7826A34EB}">
      <dgm:prSet/>
      <dgm:spPr/>
      <dgm:t>
        <a:bodyPr/>
        <a:lstStyle/>
        <a:p>
          <a:endParaRPr lang="nl-NL"/>
        </a:p>
      </dgm:t>
    </dgm:pt>
    <dgm:pt modelId="{9D42091F-5777-4BFF-A728-F186C890388A}" type="sibTrans" cxnId="{9680D457-E4F4-41B6-81C1-ECD7826A34EB}">
      <dgm:prSet/>
      <dgm:spPr/>
      <dgm:t>
        <a:bodyPr/>
        <a:lstStyle/>
        <a:p>
          <a:endParaRPr lang="nl-NL"/>
        </a:p>
      </dgm:t>
    </dgm:pt>
    <dgm:pt modelId="{43BE80CF-BA9E-40A1-B80C-7C93D3D13C23}">
      <dgm:prSet phldrT="[Tekst]" custT="1"/>
      <dgm:spPr/>
      <dgm:t>
        <a:bodyPr/>
        <a:lstStyle/>
        <a:p>
          <a:r>
            <a:rPr lang="nl-NL" sz="1400" dirty="0"/>
            <a:t>Bepaal de rekenzone							(6.5)</a:t>
          </a:r>
        </a:p>
      </dgm:t>
    </dgm:pt>
    <dgm:pt modelId="{0BDA4C6C-6CCC-4E9A-903E-0ACDE4E6265A}" type="parTrans" cxnId="{04D5F3E4-9916-4114-B18E-4DAFA916F99B}">
      <dgm:prSet/>
      <dgm:spPr/>
      <dgm:t>
        <a:bodyPr/>
        <a:lstStyle/>
        <a:p>
          <a:endParaRPr lang="nl-NL"/>
        </a:p>
      </dgm:t>
    </dgm:pt>
    <dgm:pt modelId="{AA881332-0FF6-4CF5-803A-D75182BFD4C4}" type="sibTrans" cxnId="{04D5F3E4-9916-4114-B18E-4DAFA916F99B}">
      <dgm:prSet/>
      <dgm:spPr/>
      <dgm:t>
        <a:bodyPr/>
        <a:lstStyle/>
        <a:p>
          <a:endParaRPr lang="nl-NL"/>
        </a:p>
      </dgm:t>
    </dgm:pt>
    <dgm:pt modelId="{6E0BC029-6938-41A6-A117-25908F7DEA56}">
      <dgm:prSet phldrT="[Tekst]" custT="1"/>
      <dgm:spPr/>
      <dgm:t>
        <a:bodyPr/>
        <a:lstStyle/>
        <a:p>
          <a:r>
            <a:rPr lang="nl-NL" sz="1400" dirty="0"/>
            <a:t>Bepaal de thermische zone						(6.3)</a:t>
          </a:r>
        </a:p>
      </dgm:t>
    </dgm:pt>
    <dgm:pt modelId="{6BBBDBD1-8E2C-4919-A496-CE009B7B451C}" type="parTrans" cxnId="{194740C2-050D-4DCF-84C9-70B556A7DAEB}">
      <dgm:prSet/>
      <dgm:spPr/>
      <dgm:t>
        <a:bodyPr/>
        <a:lstStyle/>
        <a:p>
          <a:endParaRPr lang="nl-NL"/>
        </a:p>
      </dgm:t>
    </dgm:pt>
    <dgm:pt modelId="{94BCA866-A96D-462A-B620-7286A6564BA6}" type="sibTrans" cxnId="{194740C2-050D-4DCF-84C9-70B556A7DAEB}">
      <dgm:prSet/>
      <dgm:spPr/>
      <dgm:t>
        <a:bodyPr/>
        <a:lstStyle/>
        <a:p>
          <a:endParaRPr lang="nl-NL"/>
        </a:p>
      </dgm:t>
    </dgm:pt>
    <dgm:pt modelId="{FDDCF217-D04D-49D5-8007-230BCC4B3248}">
      <dgm:prSet phldrT="[Tekst]" custT="1"/>
      <dgm:spPr/>
      <dgm:t>
        <a:bodyPr/>
        <a:lstStyle/>
        <a:p>
          <a:r>
            <a:rPr lang="nl-NL" sz="1400" dirty="0"/>
            <a:t>Benoem de gebruiksfunctie						(6.2)</a:t>
          </a:r>
        </a:p>
      </dgm:t>
    </dgm:pt>
    <dgm:pt modelId="{7F441479-61F1-4F0C-9D49-81B01DC6E87C}" type="parTrans" cxnId="{BED06266-4CA2-4951-A9C8-C33F16C1FBF8}">
      <dgm:prSet/>
      <dgm:spPr/>
      <dgm:t>
        <a:bodyPr/>
        <a:lstStyle/>
        <a:p>
          <a:endParaRPr lang="nl-NL"/>
        </a:p>
      </dgm:t>
    </dgm:pt>
    <dgm:pt modelId="{BB3C67C0-854F-4AB9-BE1C-52F0A5F9E5E5}" type="sibTrans" cxnId="{BED06266-4CA2-4951-A9C8-C33F16C1FBF8}">
      <dgm:prSet/>
      <dgm:spPr/>
      <dgm:t>
        <a:bodyPr/>
        <a:lstStyle/>
        <a:p>
          <a:endParaRPr lang="nl-NL"/>
        </a:p>
      </dgm:t>
    </dgm:pt>
    <dgm:pt modelId="{DC06532A-F03C-48D9-97EE-077B723CA0AA}">
      <dgm:prSet phldrT="[Tekst]" custT="1"/>
      <dgm:spPr/>
      <dgm:t>
        <a:bodyPr/>
        <a:lstStyle/>
        <a:p>
          <a:r>
            <a:rPr lang="nl-NL" sz="1400" dirty="0"/>
            <a:t>Bepaal het risico op oververhitting					(6.6</a:t>
          </a:r>
          <a:r>
            <a:rPr lang="nl-NL" sz="1200" dirty="0"/>
            <a:t>)</a:t>
          </a:r>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D5BA17AE-2E47-4DC4-BD6D-A172B22927B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dgm:t>
    </dgm:pt>
    <dgm:pt modelId="{BFE90498-C5CC-4EF3-899B-FF335E0F4794}" type="parTrans" cxnId="{3A1197DD-C2C4-45EC-B220-4DA97EA7017D}">
      <dgm:prSet/>
      <dgm:spPr/>
      <dgm:t>
        <a:bodyPr/>
        <a:lstStyle/>
        <a:p>
          <a:endParaRPr lang="nl-NL"/>
        </a:p>
      </dgm:t>
    </dgm:pt>
    <dgm:pt modelId="{6590C7A7-881A-460B-954B-906D3AC00B8B}" type="sibTrans" cxnId="{3A1197DD-C2C4-45EC-B220-4DA97EA7017D}">
      <dgm:prSet/>
      <dgm:spPr/>
      <dgm:t>
        <a:bodyPr/>
        <a:lstStyle/>
        <a:p>
          <a:endParaRPr lang="nl-NL"/>
        </a:p>
      </dgm:t>
    </dgm:pt>
    <dgm:pt modelId="{53BC5EA9-A901-4A73-895B-62A24C4635EF}">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dgm:t>
    </dgm:pt>
    <dgm:pt modelId="{17A38395-8EDD-4837-93E0-216100B3A32D}" type="parTrans" cxnId="{218CED4D-ACAE-4378-9D75-BA545DDC4C7D}">
      <dgm:prSet/>
      <dgm:spPr/>
      <dgm:t>
        <a:bodyPr/>
        <a:lstStyle/>
        <a:p>
          <a:endParaRPr lang="nl-NL"/>
        </a:p>
      </dgm:t>
    </dgm:pt>
    <dgm:pt modelId="{C398B687-0F2F-4452-B383-28CABC2E5BA0}" type="sibTrans" cxnId="{218CED4D-ACAE-4378-9D75-BA545DDC4C7D}">
      <dgm:prSet/>
      <dgm:spPr/>
      <dgm:t>
        <a:bodyPr/>
        <a:lstStyle/>
        <a:p>
          <a:endParaRPr lang="nl-NL"/>
        </a:p>
      </dgm:t>
    </dgm:pt>
    <dgm:pt modelId="{FD8F5906-0F34-41CA-B671-AC7986B0EBCC}">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gm:t>
    </dgm:pt>
    <dgm:pt modelId="{34D5B91D-F9C1-43F1-B8E1-C7601C1FACD3}" type="parTrans" cxnId="{6146BF4A-9B68-4119-9F2A-2094781B223C}">
      <dgm:prSet/>
      <dgm:spPr/>
      <dgm:t>
        <a:bodyPr/>
        <a:lstStyle/>
        <a:p>
          <a:endParaRPr lang="nl-NL"/>
        </a:p>
      </dgm:t>
    </dgm:pt>
    <dgm:pt modelId="{C11F4015-6B88-4826-9DFE-AFEF96E19777}" type="sibTrans" cxnId="{6146BF4A-9B68-4119-9F2A-2094781B223C}">
      <dgm:prSet/>
      <dgm:spPr/>
      <dgm:t>
        <a:bodyPr/>
        <a:lstStyle/>
        <a:p>
          <a:endParaRPr lang="nl-NL"/>
        </a:p>
      </dgm:t>
    </dgm:pt>
    <dgm:pt modelId="{CF7C6690-BFBB-4A00-A902-FFDA181871A1}">
      <dgm:prSet custT="1"/>
      <dgm:spPr/>
      <dgm:t>
        <a:bodyPr/>
        <a:lstStyle/>
        <a:p>
          <a:r>
            <a:rPr lang="nl-NL" sz="1400" dirty="0"/>
            <a:t>Bepaal de oppervlakte van de constructies 				(8.2)</a:t>
          </a:r>
        </a:p>
      </dgm:t>
    </dgm:pt>
    <dgm:pt modelId="{8C6D1250-9B7F-4646-8A4B-173A85123653}" type="parTrans" cxnId="{92BA56B3-4B46-49EC-9F90-66E06D08CEB2}">
      <dgm:prSet/>
      <dgm:spPr/>
      <dgm:t>
        <a:bodyPr/>
        <a:lstStyle/>
        <a:p>
          <a:endParaRPr lang="nl-NL"/>
        </a:p>
      </dgm:t>
    </dgm:pt>
    <dgm:pt modelId="{1FCE8031-1030-4B21-A00F-1AE2265EFF04}" type="sibTrans" cxnId="{92BA56B3-4B46-49EC-9F90-66E06D08CEB2}">
      <dgm:prSet/>
      <dgm:spPr/>
      <dgm:t>
        <a:bodyPr/>
        <a:lstStyle/>
        <a:p>
          <a:endParaRPr lang="nl-NL"/>
        </a:p>
      </dgm:t>
    </dgm:pt>
    <dgm:pt modelId="{947162E7-12B6-4257-AF49-38BA7587801A}">
      <dgm:prSet custT="1"/>
      <dgm:spPr/>
      <dgm:t>
        <a:bodyPr/>
        <a:lstStyle/>
        <a:p>
          <a:r>
            <a:rPr lang="nl-NL" sz="1400" dirty="0"/>
            <a:t>Bepaal de overige kenmerken van de thermische schil zoals</a:t>
          </a:r>
        </a:p>
      </dgm:t>
    </dgm:pt>
    <dgm:pt modelId="{D713544C-5AE8-4876-97AA-B0ABCFD51F04}" type="parTrans" cxnId="{A3DB0BDD-22B5-4244-BA91-1D93FCADE52F}">
      <dgm:prSet/>
      <dgm:spPr/>
      <dgm:t>
        <a:bodyPr/>
        <a:lstStyle/>
        <a:p>
          <a:endParaRPr lang="nl-NL"/>
        </a:p>
      </dgm:t>
    </dgm:pt>
    <dgm:pt modelId="{6A1FE6E0-4C84-4392-8FEB-FA18A66B98A3}" type="sibTrans" cxnId="{A3DB0BDD-22B5-4244-BA91-1D93FCADE52F}">
      <dgm:prSet/>
      <dgm:spPr/>
      <dgm:t>
        <a:bodyPr/>
        <a:lstStyle/>
        <a:p>
          <a:endParaRPr lang="nl-NL"/>
        </a:p>
      </dgm:t>
    </dgm:pt>
    <dgm:pt modelId="{3966E270-5DEF-4006-A355-6BF5C74191FA}">
      <dgm:prSet custT="1"/>
      <dgm:spPr/>
      <dgm:t>
        <a:bodyPr/>
        <a:lstStyle/>
        <a:p>
          <a:r>
            <a:rPr lang="nl-NL" sz="1400" dirty="0"/>
            <a:t>perimeter, begrenzingen, oriëntatie, hellingshoek, zonwering, overstekken en belemmeringen</a:t>
          </a:r>
        </a:p>
      </dgm:t>
    </dgm:pt>
    <dgm:pt modelId="{9D829E39-80A5-4275-A7B6-0CD76197A5F7}" type="parTrans" cxnId="{5A686F0D-27CA-4CD8-88D7-1DB5CB31A4FC}">
      <dgm:prSet/>
      <dgm:spPr/>
      <dgm:t>
        <a:bodyPr/>
        <a:lstStyle/>
        <a:p>
          <a:endParaRPr lang="nl-NL"/>
        </a:p>
      </dgm:t>
    </dgm:pt>
    <dgm:pt modelId="{B17D4FAB-A6F6-4EE5-A548-E8144CC8FC47}" type="sibTrans" cxnId="{5A686F0D-27CA-4CD8-88D7-1DB5CB31A4FC}">
      <dgm:prSet/>
      <dgm:spPr/>
      <dgm:t>
        <a:bodyPr/>
        <a:lstStyle/>
        <a:p>
          <a:endParaRPr lang="nl-NL"/>
        </a:p>
      </dgm:t>
    </dgm:pt>
    <dgm:pt modelId="{B75F5714-21EB-4D30-B312-A6112819034E}">
      <dgm:prSet custT="1"/>
      <dgm:spPr/>
      <dgm:t>
        <a:bodyPr/>
        <a:lstStyle/>
        <a:p>
          <a:r>
            <a:rPr lang="nl-NL" sz="1400" dirty="0"/>
            <a:t>Bepaal de thermische eigenschappen van de constructies 			(8.7)</a:t>
          </a:r>
        </a:p>
      </dgm:t>
    </dgm:pt>
    <dgm:pt modelId="{43ACCAE4-6B26-4DD1-A4F1-F3C0C8086BAB}" type="parTrans" cxnId="{8D30A572-EC09-4B1A-A00E-161DCF724DFE}">
      <dgm:prSet/>
      <dgm:spPr/>
      <dgm:t>
        <a:bodyPr/>
        <a:lstStyle/>
        <a:p>
          <a:endParaRPr lang="nl-NL"/>
        </a:p>
      </dgm:t>
    </dgm:pt>
    <dgm:pt modelId="{5B4B6AD1-83E7-42A8-9E0E-DED72CC8B6CC}" type="sibTrans" cxnId="{8D30A572-EC09-4B1A-A00E-161DCF724DFE}">
      <dgm:prSet/>
      <dgm:spPr/>
      <dgm:t>
        <a:bodyPr/>
        <a:lstStyle/>
        <a:p>
          <a:endParaRPr lang="nl-NL"/>
        </a:p>
      </dgm:t>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5A686F0D-27CA-4CD8-88D7-1DB5CB31A4FC}" srcId="{947162E7-12B6-4257-AF49-38BA7587801A}" destId="{3966E270-5DEF-4006-A355-6BF5C74191FA}" srcOrd="0" destOrd="0" parTransId="{9D829E39-80A5-4275-A7B6-0CD76197A5F7}" sibTransId="{B17D4FAB-A6F6-4EE5-A548-E8144CC8FC47}"/>
    <dgm:cxn modelId="{B012BC12-9D0D-4E10-8974-287DB45CF483}" type="presOf" srcId="{86754E7A-893B-4A26-8FF0-648029F5734D}" destId="{AF01B958-EC79-47AE-B667-204F9D850312}" srcOrd="0" destOrd="0" presId="urn:microsoft.com/office/officeart/2005/8/layout/chevron2"/>
    <dgm:cxn modelId="{F244F12F-F566-48D2-910D-DAC484D0A61B}" type="presOf" srcId="{0FBB7109-8A1C-4990-A458-6CDCF3CAD6F2}" destId="{397A358E-0345-4ADB-B30D-07D61D5D69AB}" srcOrd="0" destOrd="0" presId="urn:microsoft.com/office/officeart/2005/8/layout/chevron2"/>
    <dgm:cxn modelId="{84258033-E6CE-4A5A-9916-6EE1B2D108E3}" type="presOf" srcId="{0B8F66AB-314A-4231-8756-DD619C810ED4}" destId="{5C7AFDC0-46C0-4835-9706-ADEC5FEC2D9A}" srcOrd="0" destOrd="3" presId="urn:microsoft.com/office/officeart/2005/8/layout/chevron2"/>
    <dgm:cxn modelId="{BED06266-4CA2-4951-A9C8-C33F16C1FBF8}" srcId="{86754E7A-893B-4A26-8FF0-648029F5734D}" destId="{FDDCF217-D04D-49D5-8007-230BCC4B3248}" srcOrd="1" destOrd="0" parTransId="{7F441479-61F1-4F0C-9D49-81B01DC6E87C}" sibTransId="{BB3C67C0-854F-4AB9-BE1C-52F0A5F9E5E5}"/>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6146BF4A-9B68-4119-9F2A-2094781B223C}" srcId="{D5BA17AE-2E47-4DC4-BD6D-A172B22927BD}" destId="{FD8F5906-0F34-41CA-B671-AC7986B0EBCC}" srcOrd="0" destOrd="0" parTransId="{34D5B91D-F9C1-43F1-B8E1-C7601C1FACD3}" sibTransId="{C11F4015-6B88-4826-9DFE-AFEF96E19777}"/>
    <dgm:cxn modelId="{BD06ED6C-515A-42C6-8DFC-F7BEAE1DCAE0}" type="presOf" srcId="{814C2C06-9932-4E21-A8A6-EBDF537EE4A4}" destId="{F9C9C060-0D3E-4964-B627-0186D9D0DE0C}" srcOrd="0" destOrd="0" presId="urn:microsoft.com/office/officeart/2005/8/layout/chevron2"/>
    <dgm:cxn modelId="{218CED4D-ACAE-4378-9D75-BA545DDC4C7D}" srcId="{C7E52074-CD23-4E01-B323-C900E1A6C860}" destId="{53BC5EA9-A901-4A73-895B-62A24C4635EF}" srcOrd="0" destOrd="0" parTransId="{17A38395-8EDD-4837-93E0-216100B3A32D}" sibTransId="{C398B687-0F2F-4452-B383-28CABC2E5BA0}"/>
    <dgm:cxn modelId="{8D30A572-EC09-4B1A-A00E-161DCF724DFE}" srcId="{0FBB7109-8A1C-4990-A458-6CDCF3CAD6F2}" destId="{B75F5714-21EB-4D30-B312-A6112819034E}" srcOrd="3" destOrd="0" parTransId="{43ACCAE4-6B26-4DD1-A4F1-F3C0C8086BAB}" sibTransId="{5B4B6AD1-83E7-42A8-9E0E-DED72CC8B6CC}"/>
    <dgm:cxn modelId="{6D7D0674-ACB1-4ADC-8415-3C066B932028}" type="presOf" srcId="{FDDCF217-D04D-49D5-8007-230BCC4B3248}" destId="{5C7AFDC0-46C0-4835-9706-ADEC5FEC2D9A}" srcOrd="0" destOrd="1" presId="urn:microsoft.com/office/officeart/2005/8/layout/chevron2"/>
    <dgm:cxn modelId="{C4B06D54-C5D6-4962-A685-E2C430E7EA4E}" type="presOf" srcId="{3966E270-5DEF-4006-A355-6BF5C74191FA}" destId="{6EEC23EF-C87F-40F1-8A5A-BD088578C609}" srcOrd="0" destOrd="3" presId="urn:microsoft.com/office/officeart/2005/8/layout/chevron2"/>
    <dgm:cxn modelId="{9680D457-E4F4-41B6-81C1-ECD7826A34EB}" srcId="{86754E7A-893B-4A26-8FF0-648029F5734D}" destId="{0B8F66AB-314A-4231-8756-DD619C810ED4}" srcOrd="3" destOrd="0" parTransId="{B9BADCB7-5C8C-4D54-8CD2-F4E2B04938E9}" sibTransId="{9D42091F-5777-4BFF-A728-F186C890388A}"/>
    <dgm:cxn modelId="{5A5F937C-35A0-457E-9989-73405A5EB8EF}" type="presOf" srcId="{FD8F5906-0F34-41CA-B671-AC7986B0EBCC}" destId="{E5F4F5BF-463D-4E57-BE84-0190562F6082}" srcOrd="0" destOrd="3" presId="urn:microsoft.com/office/officeart/2005/8/layout/chevron2"/>
    <dgm:cxn modelId="{495ED581-DF43-4FCB-BA9F-C1704D185BBB}" type="presOf" srcId="{D5BA17AE-2E47-4DC4-BD6D-A172B22927BD}" destId="{E5F4F5BF-463D-4E57-BE84-0190562F6082}" srcOrd="0" destOrd="2" presId="urn:microsoft.com/office/officeart/2005/8/layout/chevron2"/>
    <dgm:cxn modelId="{2ED4B185-F3C8-4E44-BEC6-D914B8FB2FFE}" srcId="{0FBB7109-8A1C-4990-A458-6CDCF3CAD6F2}" destId="{6E9D0654-BECF-4E05-8170-315109765C61}" srcOrd="0" destOrd="0" parTransId="{738F85C5-E554-4A12-83C8-7B7ACAE42309}" sibTransId="{87CD781F-6383-4B7F-8415-6D7B58F36492}"/>
    <dgm:cxn modelId="{818D8E8A-C0FE-4B33-8FB8-5D74DDE831C9}" type="presOf" srcId="{947162E7-12B6-4257-AF49-38BA7587801A}" destId="{6EEC23EF-C87F-40F1-8A5A-BD088578C609}" srcOrd="0" destOrd="2" presId="urn:microsoft.com/office/officeart/2005/8/layout/chevron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DE7B5B99-7477-494A-BEA9-FFCE04275DE7}" type="presOf" srcId="{43BE80CF-BA9E-40A1-B80C-7C93D3D13C23}" destId="{5C7AFDC0-46C0-4835-9706-ADEC5FEC2D9A}" srcOrd="0" destOrd="4" presId="urn:microsoft.com/office/officeart/2005/8/layout/chevron2"/>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92BA56B3-4B46-49EC-9F90-66E06D08CEB2}" srcId="{0FBB7109-8A1C-4990-A458-6CDCF3CAD6F2}" destId="{CF7C6690-BFBB-4A00-A902-FFDA181871A1}" srcOrd="1" destOrd="0" parTransId="{8C6D1250-9B7F-4646-8A4B-173A85123653}" sibTransId="{1FCE8031-1030-4B21-A00F-1AE2265EFF04}"/>
    <dgm:cxn modelId="{194740C2-050D-4DCF-84C9-70B556A7DAEB}" srcId="{86754E7A-893B-4A26-8FF0-648029F5734D}" destId="{6E0BC029-6938-41A6-A117-25908F7DEA56}" srcOrd="2" destOrd="0" parTransId="{6BBBDBD1-8E2C-4919-A496-CE009B7B451C}" sibTransId="{94BCA866-A96D-462A-B620-7286A6564BA6}"/>
    <dgm:cxn modelId="{2D6852C8-D529-48A9-9A36-11978EFC6AFA}" type="presOf" srcId="{B86EFA45-9D97-4C26-B5E5-2BBBE4AA0DCA}" destId="{5C7AFDC0-46C0-4835-9706-ADEC5FEC2D9A}" srcOrd="0" destOrd="0" presId="urn:microsoft.com/office/officeart/2005/8/layout/chevron2"/>
    <dgm:cxn modelId="{B89548D7-B642-463F-A2A8-8C52FF8BAEE0}" type="presOf" srcId="{6E0BC029-6938-41A6-A117-25908F7DEA56}" destId="{5C7AFDC0-46C0-4835-9706-ADEC5FEC2D9A}" srcOrd="0" destOrd="2" presId="urn:microsoft.com/office/officeart/2005/8/layout/chevron2"/>
    <dgm:cxn modelId="{A3DB0BDD-22B5-4244-BA91-1D93FCADE52F}" srcId="{0FBB7109-8A1C-4990-A458-6CDCF3CAD6F2}" destId="{947162E7-12B6-4257-AF49-38BA7587801A}" srcOrd="2" destOrd="0" parTransId="{D713544C-5AE8-4876-97AA-B0ABCFD51F04}" sibTransId="{6A1FE6E0-4C84-4392-8FEB-FA18A66B98A3}"/>
    <dgm:cxn modelId="{3A1197DD-C2C4-45EC-B220-4DA97EA7017D}" srcId="{814C2C06-9932-4E21-A8A6-EBDF537EE4A4}" destId="{D5BA17AE-2E47-4DC4-BD6D-A172B22927BD}" srcOrd="1" destOrd="0" parTransId="{BFE90498-C5CC-4EF3-899B-FF335E0F4794}" sibTransId="{6590C7A7-881A-460B-954B-906D3AC00B8B}"/>
    <dgm:cxn modelId="{7D06C1E0-BEFC-4E75-8325-70AE332A3B38}" type="presOf" srcId="{CF7C6690-BFBB-4A00-A902-FFDA181871A1}" destId="{6EEC23EF-C87F-40F1-8A5A-BD088578C609}" srcOrd="0" destOrd="1" presId="urn:microsoft.com/office/officeart/2005/8/layout/chevron2"/>
    <dgm:cxn modelId="{D866E1E4-4BBE-4B3F-BA1D-7BBF89569A1E}" type="presOf" srcId="{53BC5EA9-A901-4A73-895B-62A24C4635EF}" destId="{E5F4F5BF-463D-4E57-BE84-0190562F6082}" srcOrd="0" destOrd="1" presId="urn:microsoft.com/office/officeart/2005/8/layout/chevron2"/>
    <dgm:cxn modelId="{04D5F3E4-9916-4114-B18E-4DAFA916F99B}" srcId="{86754E7A-893B-4A26-8FF0-648029F5734D}" destId="{43BE80CF-BA9E-40A1-B80C-7C93D3D13C23}" srcOrd="4" destOrd="0" parTransId="{0BDA4C6C-6CCC-4E9A-903E-0ACDE4E6265A}" sibTransId="{AA881332-0FF6-4CF5-803A-D75182BFD4C4}"/>
    <dgm:cxn modelId="{7D6093ED-EF1B-4A97-A4F5-32AB462D4A4A}" type="presOf" srcId="{DC06532A-F03C-48D9-97EE-077B723CA0AA}" destId="{5C7AFDC0-46C0-4835-9706-ADEC5FEC2D9A}" srcOrd="0" destOrd="5" presId="urn:microsoft.com/office/officeart/2005/8/layout/chevron2"/>
    <dgm:cxn modelId="{6D8859FD-C18A-467F-ADE7-9C05FB4646AA}" type="presOf" srcId="{B75F5714-21EB-4D30-B312-A6112819034E}" destId="{6EEC23EF-C87F-40F1-8A5A-BD088578C609}" srcOrd="0" destOrd="4" presId="urn:microsoft.com/office/officeart/2005/8/layout/chevron2"/>
    <dgm:cxn modelId="{6289EFFE-39B7-46DB-9D15-F90544FD42BA}" srcId="{86754E7A-893B-4A26-8FF0-648029F5734D}" destId="{DC06532A-F03C-48D9-97EE-077B723CA0AA}" srcOrd="5"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4 (H9)</a:t>
          </a:r>
        </a:p>
        <a:p>
          <a:r>
            <a:rPr lang="nl-NL" sz="1400" dirty="0"/>
            <a:t>ruimteverwarming</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Systeem 			</a:t>
          </a:r>
          <a:r>
            <a:rPr lang="nl-NL" sz="1400" dirty="0" err="1"/>
            <a:t>Klimatiseringszones</a:t>
          </a:r>
          <a:r>
            <a:rPr lang="nl-NL" sz="1400" dirty="0"/>
            <a:t> en rekenzones 	(9.2)</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5 (H10)</a:t>
          </a:r>
        </a:p>
        <a:p>
          <a:r>
            <a:rPr lang="nl-NL" sz="1400" dirty="0"/>
            <a:t>ruimtekoeling</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6 (H11)</a:t>
          </a:r>
        </a:p>
        <a:p>
          <a:r>
            <a:rPr lang="nl-NL" sz="1400" dirty="0"/>
            <a:t>ventilatie</a:t>
          </a:r>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r>
            <a:rPr lang="nl-NL" sz="1400" dirty="0"/>
            <a:t>Systeem 			</a:t>
          </a:r>
          <a:r>
            <a:rPr lang="nl-NL" sz="1400" dirty="0" err="1">
              <a:solidFill>
                <a:prstClr val="black">
                  <a:hueOff val="0"/>
                  <a:satOff val="0"/>
                  <a:lumOff val="0"/>
                  <a:alphaOff val="0"/>
                </a:prstClr>
              </a:solidFill>
              <a:latin typeface="Calibri" panose="020F0502020204030204"/>
              <a:ea typeface="+mn-ea"/>
              <a:cs typeface="+mn-cs"/>
            </a:rPr>
            <a:t>Klimatiseringszones</a:t>
          </a:r>
          <a:r>
            <a:rPr lang="nl-NL" sz="1400" dirty="0">
              <a:solidFill>
                <a:prstClr val="black">
                  <a:hueOff val="0"/>
                  <a:satOff val="0"/>
                  <a:lumOff val="0"/>
                  <a:alphaOff val="0"/>
                </a:prstClr>
              </a:solidFill>
              <a:latin typeface="Calibri" panose="020F0502020204030204"/>
              <a:ea typeface="+mn-ea"/>
              <a:cs typeface="+mn-cs"/>
            </a:rPr>
            <a:t> en rekenzones 	(11.2)</a:t>
          </a:r>
          <a:endParaRPr lang="nl-NL" sz="1400" dirty="0"/>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DC06532A-F03C-48D9-97EE-077B723CA0AA}">
      <dgm:prSet phldrT="[Tekst]" custT="1"/>
      <dgm:spPr/>
      <dgm:t>
        <a:bodyPr/>
        <a:lstStyle/>
        <a:p>
          <a:endParaRPr lang="nl-NL" sz="1200" dirty="0"/>
        </a:p>
      </dgm:t>
    </dgm:pt>
    <dgm:pt modelId="{8BF4F370-C88E-4B94-A645-2D5B8AE3E095}" type="parTrans" cxnId="{6289EFFE-39B7-46DB-9D15-F90544FD42BA}">
      <dgm:prSet/>
      <dgm:spPr/>
      <dgm:t>
        <a:bodyPr/>
        <a:lstStyle/>
        <a:p>
          <a:endParaRPr lang="nl-NL"/>
        </a:p>
      </dgm:t>
    </dgm:pt>
    <dgm:pt modelId="{300478DA-9CFA-415B-ACE8-30A3EDB68C61}" type="sibTrans" cxnId="{6289EFFE-39B7-46DB-9D15-F90544FD42BA}">
      <dgm:prSet/>
      <dgm:spPr/>
      <dgm:t>
        <a:bodyPr/>
        <a:lstStyle/>
        <a:p>
          <a:endParaRPr lang="nl-NL"/>
        </a:p>
      </dgm:t>
    </dgm:pt>
    <dgm:pt modelId="{AEB59B6F-CB92-41F0-9B6B-30408589D0C2}">
      <dgm:prSet custT="1"/>
      <dgm:spPr/>
      <dgm:t>
        <a:bodyPr/>
        <a:lstStyle/>
        <a:p>
          <a:r>
            <a:rPr lang="nl-NL" sz="1400" dirty="0"/>
            <a:t>Opwekking 			Type opwekking 				(9.3)</a:t>
          </a:r>
        </a:p>
      </dgm:t>
    </dgm:pt>
    <dgm:pt modelId="{6003D9D4-B7ED-4766-8264-22653F0D374D}" type="parTrans" cxnId="{7ADA6A98-2F73-4073-8752-82E601F2F910}">
      <dgm:prSet/>
      <dgm:spPr/>
      <dgm:t>
        <a:bodyPr/>
        <a:lstStyle/>
        <a:p>
          <a:endParaRPr lang="nl-NL"/>
        </a:p>
      </dgm:t>
    </dgm:pt>
    <dgm:pt modelId="{1AAB95D9-33EF-4756-B093-FFC3FBF5D53F}" type="sibTrans" cxnId="{7ADA6A98-2F73-4073-8752-82E601F2F910}">
      <dgm:prSet/>
      <dgm:spPr/>
      <dgm:t>
        <a:bodyPr/>
        <a:lstStyle/>
        <a:p>
          <a:endParaRPr lang="nl-NL"/>
        </a:p>
      </dgm:t>
    </dgm:pt>
    <dgm:pt modelId="{D45BD636-998E-44D8-985A-EE9DA37131D5}">
      <dgm:prSet custT="1"/>
      <dgm:spPr/>
      <dgm:t>
        <a:bodyPr/>
        <a:lstStyle/>
        <a:p>
          <a:r>
            <a:rPr lang="nl-NL" sz="1400" dirty="0"/>
            <a:t>Distributie 			Medium, leidingen, pompen 		(9.4)</a:t>
          </a:r>
        </a:p>
      </dgm:t>
    </dgm:pt>
    <dgm:pt modelId="{AE65BCCB-03AE-4C80-BBE4-183340D9E3D0}" type="parTrans" cxnId="{C1C64C82-0ED9-4DDF-B55D-8BFF271E364C}">
      <dgm:prSet/>
      <dgm:spPr/>
      <dgm:t>
        <a:bodyPr/>
        <a:lstStyle/>
        <a:p>
          <a:endParaRPr lang="nl-NL"/>
        </a:p>
      </dgm:t>
    </dgm:pt>
    <dgm:pt modelId="{6692E2A3-AD56-4883-8EC0-98A72E7E23A5}" type="sibTrans" cxnId="{C1C64C82-0ED9-4DDF-B55D-8BFF271E364C}">
      <dgm:prSet/>
      <dgm:spPr/>
      <dgm:t>
        <a:bodyPr/>
        <a:lstStyle/>
        <a:p>
          <a:endParaRPr lang="nl-NL"/>
        </a:p>
      </dgm:t>
    </dgm:pt>
    <dgm:pt modelId="{D73ACD49-EDBA-4243-BF38-EEC54FD6DA0A}">
      <dgm:prSet custT="1"/>
      <dgm:spPr/>
      <dgm:t>
        <a:bodyPr/>
        <a:lstStyle/>
        <a:p>
          <a:r>
            <a:rPr lang="nl-NL" sz="1400" dirty="0"/>
            <a:t>Afgifte				Afgiftesysteem  en regeling		(9.5)</a:t>
          </a:r>
        </a:p>
      </dgm:t>
    </dgm:pt>
    <dgm:pt modelId="{84B2E488-B2DB-4B8B-A2AC-17273C6F158C}" type="parTrans" cxnId="{D72C1145-0ECB-4382-AF20-9BA6E5BF36EE}">
      <dgm:prSet/>
      <dgm:spPr/>
      <dgm:t>
        <a:bodyPr/>
        <a:lstStyle/>
        <a:p>
          <a:endParaRPr lang="nl-NL"/>
        </a:p>
      </dgm:t>
    </dgm:pt>
    <dgm:pt modelId="{2953B5E6-3D82-4505-AB95-2542681362F0}" type="sibTrans" cxnId="{D72C1145-0ECB-4382-AF20-9BA6E5BF36EE}">
      <dgm:prSet/>
      <dgm:spPr/>
      <dgm:t>
        <a:bodyPr/>
        <a:lstStyle/>
        <a:p>
          <a:endParaRPr lang="nl-NL"/>
        </a:p>
      </dgm:t>
    </dgm:pt>
    <dgm:pt modelId="{6BF1FB13-BE9E-4C38-8720-E60A035DB51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Opwekking 			Type opwekking 				(10.3)</a:t>
          </a:r>
        </a:p>
      </dgm:t>
    </dgm:pt>
    <dgm:pt modelId="{943B9BED-37C5-49B7-A086-FAE828BCFC31}" type="parTrans" cxnId="{64ABC4CC-58C1-4D8A-9920-748D398D543B}">
      <dgm:prSet/>
      <dgm:spPr/>
      <dgm:t>
        <a:bodyPr/>
        <a:lstStyle/>
        <a:p>
          <a:endParaRPr lang="nl-NL"/>
        </a:p>
      </dgm:t>
    </dgm:pt>
    <dgm:pt modelId="{5C057D53-FB4A-4267-B7E8-D96E4F61E23A}" type="sibTrans" cxnId="{64ABC4CC-58C1-4D8A-9920-748D398D543B}">
      <dgm:prSet/>
      <dgm:spPr/>
      <dgm:t>
        <a:bodyPr/>
        <a:lstStyle/>
        <a:p>
          <a:endParaRPr lang="nl-NL"/>
        </a:p>
      </dgm:t>
    </dgm:pt>
    <dgm:pt modelId="{B9B9041F-0336-4218-86E3-2FB2FC3A7C34}">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dgm:t>
    </dgm:pt>
    <dgm:pt modelId="{0957FE0D-F1ED-460E-A252-71D72FAAC43A}" type="parTrans" cxnId="{29017C94-11FA-46B7-A123-CC1DBF1AFCC3}">
      <dgm:prSet/>
      <dgm:spPr/>
      <dgm:t>
        <a:bodyPr/>
        <a:lstStyle/>
        <a:p>
          <a:endParaRPr lang="nl-NL"/>
        </a:p>
      </dgm:t>
    </dgm:pt>
    <dgm:pt modelId="{3E952D58-0383-4F28-853E-5334B86A4CB2}" type="sibTrans" cxnId="{29017C94-11FA-46B7-A123-CC1DBF1AFCC3}">
      <dgm:prSet/>
      <dgm:spPr/>
      <dgm:t>
        <a:bodyPr/>
        <a:lstStyle/>
        <a:p>
          <a:endParaRPr lang="nl-NL"/>
        </a:p>
      </dgm:t>
    </dgm:pt>
    <dgm:pt modelId="{FE67F432-0D7A-4911-B360-58882FEAAF76}">
      <dgm:prSet custT="1"/>
      <dgm:spPr/>
      <dgm:t>
        <a:bodyPr/>
        <a:lstStyle/>
        <a:p>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gm:t>
    </dgm:pt>
    <dgm:pt modelId="{EE280E3C-809A-4946-B7DA-CA4D440F0276}" type="parTrans" cxnId="{32486071-EE5B-43EC-AFBC-A09448C0EF34}">
      <dgm:prSet/>
      <dgm:spPr/>
      <dgm:t>
        <a:bodyPr/>
        <a:lstStyle/>
        <a:p>
          <a:endParaRPr lang="nl-NL"/>
        </a:p>
      </dgm:t>
    </dgm:pt>
    <dgm:pt modelId="{D20FC086-4650-4EAE-9AB3-5B88E0F1FCCF}" type="sibTrans" cxnId="{32486071-EE5B-43EC-AFBC-A09448C0EF34}">
      <dgm:prSet/>
      <dgm:spPr/>
      <dgm:t>
        <a:bodyPr/>
        <a:lstStyle/>
        <a:p>
          <a:endParaRPr lang="nl-NL"/>
        </a:p>
      </dgm:t>
    </dgm:pt>
    <dgm:pt modelId="{716BC7CB-B20E-41B9-863F-72EE8AE87A4B}">
      <dgm:prSet phldrT="[Tekst]" custT="1"/>
      <dgm:spPr/>
      <dgm:t>
        <a:bodyPr/>
        <a:lstStyle/>
        <a:p>
          <a:r>
            <a:rPr lang="nl-NL" sz="1400" dirty="0"/>
            <a:t>Ventilatiesysteem		Hoofdsysteem / subsysteem		(11.3)</a:t>
          </a:r>
        </a:p>
      </dgm:t>
    </dgm:pt>
    <dgm:pt modelId="{B73D1670-35AE-4566-839B-A0681447D82C}" type="parTrans" cxnId="{57391B16-130F-44C0-824C-7EAF95784DE1}">
      <dgm:prSet/>
      <dgm:spPr/>
    </dgm:pt>
    <dgm:pt modelId="{A6BD903C-AA40-4A3D-B971-7B596608424F}" type="sibTrans" cxnId="{57391B16-130F-44C0-824C-7EAF95784DE1}">
      <dgm:prSet/>
      <dgm:spPr/>
    </dgm:pt>
    <dgm:pt modelId="{8663B0DC-3438-4B5C-A55A-67DB82F62008}">
      <dgm:prSet phldrT="[Tekst]" custT="1"/>
      <dgm:spPr/>
      <dgm:t>
        <a:bodyPr/>
        <a:lstStyle/>
        <a:p>
          <a:r>
            <a:rPr lang="nl-NL" sz="1400" dirty="0"/>
            <a:t>Ventilatiedebiet		</a:t>
          </a:r>
          <a:r>
            <a:rPr lang="de-DE" sz="1400" dirty="0"/>
            <a:t>Mechanische </a:t>
          </a:r>
          <a:r>
            <a:rPr lang="de-DE" sz="1400" dirty="0" err="1"/>
            <a:t>ventilatie</a:t>
          </a:r>
          <a:r>
            <a:rPr lang="de-DE" sz="1400" dirty="0"/>
            <a:t> (type B t/m E)	(11.4)</a:t>
          </a:r>
          <a:endParaRPr lang="nl-NL" sz="1400" dirty="0"/>
        </a:p>
      </dgm:t>
    </dgm:pt>
    <dgm:pt modelId="{5B3E4320-EC39-42F2-929A-551A5753381D}" type="parTrans" cxnId="{23004CC1-5E39-4AA9-890F-73EE2E26FC2A}">
      <dgm:prSet/>
      <dgm:spPr/>
    </dgm:pt>
    <dgm:pt modelId="{EF10F11C-AE96-4974-B5B7-8EF3151AFBDF}" type="sibTrans" cxnId="{23004CC1-5E39-4AA9-890F-73EE2E26FC2A}">
      <dgm:prSet/>
      <dgm:spPr/>
    </dgm:pt>
    <dgm:pt modelId="{6EDD9C03-A8AE-4ECE-88CE-18C118AA6BD0}">
      <dgm:prSet phldrT="[Tekst]" custT="1"/>
      <dgm:spPr/>
      <dgm:t>
        <a:bodyPr/>
        <a:lstStyle/>
        <a:p>
          <a:r>
            <a:rPr lang="nl-NL" sz="1400" dirty="0"/>
            <a:t>Luchtbehandelingskast		</a:t>
          </a:r>
          <a:r>
            <a:rPr lang="nl-NL" sz="1400" dirty="0" err="1"/>
            <a:t>Wtw</a:t>
          </a:r>
          <a:r>
            <a:rPr lang="nl-NL" sz="1400" dirty="0"/>
            <a:t>, bypass, verwarming/koeling via vent.(11.5)</a:t>
          </a:r>
        </a:p>
      </dgm:t>
    </dgm:pt>
    <dgm:pt modelId="{29C8D8FB-2472-4E96-85EF-721EE11CB233}" type="parTrans" cxnId="{2D83D8A3-370C-40CF-87BE-691B049F538C}">
      <dgm:prSet/>
      <dgm:spPr/>
    </dgm:pt>
    <dgm:pt modelId="{27C943B9-46AE-4C51-8DA5-5A1093165186}" type="sibTrans" cxnId="{2D83D8A3-370C-40CF-87BE-691B049F538C}">
      <dgm:prSet/>
      <dgm:spPr/>
    </dgm:pt>
    <dgm:pt modelId="{818C6A24-256E-4FBA-9966-0AB541B92073}">
      <dgm:prSet phldrT="[Tekst]" custT="1"/>
      <dgm:spPr/>
      <dgm:t>
        <a:bodyPr/>
        <a:lstStyle/>
        <a:p>
          <a:r>
            <a:rPr lang="nl-NL" sz="1400" dirty="0"/>
            <a:t>Distributie			Lekdichtheid </a:t>
          </a:r>
          <a:r>
            <a:rPr lang="nl-NL" sz="1400" dirty="0" err="1"/>
            <a:t>kanelen</a:t>
          </a:r>
          <a:r>
            <a:rPr lang="nl-NL" sz="1400" dirty="0"/>
            <a:t>, warmteverliezen 	(11.6)</a:t>
          </a:r>
        </a:p>
      </dgm:t>
    </dgm:pt>
    <dgm:pt modelId="{E3F7EE59-084B-4DEC-8C25-076AFB671155}" type="parTrans" cxnId="{516DE277-C459-48A6-99DB-DD6588954C2A}">
      <dgm:prSet/>
      <dgm:spPr/>
    </dgm:pt>
    <dgm:pt modelId="{0A923BC5-B5B6-4CA1-BE6E-AB25A4F7AC7C}" type="sibTrans" cxnId="{516DE277-C459-48A6-99DB-DD6588954C2A}">
      <dgm:prSet/>
      <dgm:spPr/>
    </dgm:pt>
    <dgm:pt modelId="{E673887D-1B83-49E3-9302-DB479D3C7676}">
      <dgm:prSet phldrT="[Tekst]" custT="1"/>
      <dgm:spPr/>
      <dgm:t>
        <a:bodyPr/>
        <a:lstStyle/>
        <a:p>
          <a:r>
            <a:rPr lang="nl-NL" sz="1400" dirty="0"/>
            <a:t>Energieverbruik ventilatoren	Vermogen van de ventilatoren		(11.7)</a:t>
          </a:r>
        </a:p>
      </dgm:t>
    </dgm:pt>
    <dgm:pt modelId="{37EFC965-DC8D-4461-B238-01BF0EC962C9}" type="parTrans" cxnId="{74C3BCEC-1618-4126-AFF6-6D451158B17F}">
      <dgm:prSet/>
      <dgm:spPr/>
    </dgm:pt>
    <dgm:pt modelId="{C1CB4B17-E731-4782-A244-70514890D3F1}" type="sibTrans" cxnId="{74C3BCEC-1618-4126-AFF6-6D451158B17F}">
      <dgm:prSet/>
      <dgm:spPr/>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2FC0B50B-0ECA-4E62-BA94-C954E9516FFE}" type="presOf" srcId="{D73ACD49-EDBA-4243-BF38-EEC54FD6DA0A}" destId="{5C7AFDC0-46C0-4835-9706-ADEC5FEC2D9A}" srcOrd="0" destOrd="3" presId="urn:microsoft.com/office/officeart/2005/8/layout/chevron2"/>
    <dgm:cxn modelId="{B012BC12-9D0D-4E10-8974-287DB45CF483}" type="presOf" srcId="{86754E7A-893B-4A26-8FF0-648029F5734D}" destId="{AF01B958-EC79-47AE-B667-204F9D850312}" srcOrd="0" destOrd="0" presId="urn:microsoft.com/office/officeart/2005/8/layout/chevron2"/>
    <dgm:cxn modelId="{57391B16-130F-44C0-824C-7EAF95784DE1}" srcId="{0FBB7109-8A1C-4990-A458-6CDCF3CAD6F2}" destId="{716BC7CB-B20E-41B9-863F-72EE8AE87A4B}" srcOrd="1" destOrd="0" parTransId="{B73D1670-35AE-4566-839B-A0681447D82C}" sibTransId="{A6BD903C-AA40-4A3D-B971-7B596608424F}"/>
    <dgm:cxn modelId="{F244F12F-F566-48D2-910D-DAC484D0A61B}" type="presOf" srcId="{0FBB7109-8A1C-4990-A458-6CDCF3CAD6F2}" destId="{397A358E-0345-4ADB-B30D-07D61D5D69AB}" srcOrd="0" destOrd="0" presId="urn:microsoft.com/office/officeart/2005/8/layout/chevron2"/>
    <dgm:cxn modelId="{EE71425C-B8C3-4799-A544-3C0BA07B95E4}" type="presOf" srcId="{6BF1FB13-BE9E-4C38-8720-E60A035DB51D}" destId="{E5F4F5BF-463D-4E57-BE84-0190562F6082}" srcOrd="0" destOrd="1" presId="urn:microsoft.com/office/officeart/2005/8/layout/chevron2"/>
    <dgm:cxn modelId="{8666F461-83BC-4B44-9CBA-3DBB2CA21D42}" type="presOf" srcId="{B9B9041F-0336-4218-86E3-2FB2FC3A7C34}" destId="{E5F4F5BF-463D-4E57-BE84-0190562F6082}" srcOrd="0" destOrd="2" presId="urn:microsoft.com/office/officeart/2005/8/layout/chevron2"/>
    <dgm:cxn modelId="{D72C1145-0ECB-4382-AF20-9BA6E5BF36EE}" srcId="{86754E7A-893B-4A26-8FF0-648029F5734D}" destId="{D73ACD49-EDBA-4243-BF38-EEC54FD6DA0A}" srcOrd="3" destOrd="0" parTransId="{84B2E488-B2DB-4B8B-A2AC-17273C6F158C}" sibTransId="{2953B5E6-3D82-4505-AB95-2542681362F0}"/>
    <dgm:cxn modelId="{D6FA7646-0066-40D2-B7B3-BD1345F23CAE}" type="presOf" srcId="{6E9D0654-BECF-4E05-8170-315109765C61}" destId="{6EEC23EF-C87F-40F1-8A5A-BD088578C609}" srcOrd="0" destOrd="0" presId="urn:microsoft.com/office/officeart/2005/8/layout/chevron2"/>
    <dgm:cxn modelId="{8E47FA49-256A-4AC4-8883-75728F46E9F2}" type="presOf" srcId="{9E9E9142-3891-44A3-828E-230ED8704893}" destId="{939D8CA6-0EC4-4B52-8514-167EE2BC9F55}" srcOrd="0" destOrd="0" presId="urn:microsoft.com/office/officeart/2005/8/layout/chevron2"/>
    <dgm:cxn modelId="{BD06ED6C-515A-42C6-8DFC-F7BEAE1DCAE0}" type="presOf" srcId="{814C2C06-9932-4E21-A8A6-EBDF537EE4A4}" destId="{F9C9C060-0D3E-4964-B627-0186D9D0DE0C}" srcOrd="0" destOrd="0" presId="urn:microsoft.com/office/officeart/2005/8/layout/chevron2"/>
    <dgm:cxn modelId="{32486071-EE5B-43EC-AFBC-A09448C0EF34}" srcId="{814C2C06-9932-4E21-A8A6-EBDF537EE4A4}" destId="{FE67F432-0D7A-4911-B360-58882FEAAF76}" srcOrd="3" destOrd="0" parTransId="{EE280E3C-809A-4946-B7DA-CA4D440F0276}" sibTransId="{D20FC086-4650-4EAE-9AB3-5B88E0F1FCCF}"/>
    <dgm:cxn modelId="{F5F1B872-05E0-4568-B86B-65A21D592CE1}" type="presOf" srcId="{818C6A24-256E-4FBA-9966-0AB541B92073}" destId="{6EEC23EF-C87F-40F1-8A5A-BD088578C609}" srcOrd="0" destOrd="4" presId="urn:microsoft.com/office/officeart/2005/8/layout/chevron2"/>
    <dgm:cxn modelId="{516DE277-C459-48A6-99DB-DD6588954C2A}" srcId="{0FBB7109-8A1C-4990-A458-6CDCF3CAD6F2}" destId="{818C6A24-256E-4FBA-9966-0AB541B92073}" srcOrd="4" destOrd="0" parTransId="{E3F7EE59-084B-4DEC-8C25-076AFB671155}" sibTransId="{0A923BC5-B5B6-4CA1-BE6E-AB25A4F7AC7C}"/>
    <dgm:cxn modelId="{C1C64C82-0ED9-4DDF-B55D-8BFF271E364C}" srcId="{86754E7A-893B-4A26-8FF0-648029F5734D}" destId="{D45BD636-998E-44D8-985A-EE9DA37131D5}" srcOrd="2" destOrd="0" parTransId="{AE65BCCB-03AE-4C80-BBE4-183340D9E3D0}" sibTransId="{6692E2A3-AD56-4883-8EC0-98A72E7E23A5}"/>
    <dgm:cxn modelId="{2ED4B185-F3C8-4E44-BEC6-D914B8FB2FFE}" srcId="{0FBB7109-8A1C-4990-A458-6CDCF3CAD6F2}" destId="{6E9D0654-BECF-4E05-8170-315109765C61}" srcOrd="0" destOrd="0" parTransId="{738F85C5-E554-4A12-83C8-7B7ACAE42309}" sibTransId="{87CD781F-6383-4B7F-8415-6D7B58F36492}"/>
    <dgm:cxn modelId="{0EC85C8F-9936-4EBA-99EE-DB64A76838CA}" srcId="{9E9E9142-3891-44A3-828E-230ED8704893}" destId="{814C2C06-9932-4E21-A8A6-EBDF537EE4A4}" srcOrd="1" destOrd="0" parTransId="{387D5C91-9ED8-452C-B820-0453772CAB49}" sibTransId="{92F19B3B-5DED-4B66-901A-4F319985781E}"/>
    <dgm:cxn modelId="{29017C94-11FA-46B7-A123-CC1DBF1AFCC3}" srcId="{814C2C06-9932-4E21-A8A6-EBDF537EE4A4}" destId="{B9B9041F-0336-4218-86E3-2FB2FC3A7C34}" srcOrd="2" destOrd="0" parTransId="{0957FE0D-F1ED-460E-A252-71D72FAAC43A}" sibTransId="{3E952D58-0383-4F28-853E-5334B86A4CB2}"/>
    <dgm:cxn modelId="{77491795-3570-4C51-950F-E16969C15B13}" srcId="{814C2C06-9932-4E21-A8A6-EBDF537EE4A4}" destId="{C7E52074-CD23-4E01-B323-C900E1A6C860}" srcOrd="0" destOrd="0" parTransId="{8B1096B6-BC62-481B-B490-1C1A3ED6E20B}" sibTransId="{17773F54-7A50-4F4F-91E5-3748DE8BC77C}"/>
    <dgm:cxn modelId="{7ADA6A98-2F73-4073-8752-82E601F2F910}" srcId="{86754E7A-893B-4A26-8FF0-648029F5734D}" destId="{AEB59B6F-CB92-41F0-9B6B-30408589D0C2}" srcOrd="1" destOrd="0" parTransId="{6003D9D4-B7ED-4766-8264-22653F0D374D}" sibTransId="{1AAB95D9-33EF-4756-B093-FFC3FBF5D53F}"/>
    <dgm:cxn modelId="{74CA4EA2-698D-49D7-8B7A-57D5EEA1C0C1}" type="presOf" srcId="{C7E52074-CD23-4E01-B323-C900E1A6C860}" destId="{E5F4F5BF-463D-4E57-BE84-0190562F6082}" srcOrd="0" destOrd="0" presId="urn:microsoft.com/office/officeart/2005/8/layout/chevron2"/>
    <dgm:cxn modelId="{2D83D8A3-370C-40CF-87BE-691B049F538C}" srcId="{0FBB7109-8A1C-4990-A458-6CDCF3CAD6F2}" destId="{6EDD9C03-A8AE-4ECE-88CE-18C118AA6BD0}" srcOrd="3" destOrd="0" parTransId="{29C8D8FB-2472-4E96-85EF-721EE11CB233}" sibTransId="{27C943B9-46AE-4C51-8DA5-5A1093165186}"/>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70633AB9-632B-4F3F-B587-9CFE70C8CDB0}" type="presOf" srcId="{D45BD636-998E-44D8-985A-EE9DA37131D5}" destId="{5C7AFDC0-46C0-4835-9706-ADEC5FEC2D9A}" srcOrd="0" destOrd="2" presId="urn:microsoft.com/office/officeart/2005/8/layout/chevron2"/>
    <dgm:cxn modelId="{1D3E46C0-2715-4A56-A5D6-E6AB1959CD0D}" type="presOf" srcId="{AEB59B6F-CB92-41F0-9B6B-30408589D0C2}" destId="{5C7AFDC0-46C0-4835-9706-ADEC5FEC2D9A}" srcOrd="0" destOrd="1" presId="urn:microsoft.com/office/officeart/2005/8/layout/chevron2"/>
    <dgm:cxn modelId="{23004CC1-5E39-4AA9-890F-73EE2E26FC2A}" srcId="{0FBB7109-8A1C-4990-A458-6CDCF3CAD6F2}" destId="{8663B0DC-3438-4B5C-A55A-67DB82F62008}" srcOrd="2" destOrd="0" parTransId="{5B3E4320-EC39-42F2-929A-551A5753381D}" sibTransId="{EF10F11C-AE96-4974-B5B7-8EF3151AFBDF}"/>
    <dgm:cxn modelId="{2D6852C8-D529-48A9-9A36-11978EFC6AFA}" type="presOf" srcId="{B86EFA45-9D97-4C26-B5E5-2BBBE4AA0DCA}" destId="{5C7AFDC0-46C0-4835-9706-ADEC5FEC2D9A}" srcOrd="0" destOrd="0" presId="urn:microsoft.com/office/officeart/2005/8/layout/chevron2"/>
    <dgm:cxn modelId="{64ABC4CC-58C1-4D8A-9920-748D398D543B}" srcId="{814C2C06-9932-4E21-A8A6-EBDF537EE4A4}" destId="{6BF1FB13-BE9E-4C38-8720-E60A035DB51D}" srcOrd="1" destOrd="0" parTransId="{943B9BED-37C5-49B7-A086-FAE828BCFC31}" sibTransId="{5C057D53-FB4A-4267-B7E8-D96E4F61E23A}"/>
    <dgm:cxn modelId="{510CCAD0-1E6B-4AFC-B308-0E7076CE49D6}" type="presOf" srcId="{716BC7CB-B20E-41B9-863F-72EE8AE87A4B}" destId="{6EEC23EF-C87F-40F1-8A5A-BD088578C609}" srcOrd="0" destOrd="1" presId="urn:microsoft.com/office/officeart/2005/8/layout/chevron2"/>
    <dgm:cxn modelId="{A8CA06D6-F8F1-489E-8CA7-2B2D6709D635}" type="presOf" srcId="{6EDD9C03-A8AE-4ECE-88CE-18C118AA6BD0}" destId="{6EEC23EF-C87F-40F1-8A5A-BD088578C609}" srcOrd="0" destOrd="3" presId="urn:microsoft.com/office/officeart/2005/8/layout/chevron2"/>
    <dgm:cxn modelId="{C7BE2EE8-5D26-4F76-BE9B-D072FB8BEF39}" type="presOf" srcId="{8663B0DC-3438-4B5C-A55A-67DB82F62008}" destId="{6EEC23EF-C87F-40F1-8A5A-BD088578C609}" srcOrd="0" destOrd="2" presId="urn:microsoft.com/office/officeart/2005/8/layout/chevron2"/>
    <dgm:cxn modelId="{74C3BCEC-1618-4126-AFF6-6D451158B17F}" srcId="{0FBB7109-8A1C-4990-A458-6CDCF3CAD6F2}" destId="{E673887D-1B83-49E3-9302-DB479D3C7676}" srcOrd="5" destOrd="0" parTransId="{37EFC965-DC8D-4461-B238-01BF0EC962C9}" sibTransId="{C1CB4B17-E731-4782-A244-70514890D3F1}"/>
    <dgm:cxn modelId="{7D6093ED-EF1B-4A97-A4F5-32AB462D4A4A}" type="presOf" srcId="{DC06532A-F03C-48D9-97EE-077B723CA0AA}" destId="{5C7AFDC0-46C0-4835-9706-ADEC5FEC2D9A}" srcOrd="0" destOrd="4" presId="urn:microsoft.com/office/officeart/2005/8/layout/chevron2"/>
    <dgm:cxn modelId="{472AF7F4-6BB3-45C5-88C8-FA2238FDE39D}" type="presOf" srcId="{FE67F432-0D7A-4911-B360-58882FEAAF76}" destId="{E5F4F5BF-463D-4E57-BE84-0190562F6082}" srcOrd="0" destOrd="3" presId="urn:microsoft.com/office/officeart/2005/8/layout/chevron2"/>
    <dgm:cxn modelId="{B516FCF7-8A75-4E45-9877-878699E96D96}" type="presOf" srcId="{E673887D-1B83-49E3-9302-DB479D3C7676}" destId="{6EEC23EF-C87F-40F1-8A5A-BD088578C609}" srcOrd="0" destOrd="5" presId="urn:microsoft.com/office/officeart/2005/8/layout/chevron2"/>
    <dgm:cxn modelId="{6289EFFE-39B7-46DB-9D15-F90544FD42BA}" srcId="{86754E7A-893B-4A26-8FF0-648029F5734D}" destId="{DC06532A-F03C-48D9-97EE-077B723CA0AA}" srcOrd="4" destOrd="0" parTransId="{8BF4F370-C88E-4B94-A645-2D5B8AE3E095}" sibTransId="{300478DA-9CFA-415B-ACE8-30A3EDB68C61}"/>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9E9142-3891-44A3-828E-230ED870489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86754E7A-893B-4A26-8FF0-648029F5734D}">
      <dgm:prSet phldrT="[Tekst]" custT="1"/>
      <dgm:spPr/>
      <dgm:t>
        <a:bodyPr/>
        <a:lstStyle/>
        <a:p>
          <a:r>
            <a:rPr lang="nl-NL" sz="2000" dirty="0"/>
            <a:t>Stap 7 (H13)</a:t>
          </a:r>
        </a:p>
        <a:p>
          <a:r>
            <a:rPr lang="nl-NL" sz="1400" dirty="0"/>
            <a:t>warmtapwater</a:t>
          </a:r>
        </a:p>
      </dgm:t>
    </dgm:pt>
    <dgm:pt modelId="{B5C6C6AE-9B67-486F-ABD3-E69D4BF163F7}" type="parTrans" cxnId="{9094FBAF-C6CB-4E38-82E8-3255F68D07DC}">
      <dgm:prSet/>
      <dgm:spPr/>
      <dgm:t>
        <a:bodyPr/>
        <a:lstStyle/>
        <a:p>
          <a:endParaRPr lang="nl-NL"/>
        </a:p>
      </dgm:t>
    </dgm:pt>
    <dgm:pt modelId="{E56AB9D5-EF76-473C-BCDD-784CF525FC5A}" type="sibTrans" cxnId="{9094FBAF-C6CB-4E38-82E8-3255F68D07DC}">
      <dgm:prSet/>
      <dgm:spPr/>
      <dgm:t>
        <a:bodyPr/>
        <a:lstStyle/>
        <a:p>
          <a:endParaRPr lang="nl-NL"/>
        </a:p>
      </dgm:t>
    </dgm:pt>
    <dgm:pt modelId="{B86EFA45-9D97-4C26-B5E5-2BBBE4AA0DCA}">
      <dgm:prSet phldrT="[Tekst]" custT="1"/>
      <dgm:spPr/>
      <dgm:t>
        <a:bodyPr/>
        <a:lstStyle/>
        <a:p>
          <a:r>
            <a:rPr lang="nl-NL" sz="1400" dirty="0"/>
            <a:t>Opwekking 			Typen opwekinstallaties, type opwekkers, opwektoestellen	(13.3)</a:t>
          </a:r>
        </a:p>
      </dgm:t>
    </dgm:pt>
    <dgm:pt modelId="{BE609FB5-DF41-4EA0-A3CE-88149F562073}" type="parTrans" cxnId="{905D8FAE-E047-49D5-846A-33701840EDFE}">
      <dgm:prSet/>
      <dgm:spPr/>
      <dgm:t>
        <a:bodyPr/>
        <a:lstStyle/>
        <a:p>
          <a:endParaRPr lang="nl-NL"/>
        </a:p>
      </dgm:t>
    </dgm:pt>
    <dgm:pt modelId="{C75705AE-2D09-45F0-87D0-A0C3642134FF}" type="sibTrans" cxnId="{905D8FAE-E047-49D5-846A-33701840EDFE}">
      <dgm:prSet/>
      <dgm:spPr/>
      <dgm:t>
        <a:bodyPr/>
        <a:lstStyle/>
        <a:p>
          <a:endParaRPr lang="nl-NL"/>
        </a:p>
      </dgm:t>
    </dgm:pt>
    <dgm:pt modelId="{814C2C06-9932-4E21-A8A6-EBDF537EE4A4}">
      <dgm:prSet phldrT="[Tekst]" custT="1"/>
      <dgm:spPr/>
      <dgm:t>
        <a:bodyPr/>
        <a:lstStyle/>
        <a:p>
          <a:r>
            <a:rPr lang="nl-NL" sz="2000" dirty="0"/>
            <a:t>Stap 8 (H15)</a:t>
          </a:r>
        </a:p>
        <a:p>
          <a:r>
            <a:rPr lang="nl-NL" sz="1400" dirty="0"/>
            <a:t>Gebouwgebonden</a:t>
          </a:r>
        </a:p>
        <a:p>
          <a:r>
            <a:rPr lang="nl-NL" sz="1400" dirty="0"/>
            <a:t>energieproductie</a:t>
          </a:r>
        </a:p>
      </dgm:t>
    </dgm:pt>
    <dgm:pt modelId="{387D5C91-9ED8-452C-B820-0453772CAB49}" type="parTrans" cxnId="{0EC85C8F-9936-4EBA-99EE-DB64A76838CA}">
      <dgm:prSet/>
      <dgm:spPr/>
      <dgm:t>
        <a:bodyPr/>
        <a:lstStyle/>
        <a:p>
          <a:endParaRPr lang="nl-NL"/>
        </a:p>
      </dgm:t>
    </dgm:pt>
    <dgm:pt modelId="{92F19B3B-5DED-4B66-901A-4F319985781E}" type="sibTrans" cxnId="{0EC85C8F-9936-4EBA-99EE-DB64A76838CA}">
      <dgm:prSet/>
      <dgm:spPr/>
      <dgm:t>
        <a:bodyPr/>
        <a:lstStyle/>
        <a:p>
          <a:endParaRPr lang="nl-NL"/>
        </a:p>
      </dgm:t>
    </dgm:pt>
    <dgm:pt modelId="{C7E52074-CD23-4E01-B323-C900E1A6C860}">
      <dgm:prSet phldrT="[Tekst]" custT="1"/>
      <dgm:spPr/>
      <dgm:t>
        <a:bodyPr/>
        <a:lstStyle/>
        <a:p>
          <a:r>
            <a:rPr lang="nl-NL" sz="1400" kern="1200" dirty="0">
              <a:solidFill>
                <a:prstClr val="black">
                  <a:hueOff val="0"/>
                  <a:satOff val="0"/>
                  <a:lumOff val="0"/>
                  <a:alphaOff val="0"/>
                </a:prstClr>
              </a:solidFill>
              <a:latin typeface="Calibri" panose="020F0502020204030204"/>
              <a:ea typeface="+mn-ea"/>
              <a:cs typeface="+mn-cs"/>
            </a:rPr>
            <a:t>Type zonne-energie systeem 	PV-panelen, PVT-panelen, Zonneboiler, Windenergie  	(15.2)</a:t>
          </a:r>
        </a:p>
      </dgm:t>
    </dgm:pt>
    <dgm:pt modelId="{8B1096B6-BC62-481B-B490-1C1A3ED6E20B}" type="parTrans" cxnId="{77491795-3570-4C51-950F-E16969C15B13}">
      <dgm:prSet/>
      <dgm:spPr/>
      <dgm:t>
        <a:bodyPr/>
        <a:lstStyle/>
        <a:p>
          <a:endParaRPr lang="nl-NL"/>
        </a:p>
      </dgm:t>
    </dgm:pt>
    <dgm:pt modelId="{17773F54-7A50-4F4F-91E5-3748DE8BC77C}" type="sibTrans" cxnId="{77491795-3570-4C51-950F-E16969C15B13}">
      <dgm:prSet/>
      <dgm:spPr/>
      <dgm:t>
        <a:bodyPr/>
        <a:lstStyle/>
        <a:p>
          <a:endParaRPr lang="nl-NL"/>
        </a:p>
      </dgm:t>
    </dgm:pt>
    <dgm:pt modelId="{0FBB7109-8A1C-4990-A458-6CDCF3CAD6F2}">
      <dgm:prSet phldrT="[Tekst]" custT="1"/>
      <dgm:spPr/>
      <dgm:t>
        <a:bodyPr/>
        <a:lstStyle/>
        <a:p>
          <a:r>
            <a:rPr lang="nl-NL" sz="2000" dirty="0"/>
            <a:t>Stap 9 (H16)</a:t>
          </a:r>
        </a:p>
        <a:p>
          <a:r>
            <a:rPr lang="nl-NL" sz="1400" dirty="0" err="1"/>
            <a:t>Beschaduwing</a:t>
          </a:r>
          <a:endParaRPr lang="nl-NL" sz="1400" dirty="0"/>
        </a:p>
      </dgm:t>
    </dgm:pt>
    <dgm:pt modelId="{B51D1674-DA6D-4865-9C1B-A13E15C0A80C}" type="parTrans" cxnId="{729403A4-C9CA-4B04-9F75-B16D06448B6F}">
      <dgm:prSet/>
      <dgm:spPr/>
      <dgm:t>
        <a:bodyPr/>
        <a:lstStyle/>
        <a:p>
          <a:endParaRPr lang="nl-NL"/>
        </a:p>
      </dgm:t>
    </dgm:pt>
    <dgm:pt modelId="{516778D5-1492-4B38-B85C-56F364767F97}" type="sibTrans" cxnId="{729403A4-C9CA-4B04-9F75-B16D06448B6F}">
      <dgm:prSet/>
      <dgm:spPr/>
      <dgm:t>
        <a:bodyPr/>
        <a:lstStyle/>
        <a:p>
          <a:endParaRPr lang="nl-NL"/>
        </a:p>
      </dgm:t>
    </dgm:pt>
    <dgm:pt modelId="{6E9D0654-BECF-4E05-8170-315109765C61}">
      <dgm:prSet phldrT="[Tekst]" custT="1"/>
      <dgm:spPr/>
      <dgm:t>
        <a:bodyPr/>
        <a:lstStyle/>
        <a:p>
          <a:endParaRPr lang="nl-NL" sz="1400" dirty="0"/>
        </a:p>
      </dgm:t>
    </dgm:pt>
    <dgm:pt modelId="{738F85C5-E554-4A12-83C8-7B7ACAE42309}" type="parTrans" cxnId="{2ED4B185-F3C8-4E44-BEC6-D914B8FB2FFE}">
      <dgm:prSet/>
      <dgm:spPr/>
      <dgm:t>
        <a:bodyPr/>
        <a:lstStyle/>
        <a:p>
          <a:endParaRPr lang="nl-NL"/>
        </a:p>
      </dgm:t>
    </dgm:pt>
    <dgm:pt modelId="{87CD781F-6383-4B7F-8415-6D7B58F36492}" type="sibTrans" cxnId="{2ED4B185-F3C8-4E44-BEC6-D914B8FB2FFE}">
      <dgm:prSet/>
      <dgm:spPr/>
      <dgm:t>
        <a:bodyPr/>
        <a:lstStyle/>
        <a:p>
          <a:endParaRPr lang="nl-NL"/>
        </a:p>
      </dgm:t>
    </dgm:pt>
    <dgm:pt modelId="{AEB59B6F-CB92-41F0-9B6B-30408589D0C2}">
      <dgm:prSet custT="1"/>
      <dgm:spPr/>
      <dgm:t>
        <a:bodyPr/>
        <a:lstStyle/>
        <a:p>
          <a:r>
            <a:rPr lang="nl-NL" sz="1400" dirty="0"/>
            <a:t>Voorraadvaten 			Opstelplaats, aansluitingen en warmteverliezen		(13.3)</a:t>
          </a:r>
        </a:p>
      </dgm:t>
    </dgm:pt>
    <dgm:pt modelId="{6003D9D4-B7ED-4766-8264-22653F0D374D}" type="parTrans" cxnId="{7ADA6A98-2F73-4073-8752-82E601F2F910}">
      <dgm:prSet/>
      <dgm:spPr/>
      <dgm:t>
        <a:bodyPr/>
        <a:lstStyle/>
        <a:p>
          <a:endParaRPr lang="nl-NL"/>
        </a:p>
      </dgm:t>
    </dgm:pt>
    <dgm:pt modelId="{1AAB95D9-33EF-4756-B093-FFC3FBF5D53F}" type="sibTrans" cxnId="{7ADA6A98-2F73-4073-8752-82E601F2F910}">
      <dgm:prSet/>
      <dgm:spPr/>
      <dgm:t>
        <a:bodyPr/>
        <a:lstStyle/>
        <a:p>
          <a:endParaRPr lang="nl-NL"/>
        </a:p>
      </dgm:t>
    </dgm:pt>
    <dgm:pt modelId="{D45BD636-998E-44D8-985A-EE9DA37131D5}">
      <dgm:prSet custT="1"/>
      <dgm:spPr/>
      <dgm:t>
        <a:bodyPr/>
        <a:lstStyle/>
        <a:p>
          <a:r>
            <a:rPr lang="nl-NL" sz="1400" dirty="0"/>
            <a:t>Distributie 			Circulatie, warmteverliezen en pompen			(13.4)</a:t>
          </a:r>
        </a:p>
      </dgm:t>
    </dgm:pt>
    <dgm:pt modelId="{AE65BCCB-03AE-4C80-BBE4-183340D9E3D0}" type="parTrans" cxnId="{C1C64C82-0ED9-4DDF-B55D-8BFF271E364C}">
      <dgm:prSet/>
      <dgm:spPr/>
      <dgm:t>
        <a:bodyPr/>
        <a:lstStyle/>
        <a:p>
          <a:endParaRPr lang="nl-NL"/>
        </a:p>
      </dgm:t>
    </dgm:pt>
    <dgm:pt modelId="{6692E2A3-AD56-4883-8EC0-98A72E7E23A5}" type="sibTrans" cxnId="{C1C64C82-0ED9-4DDF-B55D-8BFF271E364C}">
      <dgm:prSet/>
      <dgm:spPr/>
      <dgm:t>
        <a:bodyPr/>
        <a:lstStyle/>
        <a:p>
          <a:endParaRPr lang="nl-NL"/>
        </a:p>
      </dgm:t>
    </dgm:pt>
    <dgm:pt modelId="{D73ACD49-EDBA-4243-BF38-EEC54FD6DA0A}">
      <dgm:prSet custT="1"/>
      <dgm:spPr/>
      <dgm:t>
        <a:bodyPr/>
        <a:lstStyle/>
        <a:p>
          <a:r>
            <a:rPr lang="nl-NL" sz="1400" dirty="0"/>
            <a:t>Afgifte				Lengte van uittapleidingen				(13.5)</a:t>
          </a:r>
        </a:p>
      </dgm:t>
    </dgm:pt>
    <dgm:pt modelId="{84B2E488-B2DB-4B8B-A2AC-17273C6F158C}" type="parTrans" cxnId="{D72C1145-0ECB-4382-AF20-9BA6E5BF36EE}">
      <dgm:prSet/>
      <dgm:spPr/>
      <dgm:t>
        <a:bodyPr/>
        <a:lstStyle/>
        <a:p>
          <a:endParaRPr lang="nl-NL"/>
        </a:p>
      </dgm:t>
    </dgm:pt>
    <dgm:pt modelId="{2953B5E6-3D82-4505-AB95-2542681362F0}" type="sibTrans" cxnId="{D72C1145-0ECB-4382-AF20-9BA6E5BF36EE}">
      <dgm:prSet/>
      <dgm:spPr/>
      <dgm:t>
        <a:bodyPr/>
        <a:lstStyle/>
        <a:p>
          <a:endParaRPr lang="nl-NL"/>
        </a:p>
      </dgm:t>
    </dgm:pt>
    <dgm:pt modelId="{6BF1FB13-BE9E-4C38-8720-E60A035DB51D}">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Productie warm water:     	Aangesloten tapwaterinstallaties, Wijze van integratie</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zonneboilersystemen en	in tapwater circuit, Wijze van opslag, Opslagvat</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PVT-systemen			Soort collector						(15.3)</a:t>
          </a:r>
        </a:p>
      </dgm:t>
    </dgm:pt>
    <dgm:pt modelId="{943B9BED-37C5-49B7-A086-FAE828BCFC31}" type="parTrans" cxnId="{64ABC4CC-58C1-4D8A-9920-748D398D543B}">
      <dgm:prSet/>
      <dgm:spPr/>
      <dgm:t>
        <a:bodyPr/>
        <a:lstStyle/>
        <a:p>
          <a:endParaRPr lang="nl-NL"/>
        </a:p>
      </dgm:t>
    </dgm:pt>
    <dgm:pt modelId="{5C057D53-FB4A-4267-B7E8-D96E4F61E23A}" type="sibTrans" cxnId="{64ABC4CC-58C1-4D8A-9920-748D398D543B}">
      <dgm:prSet/>
      <dgm:spPr/>
      <dgm:t>
        <a:bodyPr/>
        <a:lstStyle/>
        <a:p>
          <a:endParaRPr lang="nl-NL"/>
        </a:p>
      </dgm:t>
    </dgm:pt>
    <dgm:pt modelId="{E673887D-1B83-49E3-9302-DB479D3C7676}">
      <dgm:prSet phldrT="[Tekst]" custT="1"/>
      <dgm:spPr/>
      <dgm:t>
        <a:bodyPr/>
        <a:lstStyle/>
        <a:p>
          <a:r>
            <a:rPr lang="nl-NL" sz="1400" dirty="0"/>
            <a:t>Ramen, pv-panelen en zonnecollectoren							(16.1)</a:t>
          </a:r>
        </a:p>
      </dgm:t>
    </dgm:pt>
    <dgm:pt modelId="{37EFC965-DC8D-4461-B238-01BF0EC962C9}" type="parTrans" cxnId="{74C3BCEC-1618-4126-AFF6-6D451158B17F}">
      <dgm:prSet/>
      <dgm:spPr/>
    </dgm:pt>
    <dgm:pt modelId="{C1CB4B17-E731-4782-A244-70514890D3F1}" type="sibTrans" cxnId="{74C3BCEC-1618-4126-AFF6-6D451158B17F}">
      <dgm:prSet/>
      <dgm:spPr/>
    </dgm:pt>
    <dgm:pt modelId="{4F00EF7A-1751-4318-899E-0FB1C1BD46EB}">
      <dgm:prSet custT="1"/>
      <dgm:spPr/>
      <dgm:t>
        <a:bodyPr/>
        <a:lstStyle/>
        <a:p>
          <a:r>
            <a:rPr lang="nl-NL" sz="1400" dirty="0"/>
            <a:t>Warmteterugwinning		DWTW							(13.6)</a:t>
          </a:r>
        </a:p>
      </dgm:t>
    </dgm:pt>
    <dgm:pt modelId="{E70BD08B-667D-43F9-9C02-076BF16AE2CA}" type="parTrans" cxnId="{4577A0D8-30EF-47C2-8D40-5F18B9B4E35F}">
      <dgm:prSet/>
      <dgm:spPr/>
    </dgm:pt>
    <dgm:pt modelId="{BC1844B0-93A9-4436-8A82-EB0096888549}" type="sibTrans" cxnId="{4577A0D8-30EF-47C2-8D40-5F18B9B4E35F}">
      <dgm:prSet/>
      <dgm:spPr/>
    </dgm:pt>
    <dgm:pt modelId="{F4FF7DBC-79A4-4090-866A-7D78EDCEAD36}">
      <dgm:prSet custT="1"/>
      <dgm:spPr/>
      <dgm:t>
        <a:bodyPr/>
        <a:lstStyle/>
        <a:p>
          <a:r>
            <a:rPr lang="nl-NL" sz="1400" dirty="0"/>
            <a:t>Zonne-energie			</a:t>
          </a:r>
          <a:r>
            <a:rPr lang="nl-NL" sz="1400" dirty="0">
              <a:sym typeface="Wingdings" panose="05000000000000000000" pitchFamily="2" charset="2"/>
            </a:rPr>
            <a:t>hoofdstuk 15</a:t>
          </a:r>
          <a:endParaRPr lang="nl-NL" sz="1400" dirty="0"/>
        </a:p>
      </dgm:t>
    </dgm:pt>
    <dgm:pt modelId="{E5152169-9747-4C48-98EC-5AF167AB6DB5}" type="parTrans" cxnId="{38839709-3F87-41F8-89F4-507986CB9989}">
      <dgm:prSet/>
      <dgm:spPr/>
    </dgm:pt>
    <dgm:pt modelId="{D1616031-ECF4-4778-8949-C90E7D039AFF}" type="sibTrans" cxnId="{38839709-3F87-41F8-89F4-507986CB9989}">
      <dgm:prSet/>
      <dgm:spPr/>
    </dgm:pt>
    <dgm:pt modelId="{972F76D4-2ADF-435E-AF59-94651390ABA1}">
      <dgm:prSet custT="1"/>
      <dgm:spPr/>
      <dgm:t>
        <a:bodyPr/>
        <a:lstStyle/>
        <a:p>
          <a:r>
            <a:rPr lang="nl-NL" sz="1400" kern="1200" dirty="0">
              <a:solidFill>
                <a:prstClr val="black">
                  <a:hueOff val="0"/>
                  <a:satOff val="0"/>
                  <a:lumOff val="0"/>
                  <a:alphaOff val="0"/>
                </a:prstClr>
              </a:solidFill>
              <a:latin typeface="Calibri" panose="020F0502020204030204"/>
              <a:ea typeface="+mn-ea"/>
              <a:cs typeface="+mn-cs"/>
            </a:rPr>
            <a:t>Collectoren en panelen		Hellingshoek, Oriëntatie, </a:t>
          </a:r>
          <a:r>
            <a:rPr lang="nl-NL" sz="1400" kern="1200" dirty="0" err="1">
              <a:solidFill>
                <a:prstClr val="black">
                  <a:hueOff val="0"/>
                  <a:satOff val="0"/>
                  <a:lumOff val="0"/>
                  <a:alphaOff val="0"/>
                </a:prstClr>
              </a:solidFill>
              <a:latin typeface="Calibri" panose="020F0502020204030204"/>
              <a:ea typeface="+mn-ea"/>
              <a:cs typeface="+mn-cs"/>
            </a:rPr>
            <a:t>Beschaduwing</a:t>
          </a:r>
          <a:r>
            <a:rPr lang="nl-NL" sz="1400" kern="1200" dirty="0">
              <a:solidFill>
                <a:prstClr val="black">
                  <a:hueOff val="0"/>
                  <a:satOff val="0"/>
                  <a:lumOff val="0"/>
                  <a:alphaOff val="0"/>
                </a:prstClr>
              </a:solidFill>
              <a:latin typeface="Calibri" panose="020F0502020204030204"/>
              <a:ea typeface="+mn-ea"/>
              <a:cs typeface="+mn-cs"/>
            </a:rPr>
            <a:t>, </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				Systeemoppervlak, Piekvermogen, Bouwintegratie		(15.4)</a:t>
          </a:r>
        </a:p>
      </dgm:t>
    </dgm:pt>
    <dgm:pt modelId="{34359EB7-B645-41A1-97BC-BA24635B3B59}" type="parTrans" cxnId="{D01B5317-2F8D-4707-B304-7F07E3816970}">
      <dgm:prSet/>
      <dgm:spPr/>
    </dgm:pt>
    <dgm:pt modelId="{5FC4AC16-58C9-4E53-9787-B14B142C96C0}" type="sibTrans" cxnId="{D01B5317-2F8D-4707-B304-7F07E3816970}">
      <dgm:prSet/>
      <dgm:spPr/>
    </dgm:pt>
    <dgm:pt modelId="{AFC996B4-1256-4ED9-9C59-5E58EB93B470}">
      <dgm:prSet phldrT="[Tekst]" custT="1"/>
      <dgm:spPr/>
      <dgm:t>
        <a:bodyPr/>
        <a:lstStyle/>
        <a:p>
          <a:r>
            <a:rPr lang="nl-NL" sz="1400" dirty="0"/>
            <a:t>Belemmeringen en overstekken 								(16.3)</a:t>
          </a:r>
        </a:p>
      </dgm:t>
    </dgm:pt>
    <dgm:pt modelId="{95DA0AE2-9284-418E-8513-72C60BCC9554}" type="parTrans" cxnId="{578DD7CE-A1B3-47A0-8D0B-8065FE057F8F}">
      <dgm:prSet/>
      <dgm:spPr/>
    </dgm:pt>
    <dgm:pt modelId="{D06E1F22-937F-4B1C-A08F-23C97E276654}" type="sibTrans" cxnId="{578DD7CE-A1B3-47A0-8D0B-8065FE057F8F}">
      <dgm:prSet/>
      <dgm:spPr/>
    </dgm:pt>
    <dgm:pt modelId="{4095E285-E30E-44F1-B6FD-873A03883099}">
      <dgm:prSet phldrT="[Tekst]" custT="1"/>
      <dgm:spPr/>
      <dgm:t>
        <a:bodyPr/>
        <a:lstStyle/>
        <a:p>
          <a:r>
            <a:rPr lang="nl-NL" sz="1400" dirty="0"/>
            <a:t>Zichtveld										(16.2)</a:t>
          </a:r>
        </a:p>
      </dgm:t>
    </dgm:pt>
    <dgm:pt modelId="{7D2F2F06-B5E0-4965-BFAF-4BF205F44DC4}" type="parTrans" cxnId="{79E354B2-3CCA-4940-BBED-4BEEED66A344}">
      <dgm:prSet/>
      <dgm:spPr/>
    </dgm:pt>
    <dgm:pt modelId="{5E2AC4A0-9276-4B4C-BAE4-14F741BADA6F}" type="sibTrans" cxnId="{79E354B2-3CCA-4940-BBED-4BEEED66A344}">
      <dgm:prSet/>
      <dgm:spPr/>
    </dgm:pt>
    <dgm:pt modelId="{939D8CA6-0EC4-4B52-8514-167EE2BC9F55}" type="pres">
      <dgm:prSet presAssocID="{9E9E9142-3891-44A3-828E-230ED8704893}" presName="linearFlow" presStyleCnt="0">
        <dgm:presLayoutVars>
          <dgm:dir/>
          <dgm:animLvl val="lvl"/>
          <dgm:resizeHandles val="exact"/>
        </dgm:presLayoutVars>
      </dgm:prSet>
      <dgm:spPr/>
    </dgm:pt>
    <dgm:pt modelId="{A76078B2-6BBC-4EDD-B34B-999A81F78549}" type="pres">
      <dgm:prSet presAssocID="{86754E7A-893B-4A26-8FF0-648029F5734D}" presName="composite" presStyleCnt="0"/>
      <dgm:spPr/>
    </dgm:pt>
    <dgm:pt modelId="{AF01B958-EC79-47AE-B667-204F9D850312}" type="pres">
      <dgm:prSet presAssocID="{86754E7A-893B-4A26-8FF0-648029F5734D}" presName="parentText" presStyleLbl="alignNode1" presStyleIdx="0" presStyleCnt="3">
        <dgm:presLayoutVars>
          <dgm:chMax val="1"/>
          <dgm:bulletEnabled val="1"/>
        </dgm:presLayoutVars>
      </dgm:prSet>
      <dgm:spPr/>
    </dgm:pt>
    <dgm:pt modelId="{5C7AFDC0-46C0-4835-9706-ADEC5FEC2D9A}" type="pres">
      <dgm:prSet presAssocID="{86754E7A-893B-4A26-8FF0-648029F5734D}" presName="descendantText" presStyleLbl="alignAcc1" presStyleIdx="0" presStyleCnt="3">
        <dgm:presLayoutVars>
          <dgm:bulletEnabled val="1"/>
        </dgm:presLayoutVars>
      </dgm:prSet>
      <dgm:spPr/>
    </dgm:pt>
    <dgm:pt modelId="{799C205E-1BA0-4728-A5A7-6490E537393A}" type="pres">
      <dgm:prSet presAssocID="{E56AB9D5-EF76-473C-BCDD-784CF525FC5A}" presName="sp" presStyleCnt="0"/>
      <dgm:spPr/>
    </dgm:pt>
    <dgm:pt modelId="{B18EF723-74AC-4751-B8F5-92C499AD3B55}" type="pres">
      <dgm:prSet presAssocID="{814C2C06-9932-4E21-A8A6-EBDF537EE4A4}" presName="composite" presStyleCnt="0"/>
      <dgm:spPr/>
    </dgm:pt>
    <dgm:pt modelId="{F9C9C060-0D3E-4964-B627-0186D9D0DE0C}" type="pres">
      <dgm:prSet presAssocID="{814C2C06-9932-4E21-A8A6-EBDF537EE4A4}" presName="parentText" presStyleLbl="alignNode1" presStyleIdx="1" presStyleCnt="3">
        <dgm:presLayoutVars>
          <dgm:chMax val="1"/>
          <dgm:bulletEnabled val="1"/>
        </dgm:presLayoutVars>
      </dgm:prSet>
      <dgm:spPr/>
    </dgm:pt>
    <dgm:pt modelId="{E5F4F5BF-463D-4E57-BE84-0190562F6082}" type="pres">
      <dgm:prSet presAssocID="{814C2C06-9932-4E21-A8A6-EBDF537EE4A4}" presName="descendantText" presStyleLbl="alignAcc1" presStyleIdx="1" presStyleCnt="3">
        <dgm:presLayoutVars>
          <dgm:bulletEnabled val="1"/>
        </dgm:presLayoutVars>
      </dgm:prSet>
      <dgm:spPr/>
    </dgm:pt>
    <dgm:pt modelId="{0B56F701-9BB2-40DA-865A-8AA84E930535}" type="pres">
      <dgm:prSet presAssocID="{92F19B3B-5DED-4B66-901A-4F319985781E}" presName="sp" presStyleCnt="0"/>
      <dgm:spPr/>
    </dgm:pt>
    <dgm:pt modelId="{A00BED08-D748-4D64-AC76-3136C14A8F7B}" type="pres">
      <dgm:prSet presAssocID="{0FBB7109-8A1C-4990-A458-6CDCF3CAD6F2}" presName="composite" presStyleCnt="0"/>
      <dgm:spPr/>
    </dgm:pt>
    <dgm:pt modelId="{397A358E-0345-4ADB-B30D-07D61D5D69AB}" type="pres">
      <dgm:prSet presAssocID="{0FBB7109-8A1C-4990-A458-6CDCF3CAD6F2}" presName="parentText" presStyleLbl="alignNode1" presStyleIdx="2" presStyleCnt="3">
        <dgm:presLayoutVars>
          <dgm:chMax val="1"/>
          <dgm:bulletEnabled val="1"/>
        </dgm:presLayoutVars>
      </dgm:prSet>
      <dgm:spPr/>
    </dgm:pt>
    <dgm:pt modelId="{6EEC23EF-C87F-40F1-8A5A-BD088578C609}" type="pres">
      <dgm:prSet presAssocID="{0FBB7109-8A1C-4990-A458-6CDCF3CAD6F2}" presName="descendantText" presStyleLbl="alignAcc1" presStyleIdx="2" presStyleCnt="3">
        <dgm:presLayoutVars>
          <dgm:bulletEnabled val="1"/>
        </dgm:presLayoutVars>
      </dgm:prSet>
      <dgm:spPr/>
    </dgm:pt>
  </dgm:ptLst>
  <dgm:cxnLst>
    <dgm:cxn modelId="{38839709-3F87-41F8-89F4-507986CB9989}" srcId="{86754E7A-893B-4A26-8FF0-648029F5734D}" destId="{F4FF7DBC-79A4-4090-866A-7D78EDCEAD36}" srcOrd="5" destOrd="0" parTransId="{E5152169-9747-4C48-98EC-5AF167AB6DB5}" sibTransId="{D1616031-ECF4-4778-8949-C90E7D039AFF}"/>
    <dgm:cxn modelId="{2FC0B50B-0ECA-4E62-BA94-C954E9516FFE}" type="presOf" srcId="{D73ACD49-EDBA-4243-BF38-EEC54FD6DA0A}" destId="{5C7AFDC0-46C0-4835-9706-ADEC5FEC2D9A}" srcOrd="0" destOrd="3" presId="urn:microsoft.com/office/officeart/2005/8/layout/chevron2"/>
    <dgm:cxn modelId="{B012BC12-9D0D-4E10-8974-287DB45CF483}" type="presOf" srcId="{86754E7A-893B-4A26-8FF0-648029F5734D}" destId="{AF01B958-EC79-47AE-B667-204F9D850312}" srcOrd="0" destOrd="0" presId="urn:microsoft.com/office/officeart/2005/8/layout/chevron2"/>
    <dgm:cxn modelId="{D01B5317-2F8D-4707-B304-7F07E3816970}" srcId="{814C2C06-9932-4E21-A8A6-EBDF537EE4A4}" destId="{972F76D4-2ADF-435E-AF59-94651390ABA1}" srcOrd="2" destOrd="0" parTransId="{34359EB7-B645-41A1-97BC-BA24635B3B59}" sibTransId="{5FC4AC16-58C9-4E53-9787-B14B142C96C0}"/>
    <dgm:cxn modelId="{F244F12F-F566-48D2-910D-DAC484D0A61B}" type="presOf" srcId="{0FBB7109-8A1C-4990-A458-6CDCF3CAD6F2}" destId="{397A358E-0345-4ADB-B30D-07D61D5D69AB}" srcOrd="0" destOrd="0" presId="urn:microsoft.com/office/officeart/2005/8/layout/chevron2"/>
    <dgm:cxn modelId="{EE71425C-B8C3-4799-A544-3C0BA07B95E4}" type="presOf" srcId="{6BF1FB13-BE9E-4C38-8720-E60A035DB51D}" destId="{E5F4F5BF-463D-4E57-BE84-0190562F6082}" srcOrd="0" destOrd="1" presId="urn:microsoft.com/office/officeart/2005/8/layout/chevron2"/>
    <dgm:cxn modelId="{EC723062-0A88-485D-AF49-C549D3022AC4}" type="presOf" srcId="{4F00EF7A-1751-4318-899E-0FB1C1BD46EB}" destId="{5C7AFDC0-46C0-4835-9706-ADEC5FEC2D9A}" srcOrd="0" destOrd="4" presId="urn:microsoft.com/office/officeart/2005/8/layout/chevron2"/>
    <dgm:cxn modelId="{D72C1145-0ECB-4382-AF20-9BA6E5BF36EE}" srcId="{86754E7A-893B-4A26-8FF0-648029F5734D}" destId="{D73ACD49-EDBA-4243-BF38-EEC54FD6DA0A}" srcOrd="3" destOrd="0" parTransId="{84B2E488-B2DB-4B8B-A2AC-17273C6F158C}" sibTransId="{2953B5E6-3D82-4505-AB95-2542681362F0}"/>
    <dgm:cxn modelId="{D6FA7646-0066-40D2-B7B3-BD1345F23CAE}" type="presOf" srcId="{6E9D0654-BECF-4E05-8170-315109765C61}" destId="{6EEC23EF-C87F-40F1-8A5A-BD088578C609}" srcOrd="0" destOrd="0" presId="urn:microsoft.com/office/officeart/2005/8/layout/chevron2"/>
    <dgm:cxn modelId="{0975BF46-D216-4157-A7B8-89F9DAEC8C9D}" type="presOf" srcId="{4095E285-E30E-44F1-B6FD-873A03883099}" destId="{6EEC23EF-C87F-40F1-8A5A-BD088578C609}" srcOrd="0" destOrd="2" presId="urn:microsoft.com/office/officeart/2005/8/layout/chevron2"/>
    <dgm:cxn modelId="{8E47FA49-256A-4AC4-8883-75728F46E9F2}" type="presOf" srcId="{9E9E9142-3891-44A3-828E-230ED8704893}" destId="{939D8CA6-0EC4-4B52-8514-167EE2BC9F55}" srcOrd="0" destOrd="0" presId="urn:microsoft.com/office/officeart/2005/8/layout/chevron2"/>
    <dgm:cxn modelId="{BD06ED6C-515A-42C6-8DFC-F7BEAE1DCAE0}" type="presOf" srcId="{814C2C06-9932-4E21-A8A6-EBDF537EE4A4}" destId="{F9C9C060-0D3E-4964-B627-0186D9D0DE0C}" srcOrd="0" destOrd="0" presId="urn:microsoft.com/office/officeart/2005/8/layout/chevron2"/>
    <dgm:cxn modelId="{5233497E-2CDB-4060-90B1-E202CDF11EB2}" type="presOf" srcId="{F4FF7DBC-79A4-4090-866A-7D78EDCEAD36}" destId="{5C7AFDC0-46C0-4835-9706-ADEC5FEC2D9A}" srcOrd="0" destOrd="5" presId="urn:microsoft.com/office/officeart/2005/8/layout/chevron2"/>
    <dgm:cxn modelId="{C1C64C82-0ED9-4DDF-B55D-8BFF271E364C}" srcId="{86754E7A-893B-4A26-8FF0-648029F5734D}" destId="{D45BD636-998E-44D8-985A-EE9DA37131D5}" srcOrd="2" destOrd="0" parTransId="{AE65BCCB-03AE-4C80-BBE4-183340D9E3D0}" sibTransId="{6692E2A3-AD56-4883-8EC0-98A72E7E23A5}"/>
    <dgm:cxn modelId="{2ED4B185-F3C8-4E44-BEC6-D914B8FB2FFE}" srcId="{0FBB7109-8A1C-4990-A458-6CDCF3CAD6F2}" destId="{6E9D0654-BECF-4E05-8170-315109765C61}" srcOrd="0" destOrd="0" parTransId="{738F85C5-E554-4A12-83C8-7B7ACAE42309}" sibTransId="{87CD781F-6383-4B7F-8415-6D7B58F36492}"/>
    <dgm:cxn modelId="{0EC85C8F-9936-4EBA-99EE-DB64A76838CA}" srcId="{9E9E9142-3891-44A3-828E-230ED8704893}" destId="{814C2C06-9932-4E21-A8A6-EBDF537EE4A4}" srcOrd="1" destOrd="0" parTransId="{387D5C91-9ED8-452C-B820-0453772CAB49}" sibTransId="{92F19B3B-5DED-4B66-901A-4F319985781E}"/>
    <dgm:cxn modelId="{77491795-3570-4C51-950F-E16969C15B13}" srcId="{814C2C06-9932-4E21-A8A6-EBDF537EE4A4}" destId="{C7E52074-CD23-4E01-B323-C900E1A6C860}" srcOrd="0" destOrd="0" parTransId="{8B1096B6-BC62-481B-B490-1C1A3ED6E20B}" sibTransId="{17773F54-7A50-4F4F-91E5-3748DE8BC77C}"/>
    <dgm:cxn modelId="{7ADA6A98-2F73-4073-8752-82E601F2F910}" srcId="{86754E7A-893B-4A26-8FF0-648029F5734D}" destId="{AEB59B6F-CB92-41F0-9B6B-30408589D0C2}" srcOrd="1" destOrd="0" parTransId="{6003D9D4-B7ED-4766-8264-22653F0D374D}" sibTransId="{1AAB95D9-33EF-4756-B093-FFC3FBF5D53F}"/>
    <dgm:cxn modelId="{74CA4EA2-698D-49D7-8B7A-57D5EEA1C0C1}" type="presOf" srcId="{C7E52074-CD23-4E01-B323-C900E1A6C860}" destId="{E5F4F5BF-463D-4E57-BE84-0190562F6082}" srcOrd="0" destOrd="0" presId="urn:microsoft.com/office/officeart/2005/8/layout/chevron2"/>
    <dgm:cxn modelId="{729403A4-C9CA-4B04-9F75-B16D06448B6F}" srcId="{9E9E9142-3891-44A3-828E-230ED8704893}" destId="{0FBB7109-8A1C-4990-A458-6CDCF3CAD6F2}" srcOrd="2" destOrd="0" parTransId="{B51D1674-DA6D-4865-9C1B-A13E15C0A80C}" sibTransId="{516778D5-1492-4B38-B85C-56F364767F97}"/>
    <dgm:cxn modelId="{905D8FAE-E047-49D5-846A-33701840EDFE}" srcId="{86754E7A-893B-4A26-8FF0-648029F5734D}" destId="{B86EFA45-9D97-4C26-B5E5-2BBBE4AA0DCA}" srcOrd="0" destOrd="0" parTransId="{BE609FB5-DF41-4EA0-A3CE-88149F562073}" sibTransId="{C75705AE-2D09-45F0-87D0-A0C3642134FF}"/>
    <dgm:cxn modelId="{9094FBAF-C6CB-4E38-82E8-3255F68D07DC}" srcId="{9E9E9142-3891-44A3-828E-230ED8704893}" destId="{86754E7A-893B-4A26-8FF0-648029F5734D}" srcOrd="0" destOrd="0" parTransId="{B5C6C6AE-9B67-486F-ABD3-E69D4BF163F7}" sibTransId="{E56AB9D5-EF76-473C-BCDD-784CF525FC5A}"/>
    <dgm:cxn modelId="{79E354B2-3CCA-4940-BBED-4BEEED66A344}" srcId="{0FBB7109-8A1C-4990-A458-6CDCF3CAD6F2}" destId="{4095E285-E30E-44F1-B6FD-873A03883099}" srcOrd="2" destOrd="0" parTransId="{7D2F2F06-B5E0-4965-BFAF-4BF205F44DC4}" sibTransId="{5E2AC4A0-9276-4B4C-BAE4-14F741BADA6F}"/>
    <dgm:cxn modelId="{70633AB9-632B-4F3F-B587-9CFE70C8CDB0}" type="presOf" srcId="{D45BD636-998E-44D8-985A-EE9DA37131D5}" destId="{5C7AFDC0-46C0-4835-9706-ADEC5FEC2D9A}" srcOrd="0" destOrd="2" presId="urn:microsoft.com/office/officeart/2005/8/layout/chevron2"/>
    <dgm:cxn modelId="{7132FEBC-DD24-41EB-A6C3-0390F060349C}" type="presOf" srcId="{972F76D4-2ADF-435E-AF59-94651390ABA1}" destId="{E5F4F5BF-463D-4E57-BE84-0190562F6082}" srcOrd="0" destOrd="2" presId="urn:microsoft.com/office/officeart/2005/8/layout/chevron2"/>
    <dgm:cxn modelId="{1D3E46C0-2715-4A56-A5D6-E6AB1959CD0D}" type="presOf" srcId="{AEB59B6F-CB92-41F0-9B6B-30408589D0C2}" destId="{5C7AFDC0-46C0-4835-9706-ADEC5FEC2D9A}" srcOrd="0" destOrd="1" presId="urn:microsoft.com/office/officeart/2005/8/layout/chevron2"/>
    <dgm:cxn modelId="{2D6852C8-D529-48A9-9A36-11978EFC6AFA}" type="presOf" srcId="{B86EFA45-9D97-4C26-B5E5-2BBBE4AA0DCA}" destId="{5C7AFDC0-46C0-4835-9706-ADEC5FEC2D9A}" srcOrd="0" destOrd="0" presId="urn:microsoft.com/office/officeart/2005/8/layout/chevron2"/>
    <dgm:cxn modelId="{64ABC4CC-58C1-4D8A-9920-748D398D543B}" srcId="{814C2C06-9932-4E21-A8A6-EBDF537EE4A4}" destId="{6BF1FB13-BE9E-4C38-8720-E60A035DB51D}" srcOrd="1" destOrd="0" parTransId="{943B9BED-37C5-49B7-A086-FAE828BCFC31}" sibTransId="{5C057D53-FB4A-4267-B7E8-D96E4F61E23A}"/>
    <dgm:cxn modelId="{578DD7CE-A1B3-47A0-8D0B-8065FE057F8F}" srcId="{0FBB7109-8A1C-4990-A458-6CDCF3CAD6F2}" destId="{AFC996B4-1256-4ED9-9C59-5E58EB93B470}" srcOrd="3" destOrd="0" parTransId="{95DA0AE2-9284-418E-8513-72C60BCC9554}" sibTransId="{D06E1F22-937F-4B1C-A08F-23C97E276654}"/>
    <dgm:cxn modelId="{4577A0D8-30EF-47C2-8D40-5F18B9B4E35F}" srcId="{86754E7A-893B-4A26-8FF0-648029F5734D}" destId="{4F00EF7A-1751-4318-899E-0FB1C1BD46EB}" srcOrd="4" destOrd="0" parTransId="{E70BD08B-667D-43F9-9C02-076BF16AE2CA}" sibTransId="{BC1844B0-93A9-4436-8A82-EB0096888549}"/>
    <dgm:cxn modelId="{48B5CFDB-A853-4DD0-A11A-3102240EE1ED}" type="presOf" srcId="{AFC996B4-1256-4ED9-9C59-5E58EB93B470}" destId="{6EEC23EF-C87F-40F1-8A5A-BD088578C609}" srcOrd="0" destOrd="3" presId="urn:microsoft.com/office/officeart/2005/8/layout/chevron2"/>
    <dgm:cxn modelId="{74C3BCEC-1618-4126-AFF6-6D451158B17F}" srcId="{0FBB7109-8A1C-4990-A458-6CDCF3CAD6F2}" destId="{E673887D-1B83-49E3-9302-DB479D3C7676}" srcOrd="1" destOrd="0" parTransId="{37EFC965-DC8D-4461-B238-01BF0EC962C9}" sibTransId="{C1CB4B17-E731-4782-A244-70514890D3F1}"/>
    <dgm:cxn modelId="{B516FCF7-8A75-4E45-9877-878699E96D96}" type="presOf" srcId="{E673887D-1B83-49E3-9302-DB479D3C7676}" destId="{6EEC23EF-C87F-40F1-8A5A-BD088578C609}" srcOrd="0" destOrd="1" presId="urn:microsoft.com/office/officeart/2005/8/layout/chevron2"/>
    <dgm:cxn modelId="{56D48909-7A97-4151-81F1-89AD692203C0}" type="presParOf" srcId="{939D8CA6-0EC4-4B52-8514-167EE2BC9F55}" destId="{A76078B2-6BBC-4EDD-B34B-999A81F78549}" srcOrd="0" destOrd="0" presId="urn:microsoft.com/office/officeart/2005/8/layout/chevron2"/>
    <dgm:cxn modelId="{F1375FF3-FA9D-4DB1-8BA6-8F4565C644E6}" type="presParOf" srcId="{A76078B2-6BBC-4EDD-B34B-999A81F78549}" destId="{AF01B958-EC79-47AE-B667-204F9D850312}" srcOrd="0" destOrd="0" presId="urn:microsoft.com/office/officeart/2005/8/layout/chevron2"/>
    <dgm:cxn modelId="{EA574FDD-0D7B-41BA-B642-D83CC7D01B1C}" type="presParOf" srcId="{A76078B2-6BBC-4EDD-B34B-999A81F78549}" destId="{5C7AFDC0-46C0-4835-9706-ADEC5FEC2D9A}" srcOrd="1" destOrd="0" presId="urn:microsoft.com/office/officeart/2005/8/layout/chevron2"/>
    <dgm:cxn modelId="{9BF4CBCF-C359-4009-86F1-9D93ECF59784}" type="presParOf" srcId="{939D8CA6-0EC4-4B52-8514-167EE2BC9F55}" destId="{799C205E-1BA0-4728-A5A7-6490E537393A}" srcOrd="1" destOrd="0" presId="urn:microsoft.com/office/officeart/2005/8/layout/chevron2"/>
    <dgm:cxn modelId="{470293A3-5E30-4537-A315-E3FBDFDD54D9}" type="presParOf" srcId="{939D8CA6-0EC4-4B52-8514-167EE2BC9F55}" destId="{B18EF723-74AC-4751-B8F5-92C499AD3B55}" srcOrd="2" destOrd="0" presId="urn:microsoft.com/office/officeart/2005/8/layout/chevron2"/>
    <dgm:cxn modelId="{39FA48CA-A46B-42E5-9ABB-47A480081F31}" type="presParOf" srcId="{B18EF723-74AC-4751-B8F5-92C499AD3B55}" destId="{F9C9C060-0D3E-4964-B627-0186D9D0DE0C}" srcOrd="0" destOrd="0" presId="urn:microsoft.com/office/officeart/2005/8/layout/chevron2"/>
    <dgm:cxn modelId="{588D9A48-97D2-4BA3-95B4-F7F1686FA134}" type="presParOf" srcId="{B18EF723-74AC-4751-B8F5-92C499AD3B55}" destId="{E5F4F5BF-463D-4E57-BE84-0190562F6082}" srcOrd="1" destOrd="0" presId="urn:microsoft.com/office/officeart/2005/8/layout/chevron2"/>
    <dgm:cxn modelId="{2A02D56B-5E6E-4AA9-ABC7-7A733371306F}" type="presParOf" srcId="{939D8CA6-0EC4-4B52-8514-167EE2BC9F55}" destId="{0B56F701-9BB2-40DA-865A-8AA84E930535}" srcOrd="3" destOrd="0" presId="urn:microsoft.com/office/officeart/2005/8/layout/chevron2"/>
    <dgm:cxn modelId="{86099C52-9464-4EDB-8219-3A0DC8F32AAE}" type="presParOf" srcId="{939D8CA6-0EC4-4B52-8514-167EE2BC9F55}" destId="{A00BED08-D748-4D64-AC76-3136C14A8F7B}" srcOrd="4" destOrd="0" presId="urn:microsoft.com/office/officeart/2005/8/layout/chevron2"/>
    <dgm:cxn modelId="{76B794EB-7E99-4800-A5D8-D381B1474708}" type="presParOf" srcId="{A00BED08-D748-4D64-AC76-3136C14A8F7B}" destId="{397A358E-0345-4ADB-B30D-07D61D5D69AB}" srcOrd="0" destOrd="0" presId="urn:microsoft.com/office/officeart/2005/8/layout/chevron2"/>
    <dgm:cxn modelId="{A1580C00-330D-4726-A170-235007B32A32}" type="presParOf" srcId="{A00BED08-D748-4D64-AC76-3136C14A8F7B}" destId="{6EEC23EF-C87F-40F1-8A5A-BD088578C60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1 (H6)</a:t>
          </a:r>
        </a:p>
        <a:p>
          <a:pPr marL="0" lvl="0" indent="0" algn="ctr" defTabSz="889000">
            <a:lnSpc>
              <a:spcPct val="90000"/>
            </a:lnSpc>
            <a:spcBef>
              <a:spcPct val="0"/>
            </a:spcBef>
            <a:spcAft>
              <a:spcPct val="35000"/>
            </a:spcAft>
            <a:buNone/>
          </a:pPr>
          <a:r>
            <a:rPr lang="nl-NL" sz="1400" kern="1200" dirty="0"/>
            <a:t>Gebouwbegrenzing en indeling</a:t>
          </a:r>
        </a:p>
      </dsp:txBody>
      <dsp:txXfrm rot="-5400000">
        <a:off x="0" y="770851"/>
        <a:ext cx="1532152" cy="656636"/>
      </dsp:txXfrm>
    </dsp:sp>
    <dsp:sp modelId="{5C7AFDC0-46C0-4835-9706-ADEC5FEC2D9A}">
      <dsp:nvSpPr>
        <dsp:cNvPr id="0" name=""/>
        <dsp:cNvSpPr/>
      </dsp:nvSpPr>
      <dsp:spPr>
        <a:xfrm rot="5400000">
          <a:off x="4572011" y="-3035084"/>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grenzen van de woning/woongebouw 				(6.1)</a:t>
          </a:r>
        </a:p>
        <a:p>
          <a:pPr marL="114300" lvl="1" indent="-114300" algn="l" defTabSz="622300">
            <a:lnSpc>
              <a:spcPct val="90000"/>
            </a:lnSpc>
            <a:spcBef>
              <a:spcPct val="0"/>
            </a:spcBef>
            <a:spcAft>
              <a:spcPct val="15000"/>
            </a:spcAft>
            <a:buChar char="•"/>
          </a:pPr>
          <a:r>
            <a:rPr lang="nl-NL" sz="1400" kern="1200" dirty="0"/>
            <a:t>Benoem de gebruiksfunctie						(6.2)</a:t>
          </a:r>
        </a:p>
        <a:p>
          <a:pPr marL="114300" lvl="1" indent="-114300" algn="l" defTabSz="622300">
            <a:lnSpc>
              <a:spcPct val="90000"/>
            </a:lnSpc>
            <a:spcBef>
              <a:spcPct val="0"/>
            </a:spcBef>
            <a:spcAft>
              <a:spcPct val="15000"/>
            </a:spcAft>
            <a:buChar char="•"/>
          </a:pPr>
          <a:r>
            <a:rPr lang="nl-NL" sz="1400" kern="1200" dirty="0"/>
            <a:t>Bepaal de thermische zone						(6.3)</a:t>
          </a:r>
        </a:p>
        <a:p>
          <a:pPr marL="114300" lvl="1" indent="-114300" algn="l" defTabSz="622300">
            <a:lnSpc>
              <a:spcPct val="90000"/>
            </a:lnSpc>
            <a:spcBef>
              <a:spcPct val="0"/>
            </a:spcBef>
            <a:spcAft>
              <a:spcPct val="15000"/>
            </a:spcAft>
            <a:buChar char="•"/>
          </a:pPr>
          <a:r>
            <a:rPr lang="nl-NL" sz="1400" kern="1200" dirty="0"/>
            <a:t>Bepaal de </a:t>
          </a:r>
          <a:r>
            <a:rPr lang="nl-NL" sz="1400" kern="1200" dirty="0" err="1"/>
            <a:t>klimatiseringszone</a:t>
          </a:r>
          <a:r>
            <a:rPr lang="nl-NL" sz="1400" kern="1200" dirty="0"/>
            <a:t>						(6.4)</a:t>
          </a:r>
        </a:p>
        <a:p>
          <a:pPr marL="114300" lvl="1" indent="-114300" algn="l" defTabSz="622300">
            <a:lnSpc>
              <a:spcPct val="90000"/>
            </a:lnSpc>
            <a:spcBef>
              <a:spcPct val="0"/>
            </a:spcBef>
            <a:spcAft>
              <a:spcPct val="15000"/>
            </a:spcAft>
            <a:buChar char="•"/>
          </a:pPr>
          <a:r>
            <a:rPr lang="nl-NL" sz="1400" kern="1200" dirty="0"/>
            <a:t>Bepaal de rekenzone							(6.5)</a:t>
          </a:r>
        </a:p>
        <a:p>
          <a:pPr marL="114300" lvl="1" indent="-114300" algn="l" defTabSz="622300">
            <a:lnSpc>
              <a:spcPct val="90000"/>
            </a:lnSpc>
            <a:spcBef>
              <a:spcPct val="0"/>
            </a:spcBef>
            <a:spcAft>
              <a:spcPct val="15000"/>
            </a:spcAft>
            <a:buChar char="•"/>
          </a:pPr>
          <a:r>
            <a:rPr lang="nl-NL" sz="1400" kern="1200" dirty="0"/>
            <a:t>Bepaal het risico op oververhitting					(6.6</a:t>
          </a:r>
          <a:r>
            <a:rPr lang="nl-NL" sz="1200" kern="1200" dirty="0"/>
            <a:t>)</a:t>
          </a:r>
        </a:p>
      </dsp:txBody>
      <dsp:txXfrm rot="-5400000">
        <a:off x="1532152" y="74263"/>
        <a:ext cx="7433691" cy="1284484"/>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2 (H7)</a:t>
          </a:r>
        </a:p>
        <a:p>
          <a:pPr marL="0" lvl="0" indent="0" algn="ctr" defTabSz="889000">
            <a:lnSpc>
              <a:spcPct val="90000"/>
            </a:lnSpc>
            <a:spcBef>
              <a:spcPct val="0"/>
            </a:spcBef>
            <a:spcAft>
              <a:spcPct val="35000"/>
            </a:spcAft>
            <a:buNone/>
          </a:pPr>
          <a:r>
            <a:rPr lang="nl-NL" sz="1400" kern="1200" dirty="0"/>
            <a:t>Algemene gegevens</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woning/woongebouw 		(7.1)</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Gebouwtype en woningpositie, daktype, bouwjaar, renovatiejaar, infiltratie en gebouwhoogte</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Bepaal de algemene gegevens van de rekenzone 				(7.2)</a:t>
          </a:r>
        </a:p>
        <a:p>
          <a:pPr marL="228600" lvl="2"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Gebruiksoppervlakte, aantal bouwlagen, specifieke interne warmtecapaciteit en leidingdoorvoeren</a:t>
          </a: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3 (H8)</a:t>
          </a:r>
        </a:p>
        <a:p>
          <a:pPr marL="0" lvl="0" indent="0" algn="ctr" defTabSz="889000">
            <a:lnSpc>
              <a:spcPct val="90000"/>
            </a:lnSpc>
            <a:spcBef>
              <a:spcPct val="0"/>
            </a:spcBef>
            <a:spcAft>
              <a:spcPct val="35000"/>
            </a:spcAft>
            <a:buNone/>
          </a:pPr>
          <a:r>
            <a:rPr lang="nl-NL" sz="1400" kern="1200" dirty="0"/>
            <a:t>Bouwkundige gegevens</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Bepaal de thermische schil van de bouwdelen 				(8.1)</a:t>
          </a:r>
        </a:p>
        <a:p>
          <a:pPr marL="114300" lvl="1" indent="-114300" algn="l" defTabSz="622300">
            <a:lnSpc>
              <a:spcPct val="90000"/>
            </a:lnSpc>
            <a:spcBef>
              <a:spcPct val="0"/>
            </a:spcBef>
            <a:spcAft>
              <a:spcPct val="15000"/>
            </a:spcAft>
            <a:buChar char="•"/>
          </a:pPr>
          <a:r>
            <a:rPr lang="nl-NL" sz="1400" kern="1200" dirty="0"/>
            <a:t>Bepaal de oppervlakte van de constructies 				(8.2)</a:t>
          </a:r>
        </a:p>
        <a:p>
          <a:pPr marL="114300" lvl="1" indent="-114300" algn="l" defTabSz="622300">
            <a:lnSpc>
              <a:spcPct val="90000"/>
            </a:lnSpc>
            <a:spcBef>
              <a:spcPct val="0"/>
            </a:spcBef>
            <a:spcAft>
              <a:spcPct val="15000"/>
            </a:spcAft>
            <a:buChar char="•"/>
          </a:pPr>
          <a:r>
            <a:rPr lang="nl-NL" sz="1400" kern="1200" dirty="0"/>
            <a:t>Bepaal de overige kenmerken van de thermische schil zoals</a:t>
          </a:r>
        </a:p>
        <a:p>
          <a:pPr marL="228600" lvl="2" indent="-114300" algn="l" defTabSz="622300">
            <a:lnSpc>
              <a:spcPct val="90000"/>
            </a:lnSpc>
            <a:spcBef>
              <a:spcPct val="0"/>
            </a:spcBef>
            <a:spcAft>
              <a:spcPct val="15000"/>
            </a:spcAft>
            <a:buChar char="•"/>
          </a:pPr>
          <a:r>
            <a:rPr lang="nl-NL" sz="1400" kern="1200" dirty="0"/>
            <a:t>perimeter, begrenzingen, oriëntatie, hellingshoek, zonwering, overstekken en belemmeringen</a:t>
          </a:r>
        </a:p>
        <a:p>
          <a:pPr marL="114300" lvl="1" indent="-114300" algn="l" defTabSz="622300">
            <a:lnSpc>
              <a:spcPct val="90000"/>
            </a:lnSpc>
            <a:spcBef>
              <a:spcPct val="0"/>
            </a:spcBef>
            <a:spcAft>
              <a:spcPct val="15000"/>
            </a:spcAft>
            <a:buChar char="•"/>
          </a:pPr>
          <a:r>
            <a:rPr lang="nl-NL" sz="1400" kern="1200" dirty="0"/>
            <a:t>Bepaal de thermische eigenschappen van de constructies 			(8.7)</a:t>
          </a:r>
        </a:p>
      </dsp:txBody>
      <dsp:txXfrm rot="-5400000">
        <a:off x="1532152" y="4073430"/>
        <a:ext cx="7433728" cy="128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4 (H9)</a:t>
          </a:r>
        </a:p>
        <a:p>
          <a:pPr marL="0" lvl="0" indent="0" algn="ctr" defTabSz="889000">
            <a:lnSpc>
              <a:spcPct val="90000"/>
            </a:lnSpc>
            <a:spcBef>
              <a:spcPct val="0"/>
            </a:spcBef>
            <a:spcAft>
              <a:spcPct val="35000"/>
            </a:spcAft>
            <a:buNone/>
          </a:pPr>
          <a:r>
            <a:rPr lang="nl-NL" sz="1400" kern="1200" dirty="0"/>
            <a:t>ruimteverwarming</a:t>
          </a:r>
        </a:p>
      </dsp:txBody>
      <dsp:txXfrm rot="-5400000">
        <a:off x="0" y="770851"/>
        <a:ext cx="1532152" cy="656636"/>
      </dsp:txXfrm>
    </dsp:sp>
    <dsp:sp modelId="{5C7AFDC0-46C0-4835-9706-ADEC5FEC2D9A}">
      <dsp:nvSpPr>
        <dsp:cNvPr id="0" name=""/>
        <dsp:cNvSpPr/>
      </dsp:nvSpPr>
      <dsp:spPr>
        <a:xfrm rot="5400000">
          <a:off x="4572385" y="-3035458"/>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t>Klimatiseringszones</a:t>
          </a:r>
          <a:r>
            <a:rPr lang="nl-NL" sz="1400" kern="1200" dirty="0"/>
            <a:t> en rekenzones 	(9.2)</a:t>
          </a:r>
        </a:p>
        <a:p>
          <a:pPr marL="114300" lvl="1" indent="-114300" algn="l" defTabSz="622300">
            <a:lnSpc>
              <a:spcPct val="90000"/>
            </a:lnSpc>
            <a:spcBef>
              <a:spcPct val="0"/>
            </a:spcBef>
            <a:spcAft>
              <a:spcPct val="15000"/>
            </a:spcAft>
            <a:buChar char="•"/>
          </a:pPr>
          <a:r>
            <a:rPr lang="nl-NL" sz="1400" kern="1200" dirty="0"/>
            <a:t>Opwekking 			Type opwekking 				(9.3)</a:t>
          </a:r>
        </a:p>
        <a:p>
          <a:pPr marL="114300" lvl="1" indent="-114300" algn="l" defTabSz="622300">
            <a:lnSpc>
              <a:spcPct val="90000"/>
            </a:lnSpc>
            <a:spcBef>
              <a:spcPct val="0"/>
            </a:spcBef>
            <a:spcAft>
              <a:spcPct val="15000"/>
            </a:spcAft>
            <a:buChar char="•"/>
          </a:pPr>
          <a:r>
            <a:rPr lang="nl-NL" sz="1400" kern="1200" dirty="0"/>
            <a:t>Distributie 			Medium, leidingen, pompen 		(9.4)</a:t>
          </a:r>
        </a:p>
        <a:p>
          <a:pPr marL="114300" lvl="1" indent="-114300" algn="l" defTabSz="622300">
            <a:lnSpc>
              <a:spcPct val="90000"/>
            </a:lnSpc>
            <a:spcBef>
              <a:spcPct val="0"/>
            </a:spcBef>
            <a:spcAft>
              <a:spcPct val="15000"/>
            </a:spcAft>
            <a:buChar char="•"/>
          </a:pPr>
          <a:r>
            <a:rPr lang="nl-NL" sz="1400" kern="1200" dirty="0"/>
            <a:t>Afgifte				Afgiftesysteem  en regeling		(9.5)</a:t>
          </a:r>
        </a:p>
        <a:p>
          <a:pPr marL="114300" lvl="1" indent="-114300" algn="l" defTabSz="533400">
            <a:lnSpc>
              <a:spcPct val="90000"/>
            </a:lnSpc>
            <a:spcBef>
              <a:spcPct val="0"/>
            </a:spcBef>
            <a:spcAft>
              <a:spcPct val="15000"/>
            </a:spcAft>
            <a:buChar char="•"/>
          </a:pPr>
          <a:endParaRPr lang="nl-NL" sz="1200" kern="1200" dirty="0"/>
        </a:p>
      </dsp:txBody>
      <dsp:txXfrm rot="-5400000">
        <a:off x="1532152" y="74226"/>
        <a:ext cx="7433728" cy="1283810"/>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5 (H10)</a:t>
          </a:r>
        </a:p>
        <a:p>
          <a:pPr marL="0" lvl="0" indent="0" algn="ctr" defTabSz="889000">
            <a:lnSpc>
              <a:spcPct val="90000"/>
            </a:lnSpc>
            <a:spcBef>
              <a:spcPct val="0"/>
            </a:spcBef>
            <a:spcAft>
              <a:spcPct val="35000"/>
            </a:spcAft>
            <a:buNone/>
          </a:pPr>
          <a:r>
            <a:rPr lang="nl-NL" sz="1400" kern="1200" dirty="0"/>
            <a:t>ruimtekoeling</a:t>
          </a:r>
        </a:p>
      </dsp:txBody>
      <dsp:txXfrm rot="-5400000">
        <a:off x="0" y="2770453"/>
        <a:ext cx="1532152" cy="656636"/>
      </dsp:txXfrm>
    </dsp:sp>
    <dsp:sp modelId="{E5F4F5BF-463D-4E57-BE84-0190562F6082}">
      <dsp:nvSpPr>
        <dsp:cNvPr id="0" name=""/>
        <dsp:cNvSpPr/>
      </dsp:nvSpPr>
      <dsp:spPr>
        <a:xfrm rot="5400000">
          <a:off x="4572385" y="-1035856"/>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(10.2)</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Opwekking 			Type opwekking 				(10.3)</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Distributie 			Medium, leidingen, pompen 		(10.4)</a:t>
          </a:r>
        </a:p>
        <a:p>
          <a:pPr marL="114300" lvl="1" indent="-114300" algn="l" defTabSz="622300">
            <a:lnSpc>
              <a:spcPct val="90000"/>
            </a:lnSpc>
            <a:spcBef>
              <a:spcPct val="0"/>
            </a:spcBef>
            <a:spcAft>
              <a:spcPct val="15000"/>
            </a:spcAft>
            <a:buChar char="•"/>
          </a:pPr>
          <a:r>
            <a:rPr lang="da-DK" sz="1400" kern="1200" dirty="0">
              <a:solidFill>
                <a:prstClr val="black">
                  <a:hueOff val="0"/>
                  <a:satOff val="0"/>
                  <a:lumOff val="0"/>
                  <a:alphaOff val="0"/>
                </a:prstClr>
              </a:solidFill>
              <a:latin typeface="Calibri" panose="020F0502020204030204"/>
              <a:ea typeface="+mn-ea"/>
              <a:cs typeface="+mn-cs"/>
            </a:rPr>
            <a:t>Afgifte				Afgiftesysteem  en regeling		(10.5)</a:t>
          </a:r>
          <a:endParaRPr lang="nl-NL" sz="1400" kern="1200" dirty="0">
            <a:solidFill>
              <a:prstClr val="black">
                <a:hueOff val="0"/>
                <a:satOff val="0"/>
                <a:lumOff val="0"/>
                <a:alphaOff val="0"/>
              </a:prstClr>
            </a:solidFill>
            <a:latin typeface="Calibri" panose="020F0502020204030204"/>
            <a:ea typeface="+mn-ea"/>
            <a:cs typeface="+mn-cs"/>
          </a:endParaRPr>
        </a:p>
      </dsp:txBody>
      <dsp:txXfrm rot="-5400000">
        <a:off x="1532152" y="2073828"/>
        <a:ext cx="7433728" cy="1283810"/>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6 (H11)</a:t>
          </a:r>
        </a:p>
        <a:p>
          <a:pPr marL="0" lvl="0" indent="0" algn="ctr" defTabSz="889000">
            <a:lnSpc>
              <a:spcPct val="90000"/>
            </a:lnSpc>
            <a:spcBef>
              <a:spcPct val="0"/>
            </a:spcBef>
            <a:spcAft>
              <a:spcPct val="35000"/>
            </a:spcAft>
            <a:buNone/>
          </a:pPr>
          <a:r>
            <a:rPr lang="nl-NL" sz="1400" kern="1200" dirty="0"/>
            <a:t>ventilatie</a:t>
          </a:r>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Systeem 			</a:t>
          </a:r>
          <a:r>
            <a:rPr lang="nl-NL" sz="1400" kern="1200" dirty="0" err="1">
              <a:solidFill>
                <a:prstClr val="black">
                  <a:hueOff val="0"/>
                  <a:satOff val="0"/>
                  <a:lumOff val="0"/>
                  <a:alphaOff val="0"/>
                </a:prstClr>
              </a:solidFill>
              <a:latin typeface="Calibri" panose="020F0502020204030204"/>
              <a:ea typeface="+mn-ea"/>
              <a:cs typeface="+mn-cs"/>
            </a:rPr>
            <a:t>Klimatiseringszones</a:t>
          </a:r>
          <a:r>
            <a:rPr lang="nl-NL" sz="1400" kern="1200" dirty="0">
              <a:solidFill>
                <a:prstClr val="black">
                  <a:hueOff val="0"/>
                  <a:satOff val="0"/>
                  <a:lumOff val="0"/>
                  <a:alphaOff val="0"/>
                </a:prstClr>
              </a:solidFill>
              <a:latin typeface="Calibri" panose="020F0502020204030204"/>
              <a:ea typeface="+mn-ea"/>
              <a:cs typeface="+mn-cs"/>
            </a:rPr>
            <a:t> en rekenzones 	(11.2)</a:t>
          </a:r>
          <a:endParaRPr lang="nl-NL" sz="1400" kern="1200" dirty="0"/>
        </a:p>
        <a:p>
          <a:pPr marL="114300" lvl="1" indent="-114300" algn="l" defTabSz="622300">
            <a:lnSpc>
              <a:spcPct val="90000"/>
            </a:lnSpc>
            <a:spcBef>
              <a:spcPct val="0"/>
            </a:spcBef>
            <a:spcAft>
              <a:spcPct val="15000"/>
            </a:spcAft>
            <a:buChar char="•"/>
          </a:pPr>
          <a:r>
            <a:rPr lang="nl-NL" sz="1400" kern="1200" dirty="0"/>
            <a:t>Ventilatiesysteem		Hoofdsysteem / subsysteem		(11.3)</a:t>
          </a:r>
        </a:p>
        <a:p>
          <a:pPr marL="114300" lvl="1" indent="-114300" algn="l" defTabSz="622300">
            <a:lnSpc>
              <a:spcPct val="90000"/>
            </a:lnSpc>
            <a:spcBef>
              <a:spcPct val="0"/>
            </a:spcBef>
            <a:spcAft>
              <a:spcPct val="15000"/>
            </a:spcAft>
            <a:buChar char="•"/>
          </a:pPr>
          <a:r>
            <a:rPr lang="nl-NL" sz="1400" kern="1200" dirty="0"/>
            <a:t>Ventilatiedebiet		</a:t>
          </a:r>
          <a:r>
            <a:rPr lang="de-DE" sz="1400" kern="1200" dirty="0"/>
            <a:t>Mechanische </a:t>
          </a:r>
          <a:r>
            <a:rPr lang="de-DE" sz="1400" kern="1200" dirty="0" err="1"/>
            <a:t>ventilatie</a:t>
          </a:r>
          <a:r>
            <a:rPr lang="de-DE" sz="1400" kern="1200" dirty="0"/>
            <a:t> (type B t/m E)	(11.4)</a:t>
          </a:r>
          <a:endParaRPr lang="nl-NL" sz="1400" kern="1200" dirty="0"/>
        </a:p>
        <a:p>
          <a:pPr marL="114300" lvl="1" indent="-114300" algn="l" defTabSz="622300">
            <a:lnSpc>
              <a:spcPct val="90000"/>
            </a:lnSpc>
            <a:spcBef>
              <a:spcPct val="0"/>
            </a:spcBef>
            <a:spcAft>
              <a:spcPct val="15000"/>
            </a:spcAft>
            <a:buChar char="•"/>
          </a:pPr>
          <a:r>
            <a:rPr lang="nl-NL" sz="1400" kern="1200" dirty="0"/>
            <a:t>Luchtbehandelingskast		</a:t>
          </a:r>
          <a:r>
            <a:rPr lang="nl-NL" sz="1400" kern="1200" dirty="0" err="1"/>
            <a:t>Wtw</a:t>
          </a:r>
          <a:r>
            <a:rPr lang="nl-NL" sz="1400" kern="1200" dirty="0"/>
            <a:t>, bypass, verwarming/koeling via vent.(11.5)</a:t>
          </a:r>
        </a:p>
        <a:p>
          <a:pPr marL="114300" lvl="1" indent="-114300" algn="l" defTabSz="622300">
            <a:lnSpc>
              <a:spcPct val="90000"/>
            </a:lnSpc>
            <a:spcBef>
              <a:spcPct val="0"/>
            </a:spcBef>
            <a:spcAft>
              <a:spcPct val="15000"/>
            </a:spcAft>
            <a:buChar char="•"/>
          </a:pPr>
          <a:r>
            <a:rPr lang="nl-NL" sz="1400" kern="1200" dirty="0"/>
            <a:t>Distributie			Lekdichtheid </a:t>
          </a:r>
          <a:r>
            <a:rPr lang="nl-NL" sz="1400" kern="1200" dirty="0" err="1"/>
            <a:t>kanelen</a:t>
          </a:r>
          <a:r>
            <a:rPr lang="nl-NL" sz="1400" kern="1200" dirty="0"/>
            <a:t>, warmteverliezen 	(11.6)</a:t>
          </a:r>
        </a:p>
        <a:p>
          <a:pPr marL="114300" lvl="1" indent="-114300" algn="l" defTabSz="622300">
            <a:lnSpc>
              <a:spcPct val="90000"/>
            </a:lnSpc>
            <a:spcBef>
              <a:spcPct val="0"/>
            </a:spcBef>
            <a:spcAft>
              <a:spcPct val="15000"/>
            </a:spcAft>
            <a:buChar char="•"/>
          </a:pPr>
          <a:r>
            <a:rPr lang="nl-NL" sz="1400" kern="1200" dirty="0"/>
            <a:t>Energieverbruik ventilatoren	Vermogen van de ventilatoren		(11.7)</a:t>
          </a:r>
        </a:p>
      </dsp:txBody>
      <dsp:txXfrm rot="-5400000">
        <a:off x="1532152" y="4073430"/>
        <a:ext cx="7433728" cy="128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1B958-EC79-47AE-B667-204F9D850312}">
      <dsp:nvSpPr>
        <dsp:cNvPr id="0" name=""/>
        <dsp:cNvSpPr/>
      </dsp:nvSpPr>
      <dsp:spPr>
        <a:xfrm rot="5400000">
          <a:off x="-328318" y="333093"/>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7 (H13)</a:t>
          </a:r>
        </a:p>
        <a:p>
          <a:pPr marL="0" lvl="0" indent="0" algn="ctr" defTabSz="889000">
            <a:lnSpc>
              <a:spcPct val="90000"/>
            </a:lnSpc>
            <a:spcBef>
              <a:spcPct val="0"/>
            </a:spcBef>
            <a:spcAft>
              <a:spcPct val="35000"/>
            </a:spcAft>
            <a:buNone/>
          </a:pPr>
          <a:r>
            <a:rPr lang="nl-NL" sz="1400" kern="1200" dirty="0"/>
            <a:t>warmtapwater</a:t>
          </a:r>
        </a:p>
      </dsp:txBody>
      <dsp:txXfrm rot="-5400000">
        <a:off x="0" y="770851"/>
        <a:ext cx="1532152" cy="656636"/>
      </dsp:txXfrm>
    </dsp:sp>
    <dsp:sp modelId="{5C7AFDC0-46C0-4835-9706-ADEC5FEC2D9A}">
      <dsp:nvSpPr>
        <dsp:cNvPr id="0" name=""/>
        <dsp:cNvSpPr/>
      </dsp:nvSpPr>
      <dsp:spPr>
        <a:xfrm rot="5400000">
          <a:off x="4572385" y="-3035458"/>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Opwekking 			Typen opwekinstallaties, type opwekkers, opwektoestellen	(13.3)</a:t>
          </a:r>
        </a:p>
        <a:p>
          <a:pPr marL="114300" lvl="1" indent="-114300" algn="l" defTabSz="622300">
            <a:lnSpc>
              <a:spcPct val="90000"/>
            </a:lnSpc>
            <a:spcBef>
              <a:spcPct val="0"/>
            </a:spcBef>
            <a:spcAft>
              <a:spcPct val="15000"/>
            </a:spcAft>
            <a:buChar char="•"/>
          </a:pPr>
          <a:r>
            <a:rPr lang="nl-NL" sz="1400" kern="1200" dirty="0"/>
            <a:t>Voorraadvaten 			Opstelplaats, aansluitingen en warmteverliezen		(13.3)</a:t>
          </a:r>
        </a:p>
        <a:p>
          <a:pPr marL="114300" lvl="1" indent="-114300" algn="l" defTabSz="622300">
            <a:lnSpc>
              <a:spcPct val="90000"/>
            </a:lnSpc>
            <a:spcBef>
              <a:spcPct val="0"/>
            </a:spcBef>
            <a:spcAft>
              <a:spcPct val="15000"/>
            </a:spcAft>
            <a:buChar char="•"/>
          </a:pPr>
          <a:r>
            <a:rPr lang="nl-NL" sz="1400" kern="1200" dirty="0"/>
            <a:t>Distributie 			Circulatie, warmteverliezen en pompen			(13.4)</a:t>
          </a:r>
        </a:p>
        <a:p>
          <a:pPr marL="114300" lvl="1" indent="-114300" algn="l" defTabSz="622300">
            <a:lnSpc>
              <a:spcPct val="90000"/>
            </a:lnSpc>
            <a:spcBef>
              <a:spcPct val="0"/>
            </a:spcBef>
            <a:spcAft>
              <a:spcPct val="15000"/>
            </a:spcAft>
            <a:buChar char="•"/>
          </a:pPr>
          <a:r>
            <a:rPr lang="nl-NL" sz="1400" kern="1200" dirty="0"/>
            <a:t>Afgifte				Lengte van uittapleidingen				(13.5)</a:t>
          </a:r>
        </a:p>
        <a:p>
          <a:pPr marL="114300" lvl="1" indent="-114300" algn="l" defTabSz="622300">
            <a:lnSpc>
              <a:spcPct val="90000"/>
            </a:lnSpc>
            <a:spcBef>
              <a:spcPct val="0"/>
            </a:spcBef>
            <a:spcAft>
              <a:spcPct val="15000"/>
            </a:spcAft>
            <a:buChar char="•"/>
          </a:pPr>
          <a:r>
            <a:rPr lang="nl-NL" sz="1400" kern="1200" dirty="0"/>
            <a:t>Warmteterugwinning		DWTW							(13.6)</a:t>
          </a:r>
        </a:p>
        <a:p>
          <a:pPr marL="114300" lvl="1" indent="-114300" algn="l" defTabSz="622300">
            <a:lnSpc>
              <a:spcPct val="90000"/>
            </a:lnSpc>
            <a:spcBef>
              <a:spcPct val="0"/>
            </a:spcBef>
            <a:spcAft>
              <a:spcPct val="15000"/>
            </a:spcAft>
            <a:buChar char="•"/>
          </a:pPr>
          <a:r>
            <a:rPr lang="nl-NL" sz="1400" kern="1200" dirty="0"/>
            <a:t>Zonne-energie			</a:t>
          </a:r>
          <a:r>
            <a:rPr lang="nl-NL" sz="1400" kern="1200" dirty="0">
              <a:sym typeface="Wingdings" panose="05000000000000000000" pitchFamily="2" charset="2"/>
            </a:rPr>
            <a:t>hoofdstuk 15</a:t>
          </a:r>
          <a:endParaRPr lang="nl-NL" sz="1400" kern="1200" dirty="0"/>
        </a:p>
      </dsp:txBody>
      <dsp:txXfrm rot="-5400000">
        <a:off x="1532152" y="74226"/>
        <a:ext cx="7433728" cy="1283810"/>
      </dsp:txXfrm>
    </dsp:sp>
    <dsp:sp modelId="{F9C9C060-0D3E-4964-B627-0186D9D0DE0C}">
      <dsp:nvSpPr>
        <dsp:cNvPr id="0" name=""/>
        <dsp:cNvSpPr/>
      </dsp:nvSpPr>
      <dsp:spPr>
        <a:xfrm rot="5400000">
          <a:off x="-328318" y="2332695"/>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8 (H15)</a:t>
          </a:r>
        </a:p>
        <a:p>
          <a:pPr marL="0" lvl="0" indent="0" algn="ctr" defTabSz="889000">
            <a:lnSpc>
              <a:spcPct val="90000"/>
            </a:lnSpc>
            <a:spcBef>
              <a:spcPct val="0"/>
            </a:spcBef>
            <a:spcAft>
              <a:spcPct val="35000"/>
            </a:spcAft>
            <a:buNone/>
          </a:pPr>
          <a:r>
            <a:rPr lang="nl-NL" sz="1400" kern="1200" dirty="0"/>
            <a:t>Gebouwgebonden</a:t>
          </a:r>
        </a:p>
        <a:p>
          <a:pPr marL="0" lvl="0" indent="0" algn="ctr" defTabSz="889000">
            <a:lnSpc>
              <a:spcPct val="90000"/>
            </a:lnSpc>
            <a:spcBef>
              <a:spcPct val="0"/>
            </a:spcBef>
            <a:spcAft>
              <a:spcPct val="35000"/>
            </a:spcAft>
            <a:buNone/>
          </a:pPr>
          <a:r>
            <a:rPr lang="nl-NL" sz="1400" kern="1200" dirty="0"/>
            <a:t>energieproductie</a:t>
          </a:r>
        </a:p>
      </dsp:txBody>
      <dsp:txXfrm rot="-5400000">
        <a:off x="0" y="2770453"/>
        <a:ext cx="1532152" cy="656636"/>
      </dsp:txXfrm>
    </dsp:sp>
    <dsp:sp modelId="{E5F4F5BF-463D-4E57-BE84-0190562F6082}">
      <dsp:nvSpPr>
        <dsp:cNvPr id="0" name=""/>
        <dsp:cNvSpPr/>
      </dsp:nvSpPr>
      <dsp:spPr>
        <a:xfrm rot="5400000">
          <a:off x="4572011" y="-1035482"/>
          <a:ext cx="1423460"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Type zonne-energie systeem 	PV-panelen, PVT-panelen, Zonneboiler, Windenergie  	(15.2)</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Productie warm water:     	Aangesloten tapwaterinstallaties, Wijze van integratie</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zonneboilersystemen en	in tapwater circuit, Wijze van opslag, Opslagvat</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PVT-systemen			Soort collector						(15.3)</a:t>
          </a:r>
        </a:p>
        <a:p>
          <a:pPr marL="114300" lvl="1" indent="-114300" algn="l" defTabSz="622300">
            <a:lnSpc>
              <a:spcPct val="90000"/>
            </a:lnSpc>
            <a:spcBef>
              <a:spcPct val="0"/>
            </a:spcBef>
            <a:spcAft>
              <a:spcPct val="15000"/>
            </a:spcAft>
            <a:buChar char="•"/>
          </a:pPr>
          <a:r>
            <a:rPr lang="nl-NL" sz="1400" kern="1200" dirty="0">
              <a:solidFill>
                <a:prstClr val="black">
                  <a:hueOff val="0"/>
                  <a:satOff val="0"/>
                  <a:lumOff val="0"/>
                  <a:alphaOff val="0"/>
                </a:prstClr>
              </a:solidFill>
              <a:latin typeface="Calibri" panose="020F0502020204030204"/>
              <a:ea typeface="+mn-ea"/>
              <a:cs typeface="+mn-cs"/>
            </a:rPr>
            <a:t>Collectoren en panelen		Hellingshoek, Oriëntatie, </a:t>
          </a:r>
          <a:r>
            <a:rPr lang="nl-NL" sz="1400" kern="1200" dirty="0" err="1">
              <a:solidFill>
                <a:prstClr val="black">
                  <a:hueOff val="0"/>
                  <a:satOff val="0"/>
                  <a:lumOff val="0"/>
                  <a:alphaOff val="0"/>
                </a:prstClr>
              </a:solidFill>
              <a:latin typeface="Calibri" panose="020F0502020204030204"/>
              <a:ea typeface="+mn-ea"/>
              <a:cs typeface="+mn-cs"/>
            </a:rPr>
            <a:t>Beschaduwing</a:t>
          </a:r>
          <a:r>
            <a:rPr lang="nl-NL" sz="1400" kern="1200" dirty="0">
              <a:solidFill>
                <a:prstClr val="black">
                  <a:hueOff val="0"/>
                  <a:satOff val="0"/>
                  <a:lumOff val="0"/>
                  <a:alphaOff val="0"/>
                </a:prstClr>
              </a:solidFill>
              <a:latin typeface="Calibri" panose="020F0502020204030204"/>
              <a:ea typeface="+mn-ea"/>
              <a:cs typeface="+mn-cs"/>
            </a:rPr>
            <a:t>, </a:t>
          </a:r>
          <a:br>
            <a:rPr lang="nl-NL" sz="1400" kern="1200" dirty="0">
              <a:solidFill>
                <a:prstClr val="black">
                  <a:hueOff val="0"/>
                  <a:satOff val="0"/>
                  <a:lumOff val="0"/>
                  <a:alphaOff val="0"/>
                </a:prstClr>
              </a:solidFill>
              <a:latin typeface="Calibri" panose="020F0502020204030204"/>
              <a:ea typeface="+mn-ea"/>
              <a:cs typeface="+mn-cs"/>
            </a:rPr>
          </a:br>
          <a:r>
            <a:rPr lang="nl-NL" sz="1400" kern="1200" dirty="0">
              <a:solidFill>
                <a:prstClr val="black">
                  <a:hueOff val="0"/>
                  <a:satOff val="0"/>
                  <a:lumOff val="0"/>
                  <a:alphaOff val="0"/>
                </a:prstClr>
              </a:solidFill>
              <a:latin typeface="Calibri" panose="020F0502020204030204"/>
              <a:ea typeface="+mn-ea"/>
              <a:cs typeface="+mn-cs"/>
            </a:rPr>
            <a:t>				Systeemoppervlak, Piekvermogen, Bouwintegratie		(15.4)</a:t>
          </a:r>
        </a:p>
      </dsp:txBody>
      <dsp:txXfrm rot="-5400000">
        <a:off x="1532152" y="2073865"/>
        <a:ext cx="7433691" cy="1284484"/>
      </dsp:txXfrm>
    </dsp:sp>
    <dsp:sp modelId="{397A358E-0345-4ADB-B30D-07D61D5D69AB}">
      <dsp:nvSpPr>
        <dsp:cNvPr id="0" name=""/>
        <dsp:cNvSpPr/>
      </dsp:nvSpPr>
      <dsp:spPr>
        <a:xfrm rot="5400000">
          <a:off x="-328318" y="4332297"/>
          <a:ext cx="2188788" cy="153215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dirty="0"/>
            <a:t>Stap 9 (H16)</a:t>
          </a:r>
        </a:p>
        <a:p>
          <a:pPr marL="0" lvl="0" indent="0" algn="ctr" defTabSz="889000">
            <a:lnSpc>
              <a:spcPct val="90000"/>
            </a:lnSpc>
            <a:spcBef>
              <a:spcPct val="0"/>
            </a:spcBef>
            <a:spcAft>
              <a:spcPct val="35000"/>
            </a:spcAft>
            <a:buNone/>
          </a:pPr>
          <a:r>
            <a:rPr lang="nl-NL" sz="1400" kern="1200" dirty="0" err="1"/>
            <a:t>Beschaduwing</a:t>
          </a:r>
          <a:endParaRPr lang="nl-NL" sz="1400" kern="1200" dirty="0"/>
        </a:p>
      </dsp:txBody>
      <dsp:txXfrm rot="-5400000">
        <a:off x="0" y="4770055"/>
        <a:ext cx="1532152" cy="656636"/>
      </dsp:txXfrm>
    </dsp:sp>
    <dsp:sp modelId="{6EEC23EF-C87F-40F1-8A5A-BD088578C609}">
      <dsp:nvSpPr>
        <dsp:cNvPr id="0" name=""/>
        <dsp:cNvSpPr/>
      </dsp:nvSpPr>
      <dsp:spPr>
        <a:xfrm rot="5400000">
          <a:off x="4572385" y="963745"/>
          <a:ext cx="1422712" cy="75031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nl-NL" sz="1400" kern="1200" dirty="0"/>
        </a:p>
        <a:p>
          <a:pPr marL="114300" lvl="1" indent="-114300" algn="l" defTabSz="622300">
            <a:lnSpc>
              <a:spcPct val="90000"/>
            </a:lnSpc>
            <a:spcBef>
              <a:spcPct val="0"/>
            </a:spcBef>
            <a:spcAft>
              <a:spcPct val="15000"/>
            </a:spcAft>
            <a:buChar char="•"/>
          </a:pPr>
          <a:r>
            <a:rPr lang="nl-NL" sz="1400" kern="1200" dirty="0"/>
            <a:t>Ramen, pv-panelen en zonnecollectoren							(16.1)</a:t>
          </a:r>
        </a:p>
        <a:p>
          <a:pPr marL="114300" lvl="1" indent="-114300" algn="l" defTabSz="622300">
            <a:lnSpc>
              <a:spcPct val="90000"/>
            </a:lnSpc>
            <a:spcBef>
              <a:spcPct val="0"/>
            </a:spcBef>
            <a:spcAft>
              <a:spcPct val="15000"/>
            </a:spcAft>
            <a:buChar char="•"/>
          </a:pPr>
          <a:r>
            <a:rPr lang="nl-NL" sz="1400" kern="1200" dirty="0"/>
            <a:t>Zichtveld										(16.2)</a:t>
          </a:r>
        </a:p>
        <a:p>
          <a:pPr marL="114300" lvl="1" indent="-114300" algn="l" defTabSz="622300">
            <a:lnSpc>
              <a:spcPct val="90000"/>
            </a:lnSpc>
            <a:spcBef>
              <a:spcPct val="0"/>
            </a:spcBef>
            <a:spcAft>
              <a:spcPct val="15000"/>
            </a:spcAft>
            <a:buChar char="•"/>
          </a:pPr>
          <a:r>
            <a:rPr lang="nl-NL" sz="1400" kern="1200" dirty="0"/>
            <a:t>Belemmeringen en overstekken 								(16.3)</a:t>
          </a:r>
        </a:p>
      </dsp:txBody>
      <dsp:txXfrm rot="-5400000">
        <a:off x="1532152" y="4073430"/>
        <a:ext cx="7433728" cy="12838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2979367" cy="501879"/>
          </a:xfrm>
          <a:prstGeom prst="rect">
            <a:avLst/>
          </a:prstGeom>
        </p:spPr>
        <p:txBody>
          <a:bodyPr vert="horz" lIns="92254" tIns="46127" rIns="92254" bIns="46127" rtlCol="0"/>
          <a:lstStyle>
            <a:lvl1pPr algn="l">
              <a:defRPr sz="1200"/>
            </a:lvl1pPr>
          </a:lstStyle>
          <a:p>
            <a:endParaRPr lang="nl-NL" dirty="0"/>
          </a:p>
        </p:txBody>
      </p:sp>
      <p:sp>
        <p:nvSpPr>
          <p:cNvPr id="3" name="Tijdelijke aanduiding voor datum 2"/>
          <p:cNvSpPr>
            <a:spLocks noGrp="1"/>
          </p:cNvSpPr>
          <p:nvPr>
            <p:ph type="dt" sz="quarter" idx="1"/>
          </p:nvPr>
        </p:nvSpPr>
        <p:spPr>
          <a:xfrm>
            <a:off x="3894506" y="0"/>
            <a:ext cx="2979367" cy="501879"/>
          </a:xfrm>
          <a:prstGeom prst="rect">
            <a:avLst/>
          </a:prstGeom>
        </p:spPr>
        <p:txBody>
          <a:bodyPr vert="horz" lIns="92254" tIns="46127" rIns="92254" bIns="46127" rtlCol="0"/>
          <a:lstStyle>
            <a:lvl1pPr algn="r">
              <a:defRPr sz="1200"/>
            </a:lvl1pPr>
          </a:lstStyle>
          <a:p>
            <a:fld id="{8A56C2C0-ED35-4C41-A6BF-B62EEC174685}" type="datetimeFigureOut">
              <a:rPr lang="nl-NL" smtClean="0"/>
              <a:t>3-12-2024</a:t>
            </a:fld>
            <a:endParaRPr lang="nl-NL" dirty="0"/>
          </a:p>
        </p:txBody>
      </p:sp>
      <p:sp>
        <p:nvSpPr>
          <p:cNvPr id="4" name="Tijdelijke aanduiding voor voettekst 3"/>
          <p:cNvSpPr>
            <a:spLocks noGrp="1"/>
          </p:cNvSpPr>
          <p:nvPr>
            <p:ph type="ftr" sz="quarter" idx="2"/>
          </p:nvPr>
        </p:nvSpPr>
        <p:spPr>
          <a:xfrm>
            <a:off x="2" y="9500961"/>
            <a:ext cx="2979367" cy="501878"/>
          </a:xfrm>
          <a:prstGeom prst="rect">
            <a:avLst/>
          </a:prstGeom>
        </p:spPr>
        <p:txBody>
          <a:bodyPr vert="horz" lIns="92254" tIns="46127" rIns="92254" bIns="46127"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94506" y="9500961"/>
            <a:ext cx="2979367" cy="501878"/>
          </a:xfrm>
          <a:prstGeom prst="rect">
            <a:avLst/>
          </a:prstGeom>
        </p:spPr>
        <p:txBody>
          <a:bodyPr vert="horz" lIns="92254" tIns="46127" rIns="92254" bIns="46127" rtlCol="0" anchor="b"/>
          <a:lstStyle>
            <a:lvl1pPr algn="r">
              <a:defRPr sz="1200"/>
            </a:lvl1pPr>
          </a:lstStyle>
          <a:p>
            <a:fld id="{0202EB7A-9EDB-46AC-AF08-D54A10284256}" type="slidenum">
              <a:rPr lang="nl-NL" smtClean="0"/>
              <a:t>‹nr.›</a:t>
            </a:fld>
            <a:endParaRPr lang="nl-NL" dirty="0"/>
          </a:p>
        </p:txBody>
      </p:sp>
    </p:spTree>
    <p:extLst>
      <p:ext uri="{BB962C8B-B14F-4D97-AF65-F5344CB8AC3E}">
        <p14:creationId xmlns:p14="http://schemas.microsoft.com/office/powerpoint/2010/main" val="12846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9367" cy="500141"/>
          </a:xfrm>
          <a:prstGeom prst="rect">
            <a:avLst/>
          </a:prstGeom>
        </p:spPr>
        <p:txBody>
          <a:bodyPr vert="horz" lIns="92254" tIns="46127" rIns="92254" bIns="46127" rtlCol="0"/>
          <a:lstStyle>
            <a:lvl1pPr algn="l">
              <a:defRPr sz="1200"/>
            </a:lvl1pPr>
          </a:lstStyle>
          <a:p>
            <a:endParaRPr lang="en-US" dirty="0"/>
          </a:p>
        </p:txBody>
      </p:sp>
      <p:sp>
        <p:nvSpPr>
          <p:cNvPr id="3" name="Date Placeholder 2"/>
          <p:cNvSpPr>
            <a:spLocks noGrp="1"/>
          </p:cNvSpPr>
          <p:nvPr>
            <p:ph type="dt" idx="1"/>
          </p:nvPr>
        </p:nvSpPr>
        <p:spPr>
          <a:xfrm>
            <a:off x="3894506" y="1"/>
            <a:ext cx="2979367" cy="500141"/>
          </a:xfrm>
          <a:prstGeom prst="rect">
            <a:avLst/>
          </a:prstGeom>
        </p:spPr>
        <p:txBody>
          <a:bodyPr vert="horz" lIns="92254" tIns="46127" rIns="92254" bIns="46127" rtlCol="0"/>
          <a:lstStyle>
            <a:lvl1pPr algn="r">
              <a:defRPr sz="1200"/>
            </a:lvl1pPr>
          </a:lstStyle>
          <a:p>
            <a:fld id="{96340955-8D9F-4F2A-AD2E-058F85D59183}" type="datetimeFigureOut">
              <a:rPr lang="en-US" smtClean="0"/>
              <a:t>12/3/2024</a:t>
            </a:fld>
            <a:endParaRPr lang="en-US" dirty="0"/>
          </a:p>
        </p:txBody>
      </p:sp>
      <p:sp>
        <p:nvSpPr>
          <p:cNvPr id="4" name="Slide Image Placeholder 3"/>
          <p:cNvSpPr>
            <a:spLocks noGrp="1" noRot="1" noChangeAspect="1"/>
          </p:cNvSpPr>
          <p:nvPr>
            <p:ph type="sldImg" idx="2"/>
          </p:nvPr>
        </p:nvSpPr>
        <p:spPr>
          <a:xfrm>
            <a:off x="101600" y="749300"/>
            <a:ext cx="6672263" cy="3751263"/>
          </a:xfrm>
          <a:prstGeom prst="rect">
            <a:avLst/>
          </a:prstGeom>
          <a:noFill/>
          <a:ln w="12700">
            <a:solidFill>
              <a:prstClr val="black"/>
            </a:solidFill>
          </a:ln>
        </p:spPr>
        <p:txBody>
          <a:bodyPr vert="horz" lIns="92254" tIns="46127" rIns="92254" bIns="46127" rtlCol="0" anchor="ctr"/>
          <a:lstStyle/>
          <a:p>
            <a:endParaRPr lang="en-US" dirty="0"/>
          </a:p>
        </p:txBody>
      </p:sp>
      <p:sp>
        <p:nvSpPr>
          <p:cNvPr id="5" name="Notes Placeholder 4"/>
          <p:cNvSpPr>
            <a:spLocks noGrp="1"/>
          </p:cNvSpPr>
          <p:nvPr>
            <p:ph type="body" sz="quarter" idx="3"/>
          </p:nvPr>
        </p:nvSpPr>
        <p:spPr>
          <a:xfrm>
            <a:off x="687547" y="4751348"/>
            <a:ext cx="5500370" cy="4501276"/>
          </a:xfrm>
          <a:prstGeom prst="rect">
            <a:avLst/>
          </a:prstGeom>
        </p:spPr>
        <p:txBody>
          <a:bodyPr vert="horz" lIns="92254" tIns="46127" rIns="92254" bIns="461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500961"/>
            <a:ext cx="2979367" cy="500141"/>
          </a:xfrm>
          <a:prstGeom prst="rect">
            <a:avLst/>
          </a:prstGeom>
        </p:spPr>
        <p:txBody>
          <a:bodyPr vert="horz" lIns="92254" tIns="46127" rIns="92254" bIns="461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4506" y="9500961"/>
            <a:ext cx="2979367" cy="500141"/>
          </a:xfrm>
          <a:prstGeom prst="rect">
            <a:avLst/>
          </a:prstGeom>
        </p:spPr>
        <p:txBody>
          <a:bodyPr vert="horz" lIns="92254" tIns="46127" rIns="92254" bIns="46127" rtlCol="0" anchor="b"/>
          <a:lstStyle>
            <a:lvl1pPr algn="r">
              <a:defRPr sz="1200"/>
            </a:lvl1pPr>
          </a:lstStyle>
          <a:p>
            <a:fld id="{E25B360B-B18B-43E2-9A83-40C4DE0F7FE2}" type="slidenum">
              <a:rPr lang="en-US" smtClean="0"/>
              <a:t>‹nr.›</a:t>
            </a:fld>
            <a:endParaRPr lang="en-US" dirty="0"/>
          </a:p>
        </p:txBody>
      </p:sp>
    </p:spTree>
    <p:extLst>
      <p:ext uri="{BB962C8B-B14F-4D97-AF65-F5344CB8AC3E}">
        <p14:creationId xmlns:p14="http://schemas.microsoft.com/office/powerpoint/2010/main" val="280616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a:t>
            </a:fld>
            <a:endParaRPr lang="en-US" dirty="0"/>
          </a:p>
        </p:txBody>
      </p:sp>
    </p:spTree>
    <p:extLst>
      <p:ext uri="{BB962C8B-B14F-4D97-AF65-F5344CB8AC3E}">
        <p14:creationId xmlns:p14="http://schemas.microsoft.com/office/powerpoint/2010/main" val="184231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a:t>
            </a:fld>
            <a:endParaRPr lang="en-US" dirty="0"/>
          </a:p>
        </p:txBody>
      </p:sp>
    </p:spTree>
    <p:extLst>
      <p:ext uri="{BB962C8B-B14F-4D97-AF65-F5344CB8AC3E}">
        <p14:creationId xmlns:p14="http://schemas.microsoft.com/office/powerpoint/2010/main" val="555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100</a:t>
            </a:fld>
            <a:endParaRPr lang="en-US"/>
          </a:p>
        </p:txBody>
      </p:sp>
    </p:spTree>
    <p:extLst>
      <p:ext uri="{BB962C8B-B14F-4D97-AF65-F5344CB8AC3E}">
        <p14:creationId xmlns:p14="http://schemas.microsoft.com/office/powerpoint/2010/main" val="40427415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101</a:t>
            </a:fld>
            <a:endParaRPr lang="en-US"/>
          </a:p>
        </p:txBody>
      </p:sp>
    </p:spTree>
    <p:extLst>
      <p:ext uri="{BB962C8B-B14F-4D97-AF65-F5344CB8AC3E}">
        <p14:creationId xmlns:p14="http://schemas.microsoft.com/office/powerpoint/2010/main" val="3315060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102</a:t>
            </a:fld>
            <a:endParaRPr lang="en-US"/>
          </a:p>
        </p:txBody>
      </p:sp>
    </p:spTree>
    <p:extLst>
      <p:ext uri="{BB962C8B-B14F-4D97-AF65-F5344CB8AC3E}">
        <p14:creationId xmlns:p14="http://schemas.microsoft.com/office/powerpoint/2010/main" val="15703042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103</a:t>
            </a:fld>
            <a:endParaRPr lang="en-US"/>
          </a:p>
        </p:txBody>
      </p:sp>
    </p:spTree>
    <p:extLst>
      <p:ext uri="{BB962C8B-B14F-4D97-AF65-F5344CB8AC3E}">
        <p14:creationId xmlns:p14="http://schemas.microsoft.com/office/powerpoint/2010/main" val="34107771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104</a:t>
            </a:fld>
            <a:endParaRPr lang="en-US"/>
          </a:p>
        </p:txBody>
      </p:sp>
    </p:spTree>
    <p:extLst>
      <p:ext uri="{BB962C8B-B14F-4D97-AF65-F5344CB8AC3E}">
        <p14:creationId xmlns:p14="http://schemas.microsoft.com/office/powerpoint/2010/main" val="22524970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105</a:t>
            </a:fld>
            <a:endParaRPr lang="en-US"/>
          </a:p>
        </p:txBody>
      </p:sp>
    </p:spTree>
    <p:extLst>
      <p:ext uri="{BB962C8B-B14F-4D97-AF65-F5344CB8AC3E}">
        <p14:creationId xmlns:p14="http://schemas.microsoft.com/office/powerpoint/2010/main" val="40425838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106</a:t>
            </a:fld>
            <a:endParaRPr lang="en-US"/>
          </a:p>
        </p:txBody>
      </p:sp>
    </p:spTree>
    <p:extLst>
      <p:ext uri="{BB962C8B-B14F-4D97-AF65-F5344CB8AC3E}">
        <p14:creationId xmlns:p14="http://schemas.microsoft.com/office/powerpoint/2010/main" val="755962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107</a:t>
            </a:fld>
            <a:endParaRPr lang="en-US"/>
          </a:p>
        </p:txBody>
      </p:sp>
    </p:spTree>
    <p:extLst>
      <p:ext uri="{BB962C8B-B14F-4D97-AF65-F5344CB8AC3E}">
        <p14:creationId xmlns:p14="http://schemas.microsoft.com/office/powerpoint/2010/main" val="38691751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108</a:t>
            </a:fld>
            <a:endParaRPr lang="en-US"/>
          </a:p>
        </p:txBody>
      </p:sp>
    </p:spTree>
    <p:extLst>
      <p:ext uri="{BB962C8B-B14F-4D97-AF65-F5344CB8AC3E}">
        <p14:creationId xmlns:p14="http://schemas.microsoft.com/office/powerpoint/2010/main" val="15619753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109</a:t>
            </a:fld>
            <a:endParaRPr lang="en-US"/>
          </a:p>
        </p:txBody>
      </p:sp>
    </p:spTree>
    <p:extLst>
      <p:ext uri="{BB962C8B-B14F-4D97-AF65-F5344CB8AC3E}">
        <p14:creationId xmlns:p14="http://schemas.microsoft.com/office/powerpoint/2010/main" val="332893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a:t>
            </a:fld>
            <a:endParaRPr lang="en-US" dirty="0"/>
          </a:p>
        </p:txBody>
      </p:sp>
    </p:spTree>
    <p:extLst>
      <p:ext uri="{BB962C8B-B14F-4D97-AF65-F5344CB8AC3E}">
        <p14:creationId xmlns:p14="http://schemas.microsoft.com/office/powerpoint/2010/main" val="1484450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110</a:t>
            </a:fld>
            <a:endParaRPr lang="en-US"/>
          </a:p>
        </p:txBody>
      </p:sp>
    </p:spTree>
    <p:extLst>
      <p:ext uri="{BB962C8B-B14F-4D97-AF65-F5344CB8AC3E}">
        <p14:creationId xmlns:p14="http://schemas.microsoft.com/office/powerpoint/2010/main" val="9973624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111</a:t>
            </a:fld>
            <a:endParaRPr lang="en-US"/>
          </a:p>
        </p:txBody>
      </p:sp>
    </p:spTree>
    <p:extLst>
      <p:ext uri="{BB962C8B-B14F-4D97-AF65-F5344CB8AC3E}">
        <p14:creationId xmlns:p14="http://schemas.microsoft.com/office/powerpoint/2010/main" val="42855054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112</a:t>
            </a:fld>
            <a:endParaRPr lang="en-US"/>
          </a:p>
        </p:txBody>
      </p:sp>
    </p:spTree>
    <p:extLst>
      <p:ext uri="{BB962C8B-B14F-4D97-AF65-F5344CB8AC3E}">
        <p14:creationId xmlns:p14="http://schemas.microsoft.com/office/powerpoint/2010/main" val="24971550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113</a:t>
            </a:fld>
            <a:endParaRPr lang="en-US"/>
          </a:p>
        </p:txBody>
      </p:sp>
    </p:spTree>
    <p:extLst>
      <p:ext uri="{BB962C8B-B14F-4D97-AF65-F5344CB8AC3E}">
        <p14:creationId xmlns:p14="http://schemas.microsoft.com/office/powerpoint/2010/main" val="697583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114</a:t>
            </a:fld>
            <a:endParaRPr lang="en-US"/>
          </a:p>
        </p:txBody>
      </p:sp>
    </p:spTree>
    <p:extLst>
      <p:ext uri="{BB962C8B-B14F-4D97-AF65-F5344CB8AC3E}">
        <p14:creationId xmlns:p14="http://schemas.microsoft.com/office/powerpoint/2010/main" val="8725805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115</a:t>
            </a:fld>
            <a:endParaRPr lang="en-US"/>
          </a:p>
        </p:txBody>
      </p:sp>
    </p:spTree>
    <p:extLst>
      <p:ext uri="{BB962C8B-B14F-4D97-AF65-F5344CB8AC3E}">
        <p14:creationId xmlns:p14="http://schemas.microsoft.com/office/powerpoint/2010/main" val="28214745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116</a:t>
            </a:fld>
            <a:endParaRPr lang="en-US"/>
          </a:p>
        </p:txBody>
      </p:sp>
    </p:spTree>
    <p:extLst>
      <p:ext uri="{BB962C8B-B14F-4D97-AF65-F5344CB8AC3E}">
        <p14:creationId xmlns:p14="http://schemas.microsoft.com/office/powerpoint/2010/main" val="5829237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117</a:t>
            </a:fld>
            <a:endParaRPr lang="en-US"/>
          </a:p>
        </p:txBody>
      </p:sp>
    </p:spTree>
    <p:extLst>
      <p:ext uri="{BB962C8B-B14F-4D97-AF65-F5344CB8AC3E}">
        <p14:creationId xmlns:p14="http://schemas.microsoft.com/office/powerpoint/2010/main" val="9147803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118</a:t>
            </a:fld>
            <a:endParaRPr lang="en-US"/>
          </a:p>
        </p:txBody>
      </p:sp>
    </p:spTree>
    <p:extLst>
      <p:ext uri="{BB962C8B-B14F-4D97-AF65-F5344CB8AC3E}">
        <p14:creationId xmlns:p14="http://schemas.microsoft.com/office/powerpoint/2010/main" val="327230814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119</a:t>
            </a:fld>
            <a:endParaRPr lang="en-US"/>
          </a:p>
        </p:txBody>
      </p:sp>
    </p:spTree>
    <p:extLst>
      <p:ext uri="{BB962C8B-B14F-4D97-AF65-F5344CB8AC3E}">
        <p14:creationId xmlns:p14="http://schemas.microsoft.com/office/powerpoint/2010/main" val="1471258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a:t>
            </a:fld>
            <a:endParaRPr lang="en-US" dirty="0"/>
          </a:p>
        </p:txBody>
      </p:sp>
    </p:spTree>
    <p:extLst>
      <p:ext uri="{BB962C8B-B14F-4D97-AF65-F5344CB8AC3E}">
        <p14:creationId xmlns:p14="http://schemas.microsoft.com/office/powerpoint/2010/main" val="29271925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120</a:t>
            </a:fld>
            <a:endParaRPr lang="en-US"/>
          </a:p>
        </p:txBody>
      </p:sp>
    </p:spTree>
    <p:extLst>
      <p:ext uri="{BB962C8B-B14F-4D97-AF65-F5344CB8AC3E}">
        <p14:creationId xmlns:p14="http://schemas.microsoft.com/office/powerpoint/2010/main" val="36079015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121</a:t>
            </a:fld>
            <a:endParaRPr lang="en-US"/>
          </a:p>
        </p:txBody>
      </p:sp>
    </p:spTree>
    <p:extLst>
      <p:ext uri="{BB962C8B-B14F-4D97-AF65-F5344CB8AC3E}">
        <p14:creationId xmlns:p14="http://schemas.microsoft.com/office/powerpoint/2010/main" val="30710104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122</a:t>
            </a:fld>
            <a:endParaRPr lang="en-US"/>
          </a:p>
        </p:txBody>
      </p:sp>
    </p:spTree>
    <p:extLst>
      <p:ext uri="{BB962C8B-B14F-4D97-AF65-F5344CB8AC3E}">
        <p14:creationId xmlns:p14="http://schemas.microsoft.com/office/powerpoint/2010/main" val="13749988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123</a:t>
            </a:fld>
            <a:endParaRPr lang="en-US"/>
          </a:p>
        </p:txBody>
      </p:sp>
    </p:spTree>
    <p:extLst>
      <p:ext uri="{BB962C8B-B14F-4D97-AF65-F5344CB8AC3E}">
        <p14:creationId xmlns:p14="http://schemas.microsoft.com/office/powerpoint/2010/main" val="25319168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124</a:t>
            </a:fld>
            <a:endParaRPr lang="en-US"/>
          </a:p>
        </p:txBody>
      </p:sp>
    </p:spTree>
    <p:extLst>
      <p:ext uri="{BB962C8B-B14F-4D97-AF65-F5344CB8AC3E}">
        <p14:creationId xmlns:p14="http://schemas.microsoft.com/office/powerpoint/2010/main" val="33854631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125</a:t>
            </a:fld>
            <a:endParaRPr lang="en-US"/>
          </a:p>
        </p:txBody>
      </p:sp>
    </p:spTree>
    <p:extLst>
      <p:ext uri="{BB962C8B-B14F-4D97-AF65-F5344CB8AC3E}">
        <p14:creationId xmlns:p14="http://schemas.microsoft.com/office/powerpoint/2010/main" val="15099169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126</a:t>
            </a:fld>
            <a:endParaRPr lang="en-US"/>
          </a:p>
        </p:txBody>
      </p:sp>
    </p:spTree>
    <p:extLst>
      <p:ext uri="{BB962C8B-B14F-4D97-AF65-F5344CB8AC3E}">
        <p14:creationId xmlns:p14="http://schemas.microsoft.com/office/powerpoint/2010/main" val="30835645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127</a:t>
            </a:fld>
            <a:endParaRPr lang="en-US"/>
          </a:p>
        </p:txBody>
      </p:sp>
    </p:spTree>
    <p:extLst>
      <p:ext uri="{BB962C8B-B14F-4D97-AF65-F5344CB8AC3E}">
        <p14:creationId xmlns:p14="http://schemas.microsoft.com/office/powerpoint/2010/main" val="10632514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128</a:t>
            </a:fld>
            <a:endParaRPr lang="en-US"/>
          </a:p>
        </p:txBody>
      </p:sp>
    </p:spTree>
    <p:extLst>
      <p:ext uri="{BB962C8B-B14F-4D97-AF65-F5344CB8AC3E}">
        <p14:creationId xmlns:p14="http://schemas.microsoft.com/office/powerpoint/2010/main" val="9222382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129</a:t>
            </a:fld>
            <a:endParaRPr lang="en-US"/>
          </a:p>
        </p:txBody>
      </p:sp>
    </p:spTree>
    <p:extLst>
      <p:ext uri="{BB962C8B-B14F-4D97-AF65-F5344CB8AC3E}">
        <p14:creationId xmlns:p14="http://schemas.microsoft.com/office/powerpoint/2010/main" val="304497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a:t>
            </a:fld>
            <a:endParaRPr lang="en-US" dirty="0"/>
          </a:p>
        </p:txBody>
      </p:sp>
    </p:spTree>
    <p:extLst>
      <p:ext uri="{BB962C8B-B14F-4D97-AF65-F5344CB8AC3E}">
        <p14:creationId xmlns:p14="http://schemas.microsoft.com/office/powerpoint/2010/main" val="39068984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130</a:t>
            </a:fld>
            <a:endParaRPr lang="en-US"/>
          </a:p>
        </p:txBody>
      </p:sp>
    </p:spTree>
    <p:extLst>
      <p:ext uri="{BB962C8B-B14F-4D97-AF65-F5344CB8AC3E}">
        <p14:creationId xmlns:p14="http://schemas.microsoft.com/office/powerpoint/2010/main" val="2187586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131</a:t>
            </a:fld>
            <a:endParaRPr lang="en-US"/>
          </a:p>
        </p:txBody>
      </p:sp>
    </p:spTree>
    <p:extLst>
      <p:ext uri="{BB962C8B-B14F-4D97-AF65-F5344CB8AC3E}">
        <p14:creationId xmlns:p14="http://schemas.microsoft.com/office/powerpoint/2010/main" val="26752528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132</a:t>
            </a:fld>
            <a:endParaRPr lang="en-US"/>
          </a:p>
        </p:txBody>
      </p:sp>
    </p:spTree>
    <p:extLst>
      <p:ext uri="{BB962C8B-B14F-4D97-AF65-F5344CB8AC3E}">
        <p14:creationId xmlns:p14="http://schemas.microsoft.com/office/powerpoint/2010/main" val="16653286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133</a:t>
            </a:fld>
            <a:endParaRPr lang="en-US"/>
          </a:p>
        </p:txBody>
      </p:sp>
    </p:spTree>
    <p:extLst>
      <p:ext uri="{BB962C8B-B14F-4D97-AF65-F5344CB8AC3E}">
        <p14:creationId xmlns:p14="http://schemas.microsoft.com/office/powerpoint/2010/main" val="6081289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134</a:t>
            </a:fld>
            <a:endParaRPr lang="en-US"/>
          </a:p>
        </p:txBody>
      </p:sp>
    </p:spTree>
    <p:extLst>
      <p:ext uri="{BB962C8B-B14F-4D97-AF65-F5344CB8AC3E}">
        <p14:creationId xmlns:p14="http://schemas.microsoft.com/office/powerpoint/2010/main" val="3555122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135</a:t>
            </a:fld>
            <a:endParaRPr lang="en-US"/>
          </a:p>
        </p:txBody>
      </p:sp>
    </p:spTree>
    <p:extLst>
      <p:ext uri="{BB962C8B-B14F-4D97-AF65-F5344CB8AC3E}">
        <p14:creationId xmlns:p14="http://schemas.microsoft.com/office/powerpoint/2010/main" val="485849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136</a:t>
            </a:fld>
            <a:endParaRPr lang="en-US"/>
          </a:p>
        </p:txBody>
      </p:sp>
    </p:spTree>
    <p:extLst>
      <p:ext uri="{BB962C8B-B14F-4D97-AF65-F5344CB8AC3E}">
        <p14:creationId xmlns:p14="http://schemas.microsoft.com/office/powerpoint/2010/main" val="9100594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137</a:t>
            </a:fld>
            <a:endParaRPr lang="en-US"/>
          </a:p>
        </p:txBody>
      </p:sp>
    </p:spTree>
    <p:extLst>
      <p:ext uri="{BB962C8B-B14F-4D97-AF65-F5344CB8AC3E}">
        <p14:creationId xmlns:p14="http://schemas.microsoft.com/office/powerpoint/2010/main" val="7909999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138</a:t>
            </a:fld>
            <a:endParaRPr lang="en-US" dirty="0"/>
          </a:p>
        </p:txBody>
      </p:sp>
    </p:spTree>
    <p:extLst>
      <p:ext uri="{BB962C8B-B14F-4D97-AF65-F5344CB8AC3E}">
        <p14:creationId xmlns:p14="http://schemas.microsoft.com/office/powerpoint/2010/main" val="2075152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139</a:t>
            </a:fld>
            <a:endParaRPr lang="en-US" dirty="0"/>
          </a:p>
        </p:txBody>
      </p:sp>
    </p:spTree>
    <p:extLst>
      <p:ext uri="{BB962C8B-B14F-4D97-AF65-F5344CB8AC3E}">
        <p14:creationId xmlns:p14="http://schemas.microsoft.com/office/powerpoint/2010/main" val="361687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14</a:t>
            </a:fld>
            <a:endParaRPr lang="en-US"/>
          </a:p>
        </p:txBody>
      </p:sp>
    </p:spTree>
    <p:extLst>
      <p:ext uri="{BB962C8B-B14F-4D97-AF65-F5344CB8AC3E}">
        <p14:creationId xmlns:p14="http://schemas.microsoft.com/office/powerpoint/2010/main" val="29157322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140</a:t>
            </a:fld>
            <a:endParaRPr lang="en-US" dirty="0"/>
          </a:p>
        </p:txBody>
      </p:sp>
    </p:spTree>
    <p:extLst>
      <p:ext uri="{BB962C8B-B14F-4D97-AF65-F5344CB8AC3E}">
        <p14:creationId xmlns:p14="http://schemas.microsoft.com/office/powerpoint/2010/main" val="38075291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141</a:t>
            </a:fld>
            <a:endParaRPr lang="en-US" dirty="0"/>
          </a:p>
        </p:txBody>
      </p:sp>
    </p:spTree>
    <p:extLst>
      <p:ext uri="{BB962C8B-B14F-4D97-AF65-F5344CB8AC3E}">
        <p14:creationId xmlns:p14="http://schemas.microsoft.com/office/powerpoint/2010/main" val="42852263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142</a:t>
            </a:fld>
            <a:endParaRPr lang="en-US" dirty="0"/>
          </a:p>
        </p:txBody>
      </p:sp>
    </p:spTree>
    <p:extLst>
      <p:ext uri="{BB962C8B-B14F-4D97-AF65-F5344CB8AC3E}">
        <p14:creationId xmlns:p14="http://schemas.microsoft.com/office/powerpoint/2010/main" val="37317266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143</a:t>
            </a:fld>
            <a:endParaRPr lang="en-US" dirty="0"/>
          </a:p>
        </p:txBody>
      </p:sp>
    </p:spTree>
    <p:extLst>
      <p:ext uri="{BB962C8B-B14F-4D97-AF65-F5344CB8AC3E}">
        <p14:creationId xmlns:p14="http://schemas.microsoft.com/office/powerpoint/2010/main" val="25420040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144</a:t>
            </a:fld>
            <a:endParaRPr lang="en-US" dirty="0"/>
          </a:p>
        </p:txBody>
      </p:sp>
    </p:spTree>
    <p:extLst>
      <p:ext uri="{BB962C8B-B14F-4D97-AF65-F5344CB8AC3E}">
        <p14:creationId xmlns:p14="http://schemas.microsoft.com/office/powerpoint/2010/main" val="20389968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145</a:t>
            </a:fld>
            <a:endParaRPr lang="en-US" dirty="0"/>
          </a:p>
        </p:txBody>
      </p:sp>
    </p:spTree>
    <p:extLst>
      <p:ext uri="{BB962C8B-B14F-4D97-AF65-F5344CB8AC3E}">
        <p14:creationId xmlns:p14="http://schemas.microsoft.com/office/powerpoint/2010/main" val="4777844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146</a:t>
            </a:fld>
            <a:endParaRPr lang="en-US" dirty="0"/>
          </a:p>
        </p:txBody>
      </p:sp>
    </p:spTree>
    <p:extLst>
      <p:ext uri="{BB962C8B-B14F-4D97-AF65-F5344CB8AC3E}">
        <p14:creationId xmlns:p14="http://schemas.microsoft.com/office/powerpoint/2010/main" val="31822894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147</a:t>
            </a:fld>
            <a:endParaRPr lang="en-US" dirty="0"/>
          </a:p>
        </p:txBody>
      </p:sp>
    </p:spTree>
    <p:extLst>
      <p:ext uri="{BB962C8B-B14F-4D97-AF65-F5344CB8AC3E}">
        <p14:creationId xmlns:p14="http://schemas.microsoft.com/office/powerpoint/2010/main" val="37746982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148</a:t>
            </a:fld>
            <a:endParaRPr lang="en-US" dirty="0"/>
          </a:p>
        </p:txBody>
      </p:sp>
    </p:spTree>
    <p:extLst>
      <p:ext uri="{BB962C8B-B14F-4D97-AF65-F5344CB8AC3E}">
        <p14:creationId xmlns:p14="http://schemas.microsoft.com/office/powerpoint/2010/main" val="139693900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149</a:t>
            </a:fld>
            <a:endParaRPr lang="en-US" dirty="0"/>
          </a:p>
        </p:txBody>
      </p:sp>
    </p:spTree>
    <p:extLst>
      <p:ext uri="{BB962C8B-B14F-4D97-AF65-F5344CB8AC3E}">
        <p14:creationId xmlns:p14="http://schemas.microsoft.com/office/powerpoint/2010/main" val="854593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15</a:t>
            </a:fld>
            <a:endParaRPr lang="en-US"/>
          </a:p>
        </p:txBody>
      </p:sp>
    </p:spTree>
    <p:extLst>
      <p:ext uri="{BB962C8B-B14F-4D97-AF65-F5344CB8AC3E}">
        <p14:creationId xmlns:p14="http://schemas.microsoft.com/office/powerpoint/2010/main" val="27384062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150</a:t>
            </a:fld>
            <a:endParaRPr lang="en-US" dirty="0"/>
          </a:p>
        </p:txBody>
      </p:sp>
    </p:spTree>
    <p:extLst>
      <p:ext uri="{BB962C8B-B14F-4D97-AF65-F5344CB8AC3E}">
        <p14:creationId xmlns:p14="http://schemas.microsoft.com/office/powerpoint/2010/main" val="9127632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151</a:t>
            </a:fld>
            <a:endParaRPr lang="en-US" dirty="0"/>
          </a:p>
        </p:txBody>
      </p:sp>
    </p:spTree>
    <p:extLst>
      <p:ext uri="{BB962C8B-B14F-4D97-AF65-F5344CB8AC3E}">
        <p14:creationId xmlns:p14="http://schemas.microsoft.com/office/powerpoint/2010/main" val="233548621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152</a:t>
            </a:fld>
            <a:endParaRPr lang="en-US" dirty="0"/>
          </a:p>
        </p:txBody>
      </p:sp>
    </p:spTree>
    <p:extLst>
      <p:ext uri="{BB962C8B-B14F-4D97-AF65-F5344CB8AC3E}">
        <p14:creationId xmlns:p14="http://schemas.microsoft.com/office/powerpoint/2010/main" val="37783171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153</a:t>
            </a:fld>
            <a:endParaRPr lang="en-US" dirty="0"/>
          </a:p>
        </p:txBody>
      </p:sp>
    </p:spTree>
    <p:extLst>
      <p:ext uri="{BB962C8B-B14F-4D97-AF65-F5344CB8AC3E}">
        <p14:creationId xmlns:p14="http://schemas.microsoft.com/office/powerpoint/2010/main" val="14666241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154</a:t>
            </a:fld>
            <a:endParaRPr lang="en-US" dirty="0"/>
          </a:p>
        </p:txBody>
      </p:sp>
    </p:spTree>
    <p:extLst>
      <p:ext uri="{BB962C8B-B14F-4D97-AF65-F5344CB8AC3E}">
        <p14:creationId xmlns:p14="http://schemas.microsoft.com/office/powerpoint/2010/main" val="290577823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155</a:t>
            </a:fld>
            <a:endParaRPr lang="en-US" dirty="0"/>
          </a:p>
        </p:txBody>
      </p:sp>
    </p:spTree>
    <p:extLst>
      <p:ext uri="{BB962C8B-B14F-4D97-AF65-F5344CB8AC3E}">
        <p14:creationId xmlns:p14="http://schemas.microsoft.com/office/powerpoint/2010/main" val="17625602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156</a:t>
            </a:fld>
            <a:endParaRPr lang="en-US" dirty="0"/>
          </a:p>
        </p:txBody>
      </p:sp>
    </p:spTree>
    <p:extLst>
      <p:ext uri="{BB962C8B-B14F-4D97-AF65-F5344CB8AC3E}">
        <p14:creationId xmlns:p14="http://schemas.microsoft.com/office/powerpoint/2010/main" val="821301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157</a:t>
            </a:fld>
            <a:endParaRPr lang="en-US" dirty="0"/>
          </a:p>
        </p:txBody>
      </p:sp>
    </p:spTree>
    <p:extLst>
      <p:ext uri="{BB962C8B-B14F-4D97-AF65-F5344CB8AC3E}">
        <p14:creationId xmlns:p14="http://schemas.microsoft.com/office/powerpoint/2010/main" val="1092817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158</a:t>
            </a:fld>
            <a:endParaRPr lang="en-US" dirty="0"/>
          </a:p>
        </p:txBody>
      </p:sp>
    </p:spTree>
    <p:extLst>
      <p:ext uri="{BB962C8B-B14F-4D97-AF65-F5344CB8AC3E}">
        <p14:creationId xmlns:p14="http://schemas.microsoft.com/office/powerpoint/2010/main" val="260504849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159</a:t>
            </a:fld>
            <a:endParaRPr lang="en-US" dirty="0"/>
          </a:p>
        </p:txBody>
      </p:sp>
    </p:spTree>
    <p:extLst>
      <p:ext uri="{BB962C8B-B14F-4D97-AF65-F5344CB8AC3E}">
        <p14:creationId xmlns:p14="http://schemas.microsoft.com/office/powerpoint/2010/main" val="2768548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16</a:t>
            </a:fld>
            <a:endParaRPr lang="en-US"/>
          </a:p>
        </p:txBody>
      </p:sp>
    </p:spTree>
    <p:extLst>
      <p:ext uri="{BB962C8B-B14F-4D97-AF65-F5344CB8AC3E}">
        <p14:creationId xmlns:p14="http://schemas.microsoft.com/office/powerpoint/2010/main" val="21677871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160</a:t>
            </a:fld>
            <a:endParaRPr lang="en-US" dirty="0"/>
          </a:p>
        </p:txBody>
      </p:sp>
    </p:spTree>
    <p:extLst>
      <p:ext uri="{BB962C8B-B14F-4D97-AF65-F5344CB8AC3E}">
        <p14:creationId xmlns:p14="http://schemas.microsoft.com/office/powerpoint/2010/main" val="9682882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161</a:t>
            </a:fld>
            <a:endParaRPr lang="en-US" dirty="0"/>
          </a:p>
        </p:txBody>
      </p:sp>
    </p:spTree>
    <p:extLst>
      <p:ext uri="{BB962C8B-B14F-4D97-AF65-F5344CB8AC3E}">
        <p14:creationId xmlns:p14="http://schemas.microsoft.com/office/powerpoint/2010/main" val="370450297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162</a:t>
            </a:fld>
            <a:endParaRPr lang="en-US" dirty="0"/>
          </a:p>
        </p:txBody>
      </p:sp>
    </p:spTree>
    <p:extLst>
      <p:ext uri="{BB962C8B-B14F-4D97-AF65-F5344CB8AC3E}">
        <p14:creationId xmlns:p14="http://schemas.microsoft.com/office/powerpoint/2010/main" val="322558582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163</a:t>
            </a:fld>
            <a:endParaRPr lang="en-US" dirty="0"/>
          </a:p>
        </p:txBody>
      </p:sp>
    </p:spTree>
    <p:extLst>
      <p:ext uri="{BB962C8B-B14F-4D97-AF65-F5344CB8AC3E}">
        <p14:creationId xmlns:p14="http://schemas.microsoft.com/office/powerpoint/2010/main" val="30975179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164</a:t>
            </a:fld>
            <a:endParaRPr lang="en-US" dirty="0"/>
          </a:p>
        </p:txBody>
      </p:sp>
    </p:spTree>
    <p:extLst>
      <p:ext uri="{BB962C8B-B14F-4D97-AF65-F5344CB8AC3E}">
        <p14:creationId xmlns:p14="http://schemas.microsoft.com/office/powerpoint/2010/main" val="27844057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165</a:t>
            </a:fld>
            <a:endParaRPr lang="en-US" dirty="0"/>
          </a:p>
        </p:txBody>
      </p:sp>
    </p:spTree>
    <p:extLst>
      <p:ext uri="{BB962C8B-B14F-4D97-AF65-F5344CB8AC3E}">
        <p14:creationId xmlns:p14="http://schemas.microsoft.com/office/powerpoint/2010/main" val="324808872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166</a:t>
            </a:fld>
            <a:endParaRPr lang="en-US" dirty="0"/>
          </a:p>
        </p:txBody>
      </p:sp>
    </p:spTree>
    <p:extLst>
      <p:ext uri="{BB962C8B-B14F-4D97-AF65-F5344CB8AC3E}">
        <p14:creationId xmlns:p14="http://schemas.microsoft.com/office/powerpoint/2010/main" val="31721228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167</a:t>
            </a:fld>
            <a:endParaRPr lang="en-US" dirty="0"/>
          </a:p>
        </p:txBody>
      </p:sp>
    </p:spTree>
    <p:extLst>
      <p:ext uri="{BB962C8B-B14F-4D97-AF65-F5344CB8AC3E}">
        <p14:creationId xmlns:p14="http://schemas.microsoft.com/office/powerpoint/2010/main" val="10373652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168</a:t>
            </a:fld>
            <a:endParaRPr lang="en-US" dirty="0"/>
          </a:p>
        </p:txBody>
      </p:sp>
    </p:spTree>
    <p:extLst>
      <p:ext uri="{BB962C8B-B14F-4D97-AF65-F5344CB8AC3E}">
        <p14:creationId xmlns:p14="http://schemas.microsoft.com/office/powerpoint/2010/main" val="36704365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169</a:t>
            </a:fld>
            <a:endParaRPr lang="en-US" dirty="0"/>
          </a:p>
        </p:txBody>
      </p:sp>
    </p:spTree>
    <p:extLst>
      <p:ext uri="{BB962C8B-B14F-4D97-AF65-F5344CB8AC3E}">
        <p14:creationId xmlns:p14="http://schemas.microsoft.com/office/powerpoint/2010/main" val="4003657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17</a:t>
            </a:fld>
            <a:endParaRPr lang="en-US"/>
          </a:p>
        </p:txBody>
      </p:sp>
    </p:spTree>
    <p:extLst>
      <p:ext uri="{BB962C8B-B14F-4D97-AF65-F5344CB8AC3E}">
        <p14:creationId xmlns:p14="http://schemas.microsoft.com/office/powerpoint/2010/main" val="316106483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170</a:t>
            </a:fld>
            <a:endParaRPr lang="en-US" dirty="0"/>
          </a:p>
        </p:txBody>
      </p:sp>
    </p:spTree>
    <p:extLst>
      <p:ext uri="{BB962C8B-B14F-4D97-AF65-F5344CB8AC3E}">
        <p14:creationId xmlns:p14="http://schemas.microsoft.com/office/powerpoint/2010/main" val="20312450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171</a:t>
            </a:fld>
            <a:endParaRPr lang="en-US" dirty="0"/>
          </a:p>
        </p:txBody>
      </p:sp>
    </p:spTree>
    <p:extLst>
      <p:ext uri="{BB962C8B-B14F-4D97-AF65-F5344CB8AC3E}">
        <p14:creationId xmlns:p14="http://schemas.microsoft.com/office/powerpoint/2010/main" val="3517432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172</a:t>
            </a:fld>
            <a:endParaRPr lang="en-US" dirty="0"/>
          </a:p>
        </p:txBody>
      </p:sp>
    </p:spTree>
    <p:extLst>
      <p:ext uri="{BB962C8B-B14F-4D97-AF65-F5344CB8AC3E}">
        <p14:creationId xmlns:p14="http://schemas.microsoft.com/office/powerpoint/2010/main" val="11663255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173</a:t>
            </a:fld>
            <a:endParaRPr lang="en-US" dirty="0"/>
          </a:p>
        </p:txBody>
      </p:sp>
    </p:spTree>
    <p:extLst>
      <p:ext uri="{BB962C8B-B14F-4D97-AF65-F5344CB8AC3E}">
        <p14:creationId xmlns:p14="http://schemas.microsoft.com/office/powerpoint/2010/main" val="20073695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174</a:t>
            </a:fld>
            <a:endParaRPr lang="en-US" dirty="0"/>
          </a:p>
        </p:txBody>
      </p:sp>
    </p:spTree>
    <p:extLst>
      <p:ext uri="{BB962C8B-B14F-4D97-AF65-F5344CB8AC3E}">
        <p14:creationId xmlns:p14="http://schemas.microsoft.com/office/powerpoint/2010/main" val="123565944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175</a:t>
            </a:fld>
            <a:endParaRPr lang="en-US" dirty="0"/>
          </a:p>
        </p:txBody>
      </p:sp>
    </p:spTree>
    <p:extLst>
      <p:ext uri="{BB962C8B-B14F-4D97-AF65-F5344CB8AC3E}">
        <p14:creationId xmlns:p14="http://schemas.microsoft.com/office/powerpoint/2010/main" val="269834755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176</a:t>
            </a:fld>
            <a:endParaRPr lang="en-US" dirty="0"/>
          </a:p>
        </p:txBody>
      </p:sp>
    </p:spTree>
    <p:extLst>
      <p:ext uri="{BB962C8B-B14F-4D97-AF65-F5344CB8AC3E}">
        <p14:creationId xmlns:p14="http://schemas.microsoft.com/office/powerpoint/2010/main" val="376549713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177</a:t>
            </a:fld>
            <a:endParaRPr lang="en-US" dirty="0"/>
          </a:p>
        </p:txBody>
      </p:sp>
    </p:spTree>
    <p:extLst>
      <p:ext uri="{BB962C8B-B14F-4D97-AF65-F5344CB8AC3E}">
        <p14:creationId xmlns:p14="http://schemas.microsoft.com/office/powerpoint/2010/main" val="376934353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178</a:t>
            </a:fld>
            <a:endParaRPr lang="en-US" dirty="0"/>
          </a:p>
        </p:txBody>
      </p:sp>
    </p:spTree>
    <p:extLst>
      <p:ext uri="{BB962C8B-B14F-4D97-AF65-F5344CB8AC3E}">
        <p14:creationId xmlns:p14="http://schemas.microsoft.com/office/powerpoint/2010/main" val="6278164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179</a:t>
            </a:fld>
            <a:endParaRPr lang="en-US" dirty="0"/>
          </a:p>
        </p:txBody>
      </p:sp>
    </p:spTree>
    <p:extLst>
      <p:ext uri="{BB962C8B-B14F-4D97-AF65-F5344CB8AC3E}">
        <p14:creationId xmlns:p14="http://schemas.microsoft.com/office/powerpoint/2010/main" val="1827141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a:t>
            </a:fld>
            <a:endParaRPr lang="en-US" dirty="0"/>
          </a:p>
        </p:txBody>
      </p:sp>
    </p:spTree>
    <p:extLst>
      <p:ext uri="{BB962C8B-B14F-4D97-AF65-F5344CB8AC3E}">
        <p14:creationId xmlns:p14="http://schemas.microsoft.com/office/powerpoint/2010/main" val="71257403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180</a:t>
            </a:fld>
            <a:endParaRPr lang="en-US" dirty="0"/>
          </a:p>
        </p:txBody>
      </p:sp>
    </p:spTree>
    <p:extLst>
      <p:ext uri="{BB962C8B-B14F-4D97-AF65-F5344CB8AC3E}">
        <p14:creationId xmlns:p14="http://schemas.microsoft.com/office/powerpoint/2010/main" val="107744706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181</a:t>
            </a:fld>
            <a:endParaRPr lang="en-US" dirty="0"/>
          </a:p>
        </p:txBody>
      </p:sp>
    </p:spTree>
    <p:extLst>
      <p:ext uri="{BB962C8B-B14F-4D97-AF65-F5344CB8AC3E}">
        <p14:creationId xmlns:p14="http://schemas.microsoft.com/office/powerpoint/2010/main" val="142883650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182</a:t>
            </a:fld>
            <a:endParaRPr lang="en-US" dirty="0"/>
          </a:p>
        </p:txBody>
      </p:sp>
    </p:spTree>
    <p:extLst>
      <p:ext uri="{BB962C8B-B14F-4D97-AF65-F5344CB8AC3E}">
        <p14:creationId xmlns:p14="http://schemas.microsoft.com/office/powerpoint/2010/main" val="394561806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183</a:t>
            </a:fld>
            <a:endParaRPr lang="en-US"/>
          </a:p>
        </p:txBody>
      </p:sp>
    </p:spTree>
    <p:extLst>
      <p:ext uri="{BB962C8B-B14F-4D97-AF65-F5344CB8AC3E}">
        <p14:creationId xmlns:p14="http://schemas.microsoft.com/office/powerpoint/2010/main" val="339580354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184</a:t>
            </a:fld>
            <a:endParaRPr lang="en-US" dirty="0"/>
          </a:p>
        </p:txBody>
      </p:sp>
    </p:spTree>
    <p:extLst>
      <p:ext uri="{BB962C8B-B14F-4D97-AF65-F5344CB8AC3E}">
        <p14:creationId xmlns:p14="http://schemas.microsoft.com/office/powerpoint/2010/main" val="175016083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185</a:t>
            </a:fld>
            <a:endParaRPr lang="en-US" dirty="0"/>
          </a:p>
        </p:txBody>
      </p:sp>
    </p:spTree>
    <p:extLst>
      <p:ext uri="{BB962C8B-B14F-4D97-AF65-F5344CB8AC3E}">
        <p14:creationId xmlns:p14="http://schemas.microsoft.com/office/powerpoint/2010/main" val="206430075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186</a:t>
            </a:fld>
            <a:endParaRPr lang="en-US" dirty="0"/>
          </a:p>
        </p:txBody>
      </p:sp>
    </p:spTree>
    <p:extLst>
      <p:ext uri="{BB962C8B-B14F-4D97-AF65-F5344CB8AC3E}">
        <p14:creationId xmlns:p14="http://schemas.microsoft.com/office/powerpoint/2010/main" val="30802644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187</a:t>
            </a:fld>
            <a:endParaRPr lang="en-US" dirty="0"/>
          </a:p>
        </p:txBody>
      </p:sp>
    </p:spTree>
    <p:extLst>
      <p:ext uri="{BB962C8B-B14F-4D97-AF65-F5344CB8AC3E}">
        <p14:creationId xmlns:p14="http://schemas.microsoft.com/office/powerpoint/2010/main" val="360572840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188</a:t>
            </a:fld>
            <a:endParaRPr lang="en-US" dirty="0"/>
          </a:p>
        </p:txBody>
      </p:sp>
    </p:spTree>
    <p:extLst>
      <p:ext uri="{BB962C8B-B14F-4D97-AF65-F5344CB8AC3E}">
        <p14:creationId xmlns:p14="http://schemas.microsoft.com/office/powerpoint/2010/main" val="14458077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189</a:t>
            </a:fld>
            <a:endParaRPr lang="en-US" dirty="0"/>
          </a:p>
        </p:txBody>
      </p:sp>
    </p:spTree>
    <p:extLst>
      <p:ext uri="{BB962C8B-B14F-4D97-AF65-F5344CB8AC3E}">
        <p14:creationId xmlns:p14="http://schemas.microsoft.com/office/powerpoint/2010/main" val="3589763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19</a:t>
            </a:fld>
            <a:endParaRPr lang="en-US"/>
          </a:p>
        </p:txBody>
      </p:sp>
    </p:spTree>
    <p:extLst>
      <p:ext uri="{BB962C8B-B14F-4D97-AF65-F5344CB8AC3E}">
        <p14:creationId xmlns:p14="http://schemas.microsoft.com/office/powerpoint/2010/main" val="27303073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190</a:t>
            </a:fld>
            <a:endParaRPr lang="en-US" dirty="0"/>
          </a:p>
        </p:txBody>
      </p:sp>
    </p:spTree>
    <p:extLst>
      <p:ext uri="{BB962C8B-B14F-4D97-AF65-F5344CB8AC3E}">
        <p14:creationId xmlns:p14="http://schemas.microsoft.com/office/powerpoint/2010/main" val="324816052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191</a:t>
            </a:fld>
            <a:endParaRPr lang="en-US" dirty="0"/>
          </a:p>
        </p:txBody>
      </p:sp>
    </p:spTree>
    <p:extLst>
      <p:ext uri="{BB962C8B-B14F-4D97-AF65-F5344CB8AC3E}">
        <p14:creationId xmlns:p14="http://schemas.microsoft.com/office/powerpoint/2010/main" val="25672600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192</a:t>
            </a:fld>
            <a:endParaRPr lang="en-US" dirty="0"/>
          </a:p>
        </p:txBody>
      </p:sp>
    </p:spTree>
    <p:extLst>
      <p:ext uri="{BB962C8B-B14F-4D97-AF65-F5344CB8AC3E}">
        <p14:creationId xmlns:p14="http://schemas.microsoft.com/office/powerpoint/2010/main" val="410777963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193</a:t>
            </a:fld>
            <a:endParaRPr lang="en-US" dirty="0"/>
          </a:p>
        </p:txBody>
      </p:sp>
    </p:spTree>
    <p:extLst>
      <p:ext uri="{BB962C8B-B14F-4D97-AF65-F5344CB8AC3E}">
        <p14:creationId xmlns:p14="http://schemas.microsoft.com/office/powerpoint/2010/main" val="13408001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194</a:t>
            </a:fld>
            <a:endParaRPr lang="en-US" dirty="0"/>
          </a:p>
        </p:txBody>
      </p:sp>
    </p:spTree>
    <p:extLst>
      <p:ext uri="{BB962C8B-B14F-4D97-AF65-F5344CB8AC3E}">
        <p14:creationId xmlns:p14="http://schemas.microsoft.com/office/powerpoint/2010/main" val="249783287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195</a:t>
            </a:fld>
            <a:endParaRPr lang="en-US"/>
          </a:p>
        </p:txBody>
      </p:sp>
    </p:spTree>
    <p:extLst>
      <p:ext uri="{BB962C8B-B14F-4D97-AF65-F5344CB8AC3E}">
        <p14:creationId xmlns:p14="http://schemas.microsoft.com/office/powerpoint/2010/main" val="208774082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196</a:t>
            </a:fld>
            <a:endParaRPr lang="en-US" dirty="0"/>
          </a:p>
        </p:txBody>
      </p:sp>
    </p:spTree>
    <p:extLst>
      <p:ext uri="{BB962C8B-B14F-4D97-AF65-F5344CB8AC3E}">
        <p14:creationId xmlns:p14="http://schemas.microsoft.com/office/powerpoint/2010/main" val="333007760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197</a:t>
            </a:fld>
            <a:endParaRPr lang="en-US" dirty="0"/>
          </a:p>
        </p:txBody>
      </p:sp>
    </p:spTree>
    <p:extLst>
      <p:ext uri="{BB962C8B-B14F-4D97-AF65-F5344CB8AC3E}">
        <p14:creationId xmlns:p14="http://schemas.microsoft.com/office/powerpoint/2010/main" val="23329911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198</a:t>
            </a:fld>
            <a:endParaRPr lang="en-US" dirty="0"/>
          </a:p>
        </p:txBody>
      </p:sp>
    </p:spTree>
    <p:extLst>
      <p:ext uri="{BB962C8B-B14F-4D97-AF65-F5344CB8AC3E}">
        <p14:creationId xmlns:p14="http://schemas.microsoft.com/office/powerpoint/2010/main" val="400919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a:t>
            </a:fld>
            <a:endParaRPr lang="en-US" dirty="0"/>
          </a:p>
        </p:txBody>
      </p:sp>
    </p:spTree>
    <p:extLst>
      <p:ext uri="{BB962C8B-B14F-4D97-AF65-F5344CB8AC3E}">
        <p14:creationId xmlns:p14="http://schemas.microsoft.com/office/powerpoint/2010/main" val="3349604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20</a:t>
            </a:fld>
            <a:endParaRPr lang="en-US"/>
          </a:p>
        </p:txBody>
      </p:sp>
    </p:spTree>
    <p:extLst>
      <p:ext uri="{BB962C8B-B14F-4D97-AF65-F5344CB8AC3E}">
        <p14:creationId xmlns:p14="http://schemas.microsoft.com/office/powerpoint/2010/main" val="2333000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21</a:t>
            </a:fld>
            <a:endParaRPr lang="en-US"/>
          </a:p>
        </p:txBody>
      </p:sp>
    </p:spTree>
    <p:extLst>
      <p:ext uri="{BB962C8B-B14F-4D97-AF65-F5344CB8AC3E}">
        <p14:creationId xmlns:p14="http://schemas.microsoft.com/office/powerpoint/2010/main" val="427696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22</a:t>
            </a:fld>
            <a:endParaRPr lang="en-US"/>
          </a:p>
        </p:txBody>
      </p:sp>
    </p:spTree>
    <p:extLst>
      <p:ext uri="{BB962C8B-B14F-4D97-AF65-F5344CB8AC3E}">
        <p14:creationId xmlns:p14="http://schemas.microsoft.com/office/powerpoint/2010/main" val="776289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23</a:t>
            </a:fld>
            <a:endParaRPr lang="en-US"/>
          </a:p>
        </p:txBody>
      </p:sp>
    </p:spTree>
    <p:extLst>
      <p:ext uri="{BB962C8B-B14F-4D97-AF65-F5344CB8AC3E}">
        <p14:creationId xmlns:p14="http://schemas.microsoft.com/office/powerpoint/2010/main" val="1853697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24</a:t>
            </a:fld>
            <a:endParaRPr lang="en-US"/>
          </a:p>
        </p:txBody>
      </p:sp>
    </p:spTree>
    <p:extLst>
      <p:ext uri="{BB962C8B-B14F-4D97-AF65-F5344CB8AC3E}">
        <p14:creationId xmlns:p14="http://schemas.microsoft.com/office/powerpoint/2010/main" val="271658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25</a:t>
            </a:fld>
            <a:endParaRPr lang="en-US"/>
          </a:p>
        </p:txBody>
      </p:sp>
    </p:spTree>
    <p:extLst>
      <p:ext uri="{BB962C8B-B14F-4D97-AF65-F5344CB8AC3E}">
        <p14:creationId xmlns:p14="http://schemas.microsoft.com/office/powerpoint/2010/main" val="2529971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26</a:t>
            </a:fld>
            <a:endParaRPr lang="en-US"/>
          </a:p>
        </p:txBody>
      </p:sp>
    </p:spTree>
    <p:extLst>
      <p:ext uri="{BB962C8B-B14F-4D97-AF65-F5344CB8AC3E}">
        <p14:creationId xmlns:p14="http://schemas.microsoft.com/office/powerpoint/2010/main" val="398974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27</a:t>
            </a:fld>
            <a:endParaRPr lang="en-US"/>
          </a:p>
        </p:txBody>
      </p:sp>
    </p:spTree>
    <p:extLst>
      <p:ext uri="{BB962C8B-B14F-4D97-AF65-F5344CB8AC3E}">
        <p14:creationId xmlns:p14="http://schemas.microsoft.com/office/powerpoint/2010/main" val="4118687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28</a:t>
            </a:fld>
            <a:endParaRPr lang="en-US"/>
          </a:p>
        </p:txBody>
      </p:sp>
    </p:spTree>
    <p:extLst>
      <p:ext uri="{BB962C8B-B14F-4D97-AF65-F5344CB8AC3E}">
        <p14:creationId xmlns:p14="http://schemas.microsoft.com/office/powerpoint/2010/main" val="1173316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29</a:t>
            </a:fld>
            <a:endParaRPr lang="en-US"/>
          </a:p>
        </p:txBody>
      </p:sp>
    </p:spTree>
    <p:extLst>
      <p:ext uri="{BB962C8B-B14F-4D97-AF65-F5344CB8AC3E}">
        <p14:creationId xmlns:p14="http://schemas.microsoft.com/office/powerpoint/2010/main" val="157307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26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30</a:t>
            </a:fld>
            <a:endParaRPr lang="en-US"/>
          </a:p>
        </p:txBody>
      </p:sp>
    </p:spTree>
    <p:extLst>
      <p:ext uri="{BB962C8B-B14F-4D97-AF65-F5344CB8AC3E}">
        <p14:creationId xmlns:p14="http://schemas.microsoft.com/office/powerpoint/2010/main" val="4065916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31</a:t>
            </a:fld>
            <a:endParaRPr lang="en-US"/>
          </a:p>
        </p:txBody>
      </p:sp>
    </p:spTree>
    <p:extLst>
      <p:ext uri="{BB962C8B-B14F-4D97-AF65-F5344CB8AC3E}">
        <p14:creationId xmlns:p14="http://schemas.microsoft.com/office/powerpoint/2010/main" val="265096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28CA-5194-593D-6D11-3E34639626C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6F3FBAF-6358-87AF-E378-0E05B71901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1BEB63-E881-0BD4-75E6-5595F89526AE}"/>
              </a:ext>
            </a:extLst>
          </p:cNvPr>
          <p:cNvSpPr>
            <a:spLocks noGrp="1"/>
          </p:cNvSpPr>
          <p:nvPr>
            <p:ph type="body" idx="1"/>
          </p:nvPr>
        </p:nvSpPr>
        <p:spPr/>
        <p:txBody>
          <a:bodyPr/>
          <a:lstStyle/>
          <a:p>
            <a:r>
              <a:rPr lang="nl-NL" dirty="0"/>
              <a:t>137</a:t>
            </a:r>
          </a:p>
        </p:txBody>
      </p:sp>
      <p:sp>
        <p:nvSpPr>
          <p:cNvPr id="4" name="Tijdelijke aanduiding voor dianummer 3">
            <a:extLst>
              <a:ext uri="{FF2B5EF4-FFF2-40B4-BE49-F238E27FC236}">
                <a16:creationId xmlns:a16="http://schemas.microsoft.com/office/drawing/2014/main" id="{F4C469E7-DD63-934F-E6B4-7C43018907AB}"/>
              </a:ext>
            </a:extLst>
          </p:cNvPr>
          <p:cNvSpPr>
            <a:spLocks noGrp="1"/>
          </p:cNvSpPr>
          <p:nvPr>
            <p:ph type="sldNum" sz="quarter" idx="5"/>
          </p:nvPr>
        </p:nvSpPr>
        <p:spPr/>
        <p:txBody>
          <a:bodyPr/>
          <a:lstStyle/>
          <a:p>
            <a:fld id="{E25B360B-B18B-43E2-9A83-40C4DE0F7FE2}" type="slidenum">
              <a:rPr lang="en-US" smtClean="0"/>
              <a:t>32</a:t>
            </a:fld>
            <a:endParaRPr lang="en-US"/>
          </a:p>
        </p:txBody>
      </p:sp>
    </p:spTree>
    <p:extLst>
      <p:ext uri="{BB962C8B-B14F-4D97-AF65-F5344CB8AC3E}">
        <p14:creationId xmlns:p14="http://schemas.microsoft.com/office/powerpoint/2010/main" val="99283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33</a:t>
            </a:fld>
            <a:endParaRPr lang="en-US"/>
          </a:p>
        </p:txBody>
      </p:sp>
    </p:spTree>
    <p:extLst>
      <p:ext uri="{BB962C8B-B14F-4D97-AF65-F5344CB8AC3E}">
        <p14:creationId xmlns:p14="http://schemas.microsoft.com/office/powerpoint/2010/main" val="661320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34</a:t>
            </a:fld>
            <a:endParaRPr lang="en-US"/>
          </a:p>
        </p:txBody>
      </p:sp>
    </p:spTree>
    <p:extLst>
      <p:ext uri="{BB962C8B-B14F-4D97-AF65-F5344CB8AC3E}">
        <p14:creationId xmlns:p14="http://schemas.microsoft.com/office/powerpoint/2010/main" val="1692436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35</a:t>
            </a:fld>
            <a:endParaRPr lang="en-US"/>
          </a:p>
        </p:txBody>
      </p:sp>
    </p:spTree>
    <p:extLst>
      <p:ext uri="{BB962C8B-B14F-4D97-AF65-F5344CB8AC3E}">
        <p14:creationId xmlns:p14="http://schemas.microsoft.com/office/powerpoint/2010/main" val="4190461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36</a:t>
            </a:fld>
            <a:endParaRPr lang="en-US"/>
          </a:p>
        </p:txBody>
      </p:sp>
    </p:spTree>
    <p:extLst>
      <p:ext uri="{BB962C8B-B14F-4D97-AF65-F5344CB8AC3E}">
        <p14:creationId xmlns:p14="http://schemas.microsoft.com/office/powerpoint/2010/main" val="1772232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37</a:t>
            </a:fld>
            <a:endParaRPr lang="en-US"/>
          </a:p>
        </p:txBody>
      </p:sp>
    </p:spTree>
    <p:extLst>
      <p:ext uri="{BB962C8B-B14F-4D97-AF65-F5344CB8AC3E}">
        <p14:creationId xmlns:p14="http://schemas.microsoft.com/office/powerpoint/2010/main" val="300932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38</a:t>
            </a:fld>
            <a:endParaRPr lang="en-US"/>
          </a:p>
        </p:txBody>
      </p:sp>
    </p:spTree>
    <p:extLst>
      <p:ext uri="{BB962C8B-B14F-4D97-AF65-F5344CB8AC3E}">
        <p14:creationId xmlns:p14="http://schemas.microsoft.com/office/powerpoint/2010/main" val="1943892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39</a:t>
            </a:fld>
            <a:endParaRPr lang="en-US"/>
          </a:p>
        </p:txBody>
      </p:sp>
    </p:spTree>
    <p:extLst>
      <p:ext uri="{BB962C8B-B14F-4D97-AF65-F5344CB8AC3E}">
        <p14:creationId xmlns:p14="http://schemas.microsoft.com/office/powerpoint/2010/main" val="72849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06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40</a:t>
            </a:fld>
            <a:endParaRPr lang="en-US"/>
          </a:p>
        </p:txBody>
      </p:sp>
    </p:spTree>
    <p:extLst>
      <p:ext uri="{BB962C8B-B14F-4D97-AF65-F5344CB8AC3E}">
        <p14:creationId xmlns:p14="http://schemas.microsoft.com/office/powerpoint/2010/main" val="531998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41</a:t>
            </a:fld>
            <a:endParaRPr lang="en-US" dirty="0"/>
          </a:p>
        </p:txBody>
      </p:sp>
    </p:spTree>
    <p:extLst>
      <p:ext uri="{BB962C8B-B14F-4D97-AF65-F5344CB8AC3E}">
        <p14:creationId xmlns:p14="http://schemas.microsoft.com/office/powerpoint/2010/main" val="1379938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42</a:t>
            </a:fld>
            <a:endParaRPr lang="en-US" dirty="0"/>
          </a:p>
        </p:txBody>
      </p:sp>
    </p:spTree>
    <p:extLst>
      <p:ext uri="{BB962C8B-B14F-4D97-AF65-F5344CB8AC3E}">
        <p14:creationId xmlns:p14="http://schemas.microsoft.com/office/powerpoint/2010/main" val="135705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43</a:t>
            </a:fld>
            <a:endParaRPr lang="en-US"/>
          </a:p>
        </p:txBody>
      </p:sp>
    </p:spTree>
    <p:extLst>
      <p:ext uri="{BB962C8B-B14F-4D97-AF65-F5344CB8AC3E}">
        <p14:creationId xmlns:p14="http://schemas.microsoft.com/office/powerpoint/2010/main" val="488796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44</a:t>
            </a:fld>
            <a:endParaRPr lang="en-US"/>
          </a:p>
        </p:txBody>
      </p:sp>
    </p:spTree>
    <p:extLst>
      <p:ext uri="{BB962C8B-B14F-4D97-AF65-F5344CB8AC3E}">
        <p14:creationId xmlns:p14="http://schemas.microsoft.com/office/powerpoint/2010/main" val="1089340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45</a:t>
            </a:fld>
            <a:endParaRPr lang="en-US"/>
          </a:p>
        </p:txBody>
      </p:sp>
    </p:spTree>
    <p:extLst>
      <p:ext uri="{BB962C8B-B14F-4D97-AF65-F5344CB8AC3E}">
        <p14:creationId xmlns:p14="http://schemas.microsoft.com/office/powerpoint/2010/main" val="1519546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46</a:t>
            </a:fld>
            <a:endParaRPr lang="en-US"/>
          </a:p>
        </p:txBody>
      </p:sp>
    </p:spTree>
    <p:extLst>
      <p:ext uri="{BB962C8B-B14F-4D97-AF65-F5344CB8AC3E}">
        <p14:creationId xmlns:p14="http://schemas.microsoft.com/office/powerpoint/2010/main" val="1410749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47</a:t>
            </a:fld>
            <a:endParaRPr lang="en-US"/>
          </a:p>
        </p:txBody>
      </p:sp>
    </p:spTree>
    <p:extLst>
      <p:ext uri="{BB962C8B-B14F-4D97-AF65-F5344CB8AC3E}">
        <p14:creationId xmlns:p14="http://schemas.microsoft.com/office/powerpoint/2010/main" val="3916070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48</a:t>
            </a:fld>
            <a:endParaRPr lang="en-US"/>
          </a:p>
        </p:txBody>
      </p:sp>
    </p:spTree>
    <p:extLst>
      <p:ext uri="{BB962C8B-B14F-4D97-AF65-F5344CB8AC3E}">
        <p14:creationId xmlns:p14="http://schemas.microsoft.com/office/powerpoint/2010/main" val="3516469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49</a:t>
            </a:fld>
            <a:endParaRPr lang="en-US"/>
          </a:p>
        </p:txBody>
      </p:sp>
    </p:spTree>
    <p:extLst>
      <p:ext uri="{BB962C8B-B14F-4D97-AF65-F5344CB8AC3E}">
        <p14:creationId xmlns:p14="http://schemas.microsoft.com/office/powerpoint/2010/main" val="378416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06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50</a:t>
            </a:fld>
            <a:endParaRPr lang="en-US"/>
          </a:p>
        </p:txBody>
      </p:sp>
    </p:spTree>
    <p:extLst>
      <p:ext uri="{BB962C8B-B14F-4D97-AF65-F5344CB8AC3E}">
        <p14:creationId xmlns:p14="http://schemas.microsoft.com/office/powerpoint/2010/main" val="1213480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51</a:t>
            </a:fld>
            <a:endParaRPr lang="en-US"/>
          </a:p>
        </p:txBody>
      </p:sp>
    </p:spTree>
    <p:extLst>
      <p:ext uri="{BB962C8B-B14F-4D97-AF65-F5344CB8AC3E}">
        <p14:creationId xmlns:p14="http://schemas.microsoft.com/office/powerpoint/2010/main" val="3282747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52</a:t>
            </a:fld>
            <a:endParaRPr lang="en-US"/>
          </a:p>
        </p:txBody>
      </p:sp>
    </p:spTree>
    <p:extLst>
      <p:ext uri="{BB962C8B-B14F-4D97-AF65-F5344CB8AC3E}">
        <p14:creationId xmlns:p14="http://schemas.microsoft.com/office/powerpoint/2010/main" val="3976608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53</a:t>
            </a:fld>
            <a:endParaRPr lang="en-US"/>
          </a:p>
        </p:txBody>
      </p:sp>
    </p:spTree>
    <p:extLst>
      <p:ext uri="{BB962C8B-B14F-4D97-AF65-F5344CB8AC3E}">
        <p14:creationId xmlns:p14="http://schemas.microsoft.com/office/powerpoint/2010/main" val="409304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54</a:t>
            </a:fld>
            <a:endParaRPr lang="en-US"/>
          </a:p>
        </p:txBody>
      </p:sp>
    </p:spTree>
    <p:extLst>
      <p:ext uri="{BB962C8B-B14F-4D97-AF65-F5344CB8AC3E}">
        <p14:creationId xmlns:p14="http://schemas.microsoft.com/office/powerpoint/2010/main" val="3571600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55</a:t>
            </a:fld>
            <a:endParaRPr lang="en-US"/>
          </a:p>
        </p:txBody>
      </p:sp>
    </p:spTree>
    <p:extLst>
      <p:ext uri="{BB962C8B-B14F-4D97-AF65-F5344CB8AC3E}">
        <p14:creationId xmlns:p14="http://schemas.microsoft.com/office/powerpoint/2010/main" val="2632722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56</a:t>
            </a:fld>
            <a:endParaRPr lang="en-US"/>
          </a:p>
        </p:txBody>
      </p:sp>
    </p:spTree>
    <p:extLst>
      <p:ext uri="{BB962C8B-B14F-4D97-AF65-F5344CB8AC3E}">
        <p14:creationId xmlns:p14="http://schemas.microsoft.com/office/powerpoint/2010/main" val="1309837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57</a:t>
            </a:fld>
            <a:endParaRPr lang="en-US"/>
          </a:p>
        </p:txBody>
      </p:sp>
    </p:spTree>
    <p:extLst>
      <p:ext uri="{BB962C8B-B14F-4D97-AF65-F5344CB8AC3E}">
        <p14:creationId xmlns:p14="http://schemas.microsoft.com/office/powerpoint/2010/main" val="1273053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58</a:t>
            </a:fld>
            <a:endParaRPr lang="en-US"/>
          </a:p>
        </p:txBody>
      </p:sp>
    </p:spTree>
    <p:extLst>
      <p:ext uri="{BB962C8B-B14F-4D97-AF65-F5344CB8AC3E}">
        <p14:creationId xmlns:p14="http://schemas.microsoft.com/office/powerpoint/2010/main" val="1175447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59</a:t>
            </a:fld>
            <a:endParaRPr lang="en-US"/>
          </a:p>
        </p:txBody>
      </p:sp>
    </p:spTree>
    <p:extLst>
      <p:ext uri="{BB962C8B-B14F-4D97-AF65-F5344CB8AC3E}">
        <p14:creationId xmlns:p14="http://schemas.microsoft.com/office/powerpoint/2010/main" val="419514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a:t>
            </a:fld>
            <a:endParaRPr lang="en-US"/>
          </a:p>
        </p:txBody>
      </p:sp>
    </p:spTree>
    <p:extLst>
      <p:ext uri="{BB962C8B-B14F-4D97-AF65-F5344CB8AC3E}">
        <p14:creationId xmlns:p14="http://schemas.microsoft.com/office/powerpoint/2010/main" val="520842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60</a:t>
            </a:fld>
            <a:endParaRPr lang="en-US"/>
          </a:p>
        </p:txBody>
      </p:sp>
    </p:spTree>
    <p:extLst>
      <p:ext uri="{BB962C8B-B14F-4D97-AF65-F5344CB8AC3E}">
        <p14:creationId xmlns:p14="http://schemas.microsoft.com/office/powerpoint/2010/main" val="2026556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61</a:t>
            </a:fld>
            <a:endParaRPr lang="en-US"/>
          </a:p>
        </p:txBody>
      </p:sp>
    </p:spTree>
    <p:extLst>
      <p:ext uri="{BB962C8B-B14F-4D97-AF65-F5344CB8AC3E}">
        <p14:creationId xmlns:p14="http://schemas.microsoft.com/office/powerpoint/2010/main" val="749747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62</a:t>
            </a:fld>
            <a:endParaRPr lang="en-US"/>
          </a:p>
        </p:txBody>
      </p:sp>
    </p:spTree>
    <p:extLst>
      <p:ext uri="{BB962C8B-B14F-4D97-AF65-F5344CB8AC3E}">
        <p14:creationId xmlns:p14="http://schemas.microsoft.com/office/powerpoint/2010/main" val="2179458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63</a:t>
            </a:fld>
            <a:endParaRPr lang="en-US"/>
          </a:p>
        </p:txBody>
      </p:sp>
    </p:spTree>
    <p:extLst>
      <p:ext uri="{BB962C8B-B14F-4D97-AF65-F5344CB8AC3E}">
        <p14:creationId xmlns:p14="http://schemas.microsoft.com/office/powerpoint/2010/main" val="2951476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64</a:t>
            </a:fld>
            <a:endParaRPr lang="en-US"/>
          </a:p>
        </p:txBody>
      </p:sp>
    </p:spTree>
    <p:extLst>
      <p:ext uri="{BB962C8B-B14F-4D97-AF65-F5344CB8AC3E}">
        <p14:creationId xmlns:p14="http://schemas.microsoft.com/office/powerpoint/2010/main" val="39655669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65</a:t>
            </a:fld>
            <a:endParaRPr lang="en-US"/>
          </a:p>
        </p:txBody>
      </p:sp>
    </p:spTree>
    <p:extLst>
      <p:ext uri="{BB962C8B-B14F-4D97-AF65-F5344CB8AC3E}">
        <p14:creationId xmlns:p14="http://schemas.microsoft.com/office/powerpoint/2010/main" val="12159643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66</a:t>
            </a:fld>
            <a:endParaRPr lang="en-US"/>
          </a:p>
        </p:txBody>
      </p:sp>
    </p:spTree>
    <p:extLst>
      <p:ext uri="{BB962C8B-B14F-4D97-AF65-F5344CB8AC3E}">
        <p14:creationId xmlns:p14="http://schemas.microsoft.com/office/powerpoint/2010/main" val="1317746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67</a:t>
            </a:fld>
            <a:endParaRPr lang="en-US"/>
          </a:p>
        </p:txBody>
      </p:sp>
    </p:spTree>
    <p:extLst>
      <p:ext uri="{BB962C8B-B14F-4D97-AF65-F5344CB8AC3E}">
        <p14:creationId xmlns:p14="http://schemas.microsoft.com/office/powerpoint/2010/main" val="3409771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68</a:t>
            </a:fld>
            <a:endParaRPr lang="en-US"/>
          </a:p>
        </p:txBody>
      </p:sp>
    </p:spTree>
    <p:extLst>
      <p:ext uri="{BB962C8B-B14F-4D97-AF65-F5344CB8AC3E}">
        <p14:creationId xmlns:p14="http://schemas.microsoft.com/office/powerpoint/2010/main" val="39490553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69</a:t>
            </a:fld>
            <a:endParaRPr lang="en-US"/>
          </a:p>
        </p:txBody>
      </p:sp>
    </p:spTree>
    <p:extLst>
      <p:ext uri="{BB962C8B-B14F-4D97-AF65-F5344CB8AC3E}">
        <p14:creationId xmlns:p14="http://schemas.microsoft.com/office/powerpoint/2010/main" val="295036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a:t>
            </a:fld>
            <a:endParaRPr lang="en-US" dirty="0"/>
          </a:p>
        </p:txBody>
      </p:sp>
    </p:spTree>
    <p:extLst>
      <p:ext uri="{BB962C8B-B14F-4D97-AF65-F5344CB8AC3E}">
        <p14:creationId xmlns:p14="http://schemas.microsoft.com/office/powerpoint/2010/main" val="3378939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70</a:t>
            </a:fld>
            <a:endParaRPr lang="en-US"/>
          </a:p>
        </p:txBody>
      </p:sp>
    </p:spTree>
    <p:extLst>
      <p:ext uri="{BB962C8B-B14F-4D97-AF65-F5344CB8AC3E}">
        <p14:creationId xmlns:p14="http://schemas.microsoft.com/office/powerpoint/2010/main" val="1801806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71</a:t>
            </a:fld>
            <a:endParaRPr lang="en-US" dirty="0"/>
          </a:p>
        </p:txBody>
      </p:sp>
    </p:spTree>
    <p:extLst>
      <p:ext uri="{BB962C8B-B14F-4D97-AF65-F5344CB8AC3E}">
        <p14:creationId xmlns:p14="http://schemas.microsoft.com/office/powerpoint/2010/main" val="126933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72</a:t>
            </a:fld>
            <a:endParaRPr lang="en-US"/>
          </a:p>
        </p:txBody>
      </p:sp>
    </p:spTree>
    <p:extLst>
      <p:ext uri="{BB962C8B-B14F-4D97-AF65-F5344CB8AC3E}">
        <p14:creationId xmlns:p14="http://schemas.microsoft.com/office/powerpoint/2010/main" val="3071284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73</a:t>
            </a:fld>
            <a:endParaRPr lang="en-US"/>
          </a:p>
        </p:txBody>
      </p:sp>
    </p:spTree>
    <p:extLst>
      <p:ext uri="{BB962C8B-B14F-4D97-AF65-F5344CB8AC3E}">
        <p14:creationId xmlns:p14="http://schemas.microsoft.com/office/powerpoint/2010/main" val="21642748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74</a:t>
            </a:fld>
            <a:endParaRPr lang="en-US"/>
          </a:p>
        </p:txBody>
      </p:sp>
    </p:spTree>
    <p:extLst>
      <p:ext uri="{BB962C8B-B14F-4D97-AF65-F5344CB8AC3E}">
        <p14:creationId xmlns:p14="http://schemas.microsoft.com/office/powerpoint/2010/main" val="1834522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75</a:t>
            </a:fld>
            <a:endParaRPr lang="en-US"/>
          </a:p>
        </p:txBody>
      </p:sp>
    </p:spTree>
    <p:extLst>
      <p:ext uri="{BB962C8B-B14F-4D97-AF65-F5344CB8AC3E}">
        <p14:creationId xmlns:p14="http://schemas.microsoft.com/office/powerpoint/2010/main" val="1803471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76</a:t>
            </a:fld>
            <a:endParaRPr lang="en-US"/>
          </a:p>
        </p:txBody>
      </p:sp>
    </p:spTree>
    <p:extLst>
      <p:ext uri="{BB962C8B-B14F-4D97-AF65-F5344CB8AC3E}">
        <p14:creationId xmlns:p14="http://schemas.microsoft.com/office/powerpoint/2010/main" val="34833099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77</a:t>
            </a:fld>
            <a:endParaRPr lang="en-US"/>
          </a:p>
        </p:txBody>
      </p:sp>
    </p:spTree>
    <p:extLst>
      <p:ext uri="{BB962C8B-B14F-4D97-AF65-F5344CB8AC3E}">
        <p14:creationId xmlns:p14="http://schemas.microsoft.com/office/powerpoint/2010/main" val="34540912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78</a:t>
            </a:fld>
            <a:endParaRPr lang="en-US"/>
          </a:p>
        </p:txBody>
      </p:sp>
    </p:spTree>
    <p:extLst>
      <p:ext uri="{BB962C8B-B14F-4D97-AF65-F5344CB8AC3E}">
        <p14:creationId xmlns:p14="http://schemas.microsoft.com/office/powerpoint/2010/main" val="13460137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79</a:t>
            </a:fld>
            <a:endParaRPr lang="en-US"/>
          </a:p>
        </p:txBody>
      </p:sp>
    </p:spTree>
    <p:extLst>
      <p:ext uri="{BB962C8B-B14F-4D97-AF65-F5344CB8AC3E}">
        <p14:creationId xmlns:p14="http://schemas.microsoft.com/office/powerpoint/2010/main" val="174190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a:t>
            </a:fld>
            <a:endParaRPr lang="en-US" dirty="0"/>
          </a:p>
        </p:txBody>
      </p:sp>
    </p:spTree>
    <p:extLst>
      <p:ext uri="{BB962C8B-B14F-4D97-AF65-F5344CB8AC3E}">
        <p14:creationId xmlns:p14="http://schemas.microsoft.com/office/powerpoint/2010/main" val="7897693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80</a:t>
            </a:fld>
            <a:endParaRPr lang="en-US"/>
          </a:p>
        </p:txBody>
      </p:sp>
    </p:spTree>
    <p:extLst>
      <p:ext uri="{BB962C8B-B14F-4D97-AF65-F5344CB8AC3E}">
        <p14:creationId xmlns:p14="http://schemas.microsoft.com/office/powerpoint/2010/main" val="3997273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81</a:t>
            </a:fld>
            <a:endParaRPr lang="en-US"/>
          </a:p>
        </p:txBody>
      </p:sp>
    </p:spTree>
    <p:extLst>
      <p:ext uri="{BB962C8B-B14F-4D97-AF65-F5344CB8AC3E}">
        <p14:creationId xmlns:p14="http://schemas.microsoft.com/office/powerpoint/2010/main" val="1491983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82</a:t>
            </a:fld>
            <a:endParaRPr lang="en-US"/>
          </a:p>
        </p:txBody>
      </p:sp>
    </p:spTree>
    <p:extLst>
      <p:ext uri="{BB962C8B-B14F-4D97-AF65-F5344CB8AC3E}">
        <p14:creationId xmlns:p14="http://schemas.microsoft.com/office/powerpoint/2010/main" val="23275803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83</a:t>
            </a:fld>
            <a:endParaRPr lang="en-US" dirty="0"/>
          </a:p>
        </p:txBody>
      </p:sp>
    </p:spTree>
    <p:extLst>
      <p:ext uri="{BB962C8B-B14F-4D97-AF65-F5344CB8AC3E}">
        <p14:creationId xmlns:p14="http://schemas.microsoft.com/office/powerpoint/2010/main" val="2220709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84</a:t>
            </a:fld>
            <a:endParaRPr lang="en-US"/>
          </a:p>
        </p:txBody>
      </p:sp>
    </p:spTree>
    <p:extLst>
      <p:ext uri="{BB962C8B-B14F-4D97-AF65-F5344CB8AC3E}">
        <p14:creationId xmlns:p14="http://schemas.microsoft.com/office/powerpoint/2010/main" val="3536098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85</a:t>
            </a:fld>
            <a:endParaRPr lang="en-US"/>
          </a:p>
        </p:txBody>
      </p:sp>
    </p:spTree>
    <p:extLst>
      <p:ext uri="{BB962C8B-B14F-4D97-AF65-F5344CB8AC3E}">
        <p14:creationId xmlns:p14="http://schemas.microsoft.com/office/powerpoint/2010/main" val="37351991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86</a:t>
            </a:fld>
            <a:endParaRPr lang="en-US"/>
          </a:p>
        </p:txBody>
      </p:sp>
    </p:spTree>
    <p:extLst>
      <p:ext uri="{BB962C8B-B14F-4D97-AF65-F5344CB8AC3E}">
        <p14:creationId xmlns:p14="http://schemas.microsoft.com/office/powerpoint/2010/main" val="22930852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839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2904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64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a:t>
            </a:fld>
            <a:endParaRPr lang="en-US" dirty="0"/>
          </a:p>
        </p:txBody>
      </p:sp>
    </p:spTree>
    <p:extLst>
      <p:ext uri="{BB962C8B-B14F-4D97-AF65-F5344CB8AC3E}">
        <p14:creationId xmlns:p14="http://schemas.microsoft.com/office/powerpoint/2010/main" val="42510397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21810938-34C4-071F-4FDB-8E7FD8C9B7F1}"/>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322875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602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FF0D837F-528A-87E7-7C33-AB20D28DCC85}"/>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6115257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93</a:t>
            </a:fld>
            <a:endParaRPr lang="en-US" dirty="0"/>
          </a:p>
        </p:txBody>
      </p:sp>
    </p:spTree>
    <p:extLst>
      <p:ext uri="{BB962C8B-B14F-4D97-AF65-F5344CB8AC3E}">
        <p14:creationId xmlns:p14="http://schemas.microsoft.com/office/powerpoint/2010/main" val="6679415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94</a:t>
            </a:fld>
            <a:endParaRPr lang="en-US" dirty="0"/>
          </a:p>
        </p:txBody>
      </p:sp>
    </p:spTree>
    <p:extLst>
      <p:ext uri="{BB962C8B-B14F-4D97-AF65-F5344CB8AC3E}">
        <p14:creationId xmlns:p14="http://schemas.microsoft.com/office/powerpoint/2010/main" val="7806509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95</a:t>
            </a:fld>
            <a:endParaRPr lang="en-US" dirty="0"/>
          </a:p>
        </p:txBody>
      </p:sp>
    </p:spTree>
    <p:extLst>
      <p:ext uri="{BB962C8B-B14F-4D97-AF65-F5344CB8AC3E}">
        <p14:creationId xmlns:p14="http://schemas.microsoft.com/office/powerpoint/2010/main" val="24567478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96</a:t>
            </a:fld>
            <a:endParaRPr lang="en-US" dirty="0"/>
          </a:p>
        </p:txBody>
      </p:sp>
    </p:spTree>
    <p:extLst>
      <p:ext uri="{BB962C8B-B14F-4D97-AF65-F5344CB8AC3E}">
        <p14:creationId xmlns:p14="http://schemas.microsoft.com/office/powerpoint/2010/main" val="10484391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97</a:t>
            </a:fld>
            <a:endParaRPr lang="en-US"/>
          </a:p>
        </p:txBody>
      </p:sp>
    </p:spTree>
    <p:extLst>
      <p:ext uri="{BB962C8B-B14F-4D97-AF65-F5344CB8AC3E}">
        <p14:creationId xmlns:p14="http://schemas.microsoft.com/office/powerpoint/2010/main" val="18558461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98</a:t>
            </a:fld>
            <a:endParaRPr lang="en-US"/>
          </a:p>
        </p:txBody>
      </p:sp>
    </p:spTree>
    <p:extLst>
      <p:ext uri="{BB962C8B-B14F-4D97-AF65-F5344CB8AC3E}">
        <p14:creationId xmlns:p14="http://schemas.microsoft.com/office/powerpoint/2010/main" val="25646952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137</a:t>
            </a:r>
          </a:p>
        </p:txBody>
      </p:sp>
      <p:sp>
        <p:nvSpPr>
          <p:cNvPr id="4" name="Tijdelijke aanduiding voor dianummer 3"/>
          <p:cNvSpPr>
            <a:spLocks noGrp="1"/>
          </p:cNvSpPr>
          <p:nvPr>
            <p:ph type="sldNum" sz="quarter" idx="5"/>
          </p:nvPr>
        </p:nvSpPr>
        <p:spPr/>
        <p:txBody>
          <a:bodyPr/>
          <a:lstStyle/>
          <a:p>
            <a:fld id="{E25B360B-B18B-43E2-9A83-40C4DE0F7FE2}" type="slidenum">
              <a:rPr lang="en-US" smtClean="0"/>
              <a:t>99</a:t>
            </a:fld>
            <a:endParaRPr lang="en-US"/>
          </a:p>
        </p:txBody>
      </p:sp>
    </p:spTree>
    <p:extLst>
      <p:ext uri="{BB962C8B-B14F-4D97-AF65-F5344CB8AC3E}">
        <p14:creationId xmlns:p14="http://schemas.microsoft.com/office/powerpoint/2010/main" val="263170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9550" cy="1470025"/>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Subtitle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52454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5001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38"/>
            <a:ext cx="8081963"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219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7745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7962" cy="1362075"/>
          </a:xfrm>
        </p:spPr>
        <p:txBody>
          <a:bodyPr anchor="t"/>
          <a:lstStyle>
            <a:lvl1pPr algn="l">
              <a:defRPr sz="4000" b="1" cap="all"/>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38100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051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72765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Date Placeholder 2"/>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2455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15204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3200"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39433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775" y="4800600"/>
            <a:ext cx="7319963" cy="566738"/>
          </a:xfrm>
        </p:spPr>
        <p:txBody>
          <a:bodyPr anchor="b"/>
          <a:lstStyle>
            <a:lvl1pPr algn="l">
              <a:defRPr sz="2000" b="1"/>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dirty="0"/>
          </a:p>
        </p:txBody>
      </p:sp>
    </p:spTree>
    <p:extLst>
      <p:ext uri="{BB962C8B-B14F-4D97-AF65-F5344CB8AC3E}">
        <p14:creationId xmlns:p14="http://schemas.microsoft.com/office/powerpoint/2010/main" val="27390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4756" y="274638"/>
            <a:ext cx="9163994" cy="1143000"/>
          </a:xfrm>
          <a:prstGeom prst="rect">
            <a:avLst/>
          </a:prstGeom>
        </p:spPr>
        <p:txBody>
          <a:bodyPr vert="horz" lIns="91440" tIns="45720" rIns="91440" bIns="45720" rtlCol="0" anchor="ctr">
            <a:normAutofit/>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3" name="Text Placeholder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Date Placeholder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D037-D524-AB43-BC01-09AF2D6CC240}" type="datetimeFigureOut">
              <a:rPr lang="nl-NL" noProof="0" smtClean="0"/>
              <a:t>3-12-2024</a:t>
            </a:fld>
            <a:endParaRPr lang="nl-NL" noProof="0" dirty="0"/>
          </a:p>
        </p:txBody>
      </p:sp>
      <p:sp>
        <p:nvSpPr>
          <p:cNvPr id="5" name="Footer Placeholder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280E2-0890-B440-9B80-0C6FCD410BE7}" type="slidenum">
              <a:rPr lang="nl-NL" noProof="0" smtClean="0"/>
              <a:t>‹nr.›</a:t>
            </a:fld>
            <a:endParaRPr lang="nl-NL" noProof="0" dirty="0"/>
          </a:p>
        </p:txBody>
      </p:sp>
      <p:pic>
        <p:nvPicPr>
          <p:cNvPr id="8" name="Picture 5"/>
          <p:cNvPicPr>
            <a:picLocks noChangeAspect="1"/>
          </p:cNvPicPr>
          <p:nvPr userDrawn="1"/>
        </p:nvPicPr>
        <p:blipFill>
          <a:blip r:embed="rId13" cstate="print"/>
          <a:stretch>
            <a:fillRect/>
          </a:stretch>
        </p:blipFill>
        <p:spPr>
          <a:xfrm>
            <a:off x="-1" y="-29470"/>
            <a:ext cx="12230101" cy="185941"/>
          </a:xfrm>
          <a:prstGeom prst="rect">
            <a:avLst/>
          </a:prstGeom>
        </p:spPr>
      </p:pic>
      <p:pic>
        <p:nvPicPr>
          <p:cNvPr id="9" name="Picture 8"/>
          <p:cNvPicPr>
            <a:picLocks noChangeAspect="1"/>
          </p:cNvPicPr>
          <p:nvPr userDrawn="1"/>
        </p:nvPicPr>
        <p:blipFill>
          <a:blip r:embed="rId13" cstate="print"/>
          <a:stretch>
            <a:fillRect/>
          </a:stretch>
        </p:blipFill>
        <p:spPr>
          <a:xfrm flipV="1">
            <a:off x="-1" y="6785673"/>
            <a:ext cx="12226925" cy="88201"/>
          </a:xfrm>
          <a:prstGeom prst="rect">
            <a:avLst/>
          </a:prstGeom>
        </p:spPr>
      </p:pic>
      <p:pic>
        <p:nvPicPr>
          <p:cNvPr id="10" name="Picture 10"/>
          <p:cNvPicPr>
            <a:picLocks noChangeAspect="1"/>
          </p:cNvPicPr>
          <p:nvPr userDrawn="1"/>
        </p:nvPicPr>
        <p:blipFill>
          <a:blip r:embed="rId14" cstate="print"/>
          <a:stretch>
            <a:fillRect/>
          </a:stretch>
        </p:blipFill>
        <p:spPr>
          <a:xfrm>
            <a:off x="254000" y="355600"/>
            <a:ext cx="1752600" cy="876300"/>
          </a:xfrm>
          <a:prstGeom prst="rect">
            <a:avLst/>
          </a:prstGeom>
        </p:spPr>
      </p:pic>
    </p:spTree>
    <p:extLst>
      <p:ext uri="{BB962C8B-B14F-4D97-AF65-F5344CB8AC3E}">
        <p14:creationId xmlns:p14="http://schemas.microsoft.com/office/powerpoint/2010/main" val="156058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Calibri" panose="020F0502020204030204" pitchFamily="34" charset="0"/>
          <a:ea typeface="+mn-ea"/>
          <a:cs typeface="Delicious-Roman"/>
        </a:defRPr>
      </a:lvl1pPr>
      <a:lvl2pPr marL="742950" indent="-285750" algn="l" defTabSz="457200" rtl="0" eaLnBrk="1" latinLnBrk="0" hangingPunct="1">
        <a:spcBef>
          <a:spcPct val="20000"/>
        </a:spcBef>
        <a:buFont typeface="Arial"/>
        <a:buChar char="–"/>
        <a:defRPr sz="2800" kern="1200" baseline="0">
          <a:solidFill>
            <a:schemeClr val="tx1"/>
          </a:solidFill>
          <a:latin typeface="Calibri" panose="020F0502020204030204" pitchFamily="34" charset="0"/>
          <a:ea typeface="+mn-ea"/>
          <a:cs typeface="Delicious-Roman"/>
        </a:defRPr>
      </a:lvl2pPr>
      <a:lvl3pPr marL="1143000" indent="-228600" algn="l" defTabSz="457200" rtl="0" eaLnBrk="1" latinLnBrk="0" hangingPunct="1">
        <a:spcBef>
          <a:spcPct val="20000"/>
        </a:spcBef>
        <a:buFont typeface="Arial"/>
        <a:buChar char="•"/>
        <a:defRPr sz="2400" kern="1200" baseline="0">
          <a:solidFill>
            <a:schemeClr val="tx1"/>
          </a:solidFill>
          <a:latin typeface="Calibri" panose="020F0502020204030204" pitchFamily="34" charset="0"/>
          <a:ea typeface="+mn-ea"/>
          <a:cs typeface="Delicious-Roman"/>
        </a:defRPr>
      </a:lvl3pPr>
      <a:lvl4pPr marL="16002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4pPr>
      <a:lvl5pPr marL="20574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10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emf"/><Relationship Id="rId4" Type="http://schemas.openxmlformats.org/officeDocument/2006/relationships/image" Target="../media/image113.e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emf"/></Relationships>
</file>

<file path=ppt/slides/_rels/slide10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0.emf"/></Relationships>
</file>

<file path=ppt/slides/_rels/slide10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117.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11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emf"/><Relationship Id="rId4" Type="http://schemas.openxmlformats.org/officeDocument/2006/relationships/image" Target="../media/image113.emf"/></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emf"/></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emf"/><Relationship Id="rId4" Type="http://schemas.openxmlformats.org/officeDocument/2006/relationships/image" Target="../media/image139.emf"/></Relationships>
</file>

<file path=ppt/slides/_rels/slide127.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0.emf"/></Relationships>
</file>

<file path=ppt/slides/_rels/slide12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135.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1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3.xml"/><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4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1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1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99.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sp>
        <p:nvSpPr>
          <p:cNvPr id="8" name="TextBox 11">
            <a:extLst>
              <a:ext uri="{FF2B5EF4-FFF2-40B4-BE49-F238E27FC236}">
                <a16:creationId xmlns:a16="http://schemas.microsoft.com/office/drawing/2014/main" id="{C532484D-C2E4-4376-8F78-94ED45733929}"/>
              </a:ext>
            </a:extLst>
          </p:cNvPr>
          <p:cNvSpPr txBox="1"/>
          <p:nvPr/>
        </p:nvSpPr>
        <p:spPr>
          <a:xfrm>
            <a:off x="7932449" y="1368413"/>
            <a:ext cx="5624322" cy="837473"/>
          </a:xfrm>
          <a:prstGeom prst="rect">
            <a:avLst/>
          </a:prstGeom>
          <a:noFill/>
        </p:spPr>
        <p:txBody>
          <a:bodyPr wrap="square" rtlCol="0">
            <a:spAutoFit/>
          </a:bodyPr>
          <a:lstStyle/>
          <a:p>
            <a:pPr algn="ctr">
              <a:lnSpc>
                <a:spcPct val="150000"/>
              </a:lnSpc>
            </a:pPr>
            <a:r>
              <a:rPr lang="nl-NL" sz="3600" b="1" dirty="0">
                <a:solidFill>
                  <a:schemeClr val="tx2"/>
                </a:solidFill>
                <a:latin typeface="+mj-lt"/>
                <a:cs typeface="Delicious-Roman"/>
              </a:rPr>
              <a:t>Welkom</a:t>
            </a:r>
            <a:endParaRPr lang="nl-NL" sz="1400" dirty="0">
              <a:solidFill>
                <a:schemeClr val="tx2"/>
              </a:solidFill>
              <a:latin typeface="+mj-lt"/>
              <a:cs typeface="Delicious-Roman"/>
            </a:endParaRPr>
          </a:p>
        </p:txBody>
      </p:sp>
      <p:sp>
        <p:nvSpPr>
          <p:cNvPr id="9" name="Rechthoek 8">
            <a:extLst>
              <a:ext uri="{FF2B5EF4-FFF2-40B4-BE49-F238E27FC236}">
                <a16:creationId xmlns:a16="http://schemas.microsoft.com/office/drawing/2014/main" id="{319DBE35-058B-475E-AF82-4C5F4DE7E89B}"/>
              </a:ext>
            </a:extLst>
          </p:cNvPr>
          <p:cNvSpPr/>
          <p:nvPr/>
        </p:nvSpPr>
        <p:spPr>
          <a:xfrm>
            <a:off x="8760542" y="2482584"/>
            <a:ext cx="2850212" cy="3905556"/>
          </a:xfrm>
          <a:prstGeom prst="rect">
            <a:avLst/>
          </a:prstGeom>
        </p:spPr>
        <p:txBody>
          <a:bodyPr wrap="square">
            <a:spAutoFit/>
          </a:bodyPr>
          <a:lstStyle/>
          <a:p>
            <a:pPr algn="r">
              <a:lnSpc>
                <a:spcPct val="115000"/>
              </a:lnSpc>
              <a:spcAft>
                <a:spcPts val="0"/>
              </a:spcAft>
            </a:pPr>
            <a:r>
              <a:rPr lang="nl-NL" sz="2600" spc="100" dirty="0">
                <a:solidFill>
                  <a:srgbClr val="00AEEF"/>
                </a:solidFill>
                <a:latin typeface="Dax-Regular" pitchFamily="2" charset="0"/>
                <a:ea typeface="MS Mincho" panose="02020609040205080304" pitchFamily="49" charset="-128"/>
                <a:cs typeface="Arial" panose="020B0604020202020204" pitchFamily="34" charset="0"/>
              </a:rPr>
              <a:t>Cursus EP-W/b  </a:t>
            </a:r>
          </a:p>
          <a:p>
            <a:pPr algn="r">
              <a:lnSpc>
                <a:spcPct val="115000"/>
              </a:lnSpc>
              <a:spcAft>
                <a:spcPts val="0"/>
              </a:spcAft>
            </a:pPr>
            <a:endParaRPr lang="nl-NL" sz="900" dirty="0">
              <a:solidFill>
                <a:srgbClr val="2E3196"/>
              </a:solidFill>
              <a:latin typeface="Dax-Regular" pitchFamily="2" charset="0"/>
              <a:ea typeface="MS Mincho" panose="02020609040205080304" pitchFamily="49" charset="-128"/>
              <a:cs typeface="Times New Roman" panose="02020603050405020304" pitchFamily="18"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M</a:t>
            </a:r>
            <a:r>
              <a:rPr lang="nl-NL" sz="2600" spc="100" dirty="0">
                <a:solidFill>
                  <a:srgbClr val="084796"/>
                </a:solidFill>
                <a:latin typeface="Dax-Regular" pitchFamily="2" charset="0"/>
                <a:ea typeface="MS Mincho" panose="02020609040205080304" pitchFamily="49" charset="-128"/>
                <a:cs typeface="Arial" panose="020B0604020202020204" pitchFamily="34" charset="0"/>
              </a:rPr>
              <a:t>odule 5</a:t>
            </a:r>
          </a:p>
          <a:p>
            <a:pPr algn="r">
              <a:lnSpc>
                <a:spcPct val="115000"/>
              </a:lnSpc>
              <a:spcAft>
                <a:spcPts val="0"/>
              </a:spcAft>
            </a:pPr>
            <a:endParaRPr lang="nl-NL" sz="2600" spc="100" dirty="0">
              <a:solidFill>
                <a:srgbClr val="084796"/>
              </a:solidFill>
              <a:latin typeface="Dax-Regular" pitchFamily="2" charset="0"/>
              <a:ea typeface="MS Mincho" panose="02020609040205080304" pitchFamily="49" charset="-128"/>
              <a:cs typeface="Arial" panose="020B0604020202020204" pitchFamily="34" charset="0"/>
            </a:endParaRP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Warm tapwater,</a:t>
            </a:r>
          </a:p>
          <a:p>
            <a:pPr algn="r">
              <a:lnSpc>
                <a:spcPct val="115000"/>
              </a:lnSpc>
              <a:spcAft>
                <a:spcPts val="0"/>
              </a:spcAft>
            </a:pPr>
            <a:r>
              <a:rPr lang="nl-NL" sz="2600" spc="100" dirty="0">
                <a:solidFill>
                  <a:srgbClr val="084796"/>
                </a:solidFill>
                <a:latin typeface="Dax-Regular" pitchFamily="2" charset="0"/>
                <a:ea typeface="MS Mincho" panose="02020609040205080304" pitchFamily="49" charset="-128"/>
                <a:cs typeface="Arial" panose="020B0604020202020204" pitchFamily="34" charset="0"/>
              </a:rPr>
              <a:t>Gebouwgebonden energieproductie</a:t>
            </a: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 </a:t>
            </a: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&amp;</a:t>
            </a:r>
          </a:p>
          <a:p>
            <a:pPr algn="r">
              <a:lnSpc>
                <a:spcPct val="115000"/>
              </a:lnSpc>
              <a:spcAft>
                <a:spcPts val="0"/>
              </a:spcAft>
            </a:pPr>
            <a:r>
              <a:rPr lang="nl-NL" sz="2600" spc="100" dirty="0">
                <a:solidFill>
                  <a:srgbClr val="084796"/>
                </a:solidFill>
                <a:effectLst/>
                <a:latin typeface="Dax-Regular" pitchFamily="2" charset="0"/>
                <a:ea typeface="MS Mincho" panose="02020609040205080304" pitchFamily="49" charset="-128"/>
                <a:cs typeface="Arial" panose="020B0604020202020204" pitchFamily="34" charset="0"/>
              </a:rPr>
              <a:t> representativiteit </a:t>
            </a:r>
            <a:endParaRPr lang="nl-NL" sz="900" dirty="0">
              <a:solidFill>
                <a:srgbClr val="2E3196"/>
              </a:solidFill>
              <a:effectLst/>
              <a:latin typeface="Dax-Regular" pitchFamily="2" charset="0"/>
              <a:ea typeface="MS Mincho" panose="02020609040205080304" pitchFamily="49" charset="-128"/>
              <a:cs typeface="Times New Roman" panose="02020603050405020304" pitchFamily="18" charset="0"/>
            </a:endParaRPr>
          </a:p>
        </p:txBody>
      </p:sp>
      <p:pic>
        <p:nvPicPr>
          <p:cNvPr id="2050" name="Picture 2">
            <a:extLst>
              <a:ext uri="{FF2B5EF4-FFF2-40B4-BE49-F238E27FC236}">
                <a16:creationId xmlns:a16="http://schemas.microsoft.com/office/drawing/2014/main" id="{EBCB6EAD-5DD6-9A27-D6E0-40B4130DA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8" y="1275929"/>
            <a:ext cx="85725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538A202-3E72-8398-5D8C-63712F066691}"/>
              </a:ext>
            </a:extLst>
          </p:cNvPr>
          <p:cNvPicPr>
            <a:picLocks noChangeAspect="1"/>
          </p:cNvPicPr>
          <p:nvPr/>
        </p:nvPicPr>
        <p:blipFill rotWithShape="1">
          <a:blip r:embed="rId3"/>
          <a:srcRect t="7438" r="19927"/>
          <a:stretch/>
        </p:blipFill>
        <p:spPr>
          <a:xfrm>
            <a:off x="2613455" y="1546698"/>
            <a:ext cx="7153115" cy="4721576"/>
          </a:xfrm>
          <a:prstGeom prst="rect">
            <a:avLst/>
          </a:prstGeom>
        </p:spPr>
      </p:pic>
      <p:sp>
        <p:nvSpPr>
          <p:cNvPr id="2" name="Tekstvak 1">
            <a:extLst>
              <a:ext uri="{FF2B5EF4-FFF2-40B4-BE49-F238E27FC236}">
                <a16:creationId xmlns:a16="http://schemas.microsoft.com/office/drawing/2014/main" id="{51F7A040-E47E-6229-6ED3-E3E9A140636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EAC31D57-8614-27B4-C135-F0BC7E0C861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2530647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8" name="Pijl: rechts 7">
            <a:extLst>
              <a:ext uri="{FF2B5EF4-FFF2-40B4-BE49-F238E27FC236}">
                <a16:creationId xmlns:a16="http://schemas.microsoft.com/office/drawing/2014/main" id="{10C5D211-96B9-C055-BDE9-46BB38DB30E9}"/>
              </a:ext>
            </a:extLst>
          </p:cNvPr>
          <p:cNvSpPr/>
          <p:nvPr/>
        </p:nvSpPr>
        <p:spPr>
          <a:xfrm>
            <a:off x="1869389" y="2257273"/>
            <a:ext cx="1381328" cy="3307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4AB4BE45-8779-78BA-AA6A-47738244F95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170884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pPr marL="800100" lvl="1" indent="-342900">
              <a:buFont typeface="+mj-lt"/>
              <a:buAutoNum type="arabicPeriod"/>
            </a:pPr>
            <a:r>
              <a:rPr lang="nl-NL" sz="1600" dirty="0">
                <a:solidFill>
                  <a:schemeClr val="tx2">
                    <a:lumMod val="75000"/>
                  </a:schemeClr>
                </a:solidFill>
                <a:latin typeface="Verdana Pro Light" panose="020B0304030504040204"/>
              </a:rPr>
              <a:t>Wanneer worden PV-panelen meegenomen</a:t>
            </a:r>
          </a:p>
          <a:p>
            <a:pPr marL="800100" lvl="1" indent="-342900">
              <a:buFont typeface="+mj-lt"/>
              <a:buAutoNum type="arabicPeriod"/>
            </a:pPr>
            <a:r>
              <a:rPr lang="nl-NL" sz="1600" dirty="0">
                <a:solidFill>
                  <a:schemeClr val="tx2">
                    <a:lumMod val="75000"/>
                  </a:schemeClr>
                </a:solidFill>
                <a:latin typeface="Verdana Pro Light" panose="020B0304030504040204"/>
              </a:rPr>
              <a:t>Type pv-paneel (Amorf, poly-, of monokristallijn)</a:t>
            </a:r>
          </a:p>
          <a:p>
            <a:pPr marL="800100" lvl="1" indent="-342900">
              <a:buFont typeface="+mj-lt"/>
              <a:buAutoNum type="arabicPeriod"/>
            </a:pPr>
            <a:r>
              <a:rPr lang="nl-NL" sz="1600" dirty="0">
                <a:solidFill>
                  <a:schemeClr val="tx2">
                    <a:lumMod val="75000"/>
                  </a:schemeClr>
                </a:solidFill>
                <a:latin typeface="Verdana Pro Light" panose="020B0304030504040204"/>
              </a:rPr>
              <a:t>Piekvermogen PV-panelen</a:t>
            </a:r>
          </a:p>
          <a:p>
            <a:pPr marL="800100" lvl="1" indent="-342900">
              <a:buFont typeface="+mj-lt"/>
              <a:buAutoNum type="arabicPeriod"/>
            </a:pPr>
            <a:r>
              <a:rPr lang="nl-NL" sz="1600" dirty="0">
                <a:solidFill>
                  <a:schemeClr val="tx2">
                    <a:lumMod val="75000"/>
                  </a:schemeClr>
                </a:solidFill>
                <a:latin typeface="Verdana Pro Light" panose="020B0304030504040204"/>
              </a:rPr>
              <a:t>Bouwintegratie</a:t>
            </a:r>
          </a:p>
          <a:p>
            <a:pPr marL="800100" lvl="1" indent="-342900">
              <a:buFont typeface="+mj-lt"/>
              <a:buAutoNum type="arabicPeriod"/>
            </a:pPr>
            <a:r>
              <a:rPr lang="nl-NL" sz="1600" dirty="0">
                <a:solidFill>
                  <a:schemeClr val="tx2">
                    <a:lumMod val="75000"/>
                  </a:schemeClr>
                </a:solidFill>
                <a:latin typeface="Verdana Pro Light" panose="020B0304030504040204"/>
              </a:rPr>
              <a:t>Systeemoppervlak</a:t>
            </a:r>
          </a:p>
          <a:p>
            <a:pPr marL="800100" lvl="1" indent="-342900">
              <a:buFont typeface="+mj-lt"/>
              <a:buAutoNum type="arabicPeriod"/>
            </a:pPr>
            <a:r>
              <a:rPr lang="nl-NL" sz="1600" dirty="0" err="1">
                <a:solidFill>
                  <a:schemeClr val="tx2">
                    <a:lumMod val="75000"/>
                  </a:schemeClr>
                </a:solidFill>
                <a:latin typeface="Verdana Pro Light" panose="020B0304030504040204"/>
              </a:rPr>
              <a:t>Beschaduwing</a:t>
            </a: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800100" lvl="1" indent="-342900">
              <a:buFont typeface="+mj-lt"/>
              <a:buAutoNum type="arabicPeriod"/>
            </a:pPr>
            <a:r>
              <a:rPr lang="nl-NL" sz="1600" dirty="0">
                <a:solidFill>
                  <a:schemeClr val="tx2">
                    <a:lumMod val="75000"/>
                  </a:schemeClr>
                </a:solidFill>
                <a:latin typeface="Verdana Pro Light" panose="020B0304030504040204"/>
              </a:rPr>
              <a:t>Hellingshoek &amp; Oriëntatie (gelijk bepaling H8, wordt niet verder behandeld)</a:t>
            </a:r>
          </a:p>
          <a:p>
            <a:pPr marL="457200" lvl="1" indent="0">
              <a:buNone/>
            </a:pPr>
            <a:endParaRPr lang="nl-NL" sz="1600" dirty="0">
              <a:solidFill>
                <a:schemeClr val="tx2">
                  <a:lumMod val="75000"/>
                </a:schemeClr>
              </a:solidFill>
              <a:latin typeface="Verdana Pro Light" panose="020B0304030504040204"/>
            </a:endParaRP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4"/>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5"/>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10" name="Tekstvak 9">
            <a:extLst>
              <a:ext uri="{FF2B5EF4-FFF2-40B4-BE49-F238E27FC236}">
                <a16:creationId xmlns:a16="http://schemas.microsoft.com/office/drawing/2014/main" id="{0C69FA01-A5B2-2B13-B0C5-16F25AD6B4D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A8B6879-1ECE-D9B4-FF30-885E33B054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16482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5257800"/>
          </a:xfrm>
        </p:spPr>
        <p:txBody>
          <a:bodyPr>
            <a:noAutofit/>
          </a:bodyPr>
          <a:lstStyle/>
          <a:p>
            <a:pPr marL="0" indent="0">
              <a:buNone/>
            </a:pPr>
            <a:r>
              <a:rPr lang="nl-NL" sz="2000" b="1" dirty="0">
                <a:solidFill>
                  <a:schemeClr val="tx2">
                    <a:lumMod val="75000"/>
                  </a:schemeClr>
                </a:solidFill>
                <a:latin typeface="Verdana Pro Light" panose="020B0304030504040204"/>
              </a:rPr>
              <a:t>1. Wanneer worden PV-panelen meegenomen</a:t>
            </a:r>
          </a:p>
          <a:p>
            <a:pPr>
              <a:buFont typeface="Arial" panose="020B0604020202020204" pitchFamily="34" charset="0"/>
              <a:buChar char="•"/>
            </a:pPr>
            <a:r>
              <a:rPr lang="nl-NL" sz="1600" dirty="0">
                <a:solidFill>
                  <a:schemeClr val="tx2">
                    <a:lumMod val="75000"/>
                  </a:schemeClr>
                </a:solidFill>
                <a:latin typeface="Verdana Pro Light" panose="020B0304030504040204"/>
              </a:rPr>
              <a:t>De PV-panelen zijn ‘achter de meter’ van het gebouw aangesloten (NB: ze hoeven daarvoor niet op hetzelfde perceel te liggen als de woning, mits de opgebrachte elektriciteit via een </a:t>
            </a:r>
            <a:r>
              <a:rPr lang="nl-NL" sz="1600" u="sng" dirty="0">
                <a:solidFill>
                  <a:schemeClr val="tx2">
                    <a:lumMod val="75000"/>
                  </a:schemeClr>
                </a:solidFill>
                <a:latin typeface="Verdana Pro Light" panose="020B0304030504040204"/>
              </a:rPr>
              <a:t>rechtstreekse</a:t>
            </a:r>
            <a:r>
              <a:rPr lang="nl-NL" sz="1600" dirty="0">
                <a:solidFill>
                  <a:schemeClr val="tx2">
                    <a:lumMod val="75000"/>
                  </a:schemeClr>
                </a:solidFill>
                <a:latin typeface="Verdana Pro Light" panose="020B0304030504040204"/>
              </a:rPr>
              <a:t> kabel aan de woning / het woongebouw wordt geleverd);</a:t>
            </a:r>
          </a:p>
          <a:p>
            <a:pPr>
              <a:buFont typeface="Arial" panose="020B0604020202020204" pitchFamily="34" charset="0"/>
              <a:buChar char="•"/>
            </a:pPr>
            <a:r>
              <a:rPr lang="nl-NL" sz="1600" dirty="0">
                <a:solidFill>
                  <a:schemeClr val="tx2">
                    <a:lumMod val="75000"/>
                  </a:schemeClr>
                </a:solidFill>
                <a:latin typeface="Verdana Pro Light" panose="020B0304030504040204"/>
              </a:rPr>
              <a:t>Er is bewijsmateriaal dat het energiesysteem bij het gebouw hoort. </a:t>
            </a:r>
          </a:p>
          <a:p>
            <a:pPr>
              <a:buFont typeface="Arial" panose="020B0604020202020204" pitchFamily="34" charset="0"/>
              <a:buChar char="•"/>
            </a:pPr>
            <a:r>
              <a:rPr lang="nl-NL" sz="1600" dirty="0">
                <a:solidFill>
                  <a:schemeClr val="tx2">
                    <a:lumMod val="75000"/>
                  </a:schemeClr>
                </a:solidFill>
                <a:latin typeface="Verdana Pro Light" panose="020B0304030504040204"/>
              </a:rPr>
              <a:t>Bij een collectieve installatie moeten het aantal m² paneeloppervlak naar rato worden verdeeld over het aantal m² EP-plichtig gebruiksoppervlak (woningen, units in gebouwen).</a:t>
            </a:r>
          </a:p>
          <a:p>
            <a:pPr>
              <a:buFont typeface="Arial" panose="020B0604020202020204" pitchFamily="34" charset="0"/>
              <a:buChar char="•"/>
            </a:pPr>
            <a:r>
              <a:rPr lang="nl-NL" sz="1600" dirty="0">
                <a:solidFill>
                  <a:schemeClr val="tx2">
                    <a:lumMod val="75000"/>
                  </a:schemeClr>
                </a:solidFill>
                <a:latin typeface="Verdana Pro Light" panose="020B0304030504040204"/>
              </a:rPr>
              <a:t>Installaties die aan bovenstaande voorwaarden voldoen maar waarvan de opbrengsten ten goede komen aan een ander perceel via een administratieve verrekening, worden wel opgenomen.</a:t>
            </a:r>
          </a:p>
          <a:p>
            <a:pPr>
              <a:buFont typeface="Arial" panose="020B0604020202020204" pitchFamily="34" charset="0"/>
              <a:buChar char="•"/>
            </a:pPr>
            <a:endParaRPr lang="nl-NL" sz="1600" dirty="0">
              <a:solidFill>
                <a:schemeClr val="tx2">
                  <a:lumMod val="75000"/>
                </a:schemeClr>
              </a:solidFill>
              <a:latin typeface="Verdana Pro Light" panose="020B0304030504040204"/>
            </a:endParaRPr>
          </a:p>
          <a:p>
            <a:pPr marL="0" indent="0">
              <a:buNone/>
            </a:pPr>
            <a:r>
              <a:rPr lang="nl-NL" sz="2000" b="1" dirty="0">
                <a:solidFill>
                  <a:schemeClr val="tx2">
                    <a:lumMod val="75000"/>
                  </a:schemeClr>
                </a:solidFill>
                <a:latin typeface="Verdana Pro Light" panose="020B0304030504040204"/>
              </a:rPr>
              <a:t>Wanneer worden PV-panelen niet meegenomen</a:t>
            </a:r>
          </a:p>
          <a:p>
            <a:pPr>
              <a:buFont typeface="Arial" panose="020B0604020202020204" pitchFamily="34" charset="0"/>
              <a:buChar char="•"/>
            </a:pPr>
            <a:r>
              <a:rPr lang="nl-NL" sz="1600" dirty="0">
                <a:solidFill>
                  <a:schemeClr val="tx2">
                    <a:lumMod val="75000"/>
                  </a:schemeClr>
                </a:solidFill>
                <a:latin typeface="Verdana Pro Light" panose="020B0304030504040204"/>
              </a:rPr>
              <a:t>Maar omgekeerd: pv-panelen op een ander dak, die administratief ten goede komen van ‘ons’ gebouw, mogen níet worden opgenomen. </a:t>
            </a:r>
          </a:p>
          <a:p>
            <a:pPr>
              <a:buFont typeface="Arial" panose="020B0604020202020204" pitchFamily="34" charset="0"/>
              <a:buChar char="•"/>
            </a:pPr>
            <a:r>
              <a:rPr lang="nl-NL" sz="1600" dirty="0">
                <a:solidFill>
                  <a:schemeClr val="tx2">
                    <a:lumMod val="75000"/>
                  </a:schemeClr>
                </a:solidFill>
                <a:latin typeface="Verdana Pro Light" panose="020B0304030504040204"/>
              </a:rPr>
              <a:t>Opgewekte stroom terug geleverd aan het net via een separate aansluiting, niet van het gebouw, mag niet worden meegerekend met de energieprestatie. In deze gevallen wordt het dak vaak verhuurd. </a:t>
            </a:r>
          </a:p>
        </p:txBody>
      </p:sp>
      <p:sp>
        <p:nvSpPr>
          <p:cNvPr id="4" name="Tekstvak 3">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9C2FA4C-4DF6-8D52-D338-D573ADCE60B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25547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68351" y="1600200"/>
            <a:ext cx="8612634" cy="4268037"/>
          </a:xfrm>
        </p:spPr>
        <p:txBody>
          <a:bodyPr>
            <a:noAutofit/>
          </a:bodyPr>
          <a:lstStyle/>
          <a:p>
            <a:pPr marL="0" indent="0">
              <a:buNone/>
            </a:pPr>
            <a:r>
              <a:rPr lang="nl-NL" sz="2000" b="1" dirty="0">
                <a:solidFill>
                  <a:schemeClr val="tx2">
                    <a:lumMod val="75000"/>
                  </a:schemeClr>
                </a:solidFill>
                <a:latin typeface="Verdana Pro Light" panose="020B0304030504040204"/>
              </a:rPr>
              <a:t>2. Type</a:t>
            </a:r>
            <a:r>
              <a:rPr lang="nl-NL" sz="2000" b="1" dirty="0">
                <a:solidFill>
                  <a:schemeClr val="tx2">
                    <a:lumMod val="75000"/>
                  </a:schemeClr>
                </a:solidFill>
                <a:latin typeface="Verdana Pro Light" panose="020B0304030504040204" pitchFamily="34" charset="0"/>
                <a:cs typeface="Gisha" panose="020B0502040204020203" pitchFamily="34" charset="-79"/>
              </a:rPr>
              <a:t> PV-panelen</a:t>
            </a:r>
          </a:p>
          <a:p>
            <a:pPr marL="0" lvl="2"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kristallijne panelen;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Gesmolten Silicium, waarbij bij koelen er kristallen ontstaan die in feite kriskras door elkaar liggen (polykristallijnen). Wanneer de koeling gecontroleerd plaats vindt en de cellen allemaal netjes dezelfde richting op liggen wordt dit </a:t>
            </a:r>
            <a:r>
              <a:rPr lang="nl-NL" sz="1600" dirty="0" err="1">
                <a:solidFill>
                  <a:schemeClr val="tx2">
                    <a:lumMod val="75000"/>
                  </a:schemeClr>
                </a:solidFill>
                <a:latin typeface="Verdana Pro Light" panose="020B0304030504040204" pitchFamily="34" charset="0"/>
                <a:cs typeface="Gisha" panose="020B0502040204020203" pitchFamily="34" charset="-79"/>
              </a:rPr>
              <a:t>monokristallijne</a:t>
            </a:r>
            <a:r>
              <a:rPr lang="nl-NL" sz="1600" dirty="0">
                <a:solidFill>
                  <a:schemeClr val="tx2">
                    <a:lumMod val="75000"/>
                  </a:schemeClr>
                </a:solidFill>
                <a:latin typeface="Verdana Pro Light" panose="020B0304030504040204" pitchFamily="34" charset="0"/>
                <a:cs typeface="Gisha" panose="020B0502040204020203" pitchFamily="34" charset="-79"/>
              </a:rPr>
              <a:t> genoemd.  </a:t>
            </a:r>
          </a:p>
          <a:p>
            <a:pPr marL="342900" lvl="2" indent="-342900"/>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342900" lvl="2" indent="-342900"/>
            <a:r>
              <a:rPr lang="nl-NL" sz="1600" dirty="0" err="1">
                <a:solidFill>
                  <a:schemeClr val="tx2">
                    <a:lumMod val="75000"/>
                  </a:schemeClr>
                </a:solidFill>
                <a:latin typeface="Verdana Pro Light" panose="020B0304030504040204" pitchFamily="34" charset="0"/>
                <a:cs typeface="Gisha" panose="020B0502040204020203" pitchFamily="34" charset="-79"/>
              </a:rPr>
              <a:t>Monokrisstallijnen</a:t>
            </a:r>
            <a:r>
              <a:rPr lang="nl-NL" sz="1600" dirty="0">
                <a:solidFill>
                  <a:schemeClr val="tx2">
                    <a:lumMod val="75000"/>
                  </a:schemeClr>
                </a:solidFill>
                <a:latin typeface="Verdana Pro Light" panose="020B0304030504040204" pitchFamily="34" charset="0"/>
                <a:cs typeface="Gisha" panose="020B0502040204020203" pitchFamily="34" charset="-79"/>
              </a:rPr>
              <a:t> hebben een hogere opbrengst bij direct zonlicht maar zijn door het proces duur; (veel mensen vinden dit wel mooier)</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Polykristallijnen hebben een hogere opbrengst bij diffuus (indirect ligt) en zijn door het proces goedkoper</a:t>
            </a:r>
          </a:p>
          <a:p>
            <a:pPr marL="342900" lvl="2" indent="-342900"/>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pic>
        <p:nvPicPr>
          <p:cNvPr id="5" name="Afbeelding 4">
            <a:extLst>
              <a:ext uri="{FF2B5EF4-FFF2-40B4-BE49-F238E27FC236}">
                <a16:creationId xmlns:a16="http://schemas.microsoft.com/office/drawing/2014/main" id="{5AB37E66-7886-402A-90CB-28D2A09EFE43}"/>
              </a:ext>
            </a:extLst>
          </p:cNvPr>
          <p:cNvPicPr>
            <a:picLocks noChangeAspect="1"/>
          </p:cNvPicPr>
          <p:nvPr/>
        </p:nvPicPr>
        <p:blipFill rotWithShape="1">
          <a:blip r:embed="rId3"/>
          <a:srcRect t="7348" b="7526"/>
          <a:stretch/>
        </p:blipFill>
        <p:spPr>
          <a:xfrm>
            <a:off x="2136775" y="4724400"/>
            <a:ext cx="6210300" cy="1986537"/>
          </a:xfrm>
          <a:prstGeom prst="rect">
            <a:avLst/>
          </a:prstGeom>
        </p:spPr>
      </p:pic>
      <p:sp>
        <p:nvSpPr>
          <p:cNvPr id="4" name="Tekstvak 3">
            <a:extLst>
              <a:ext uri="{FF2B5EF4-FFF2-40B4-BE49-F238E27FC236}">
                <a16:creationId xmlns:a16="http://schemas.microsoft.com/office/drawing/2014/main" id="{0968196E-66DA-C376-3208-412F62EC207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36FB590-DF56-3D97-AFD4-77E12F2793E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54034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8C6D2B3-6112-4B0F-9777-3C4F9EEE6201}"/>
              </a:ext>
            </a:extLst>
          </p:cNvPr>
          <p:cNvPicPr>
            <a:picLocks noChangeAspect="1"/>
          </p:cNvPicPr>
          <p:nvPr/>
        </p:nvPicPr>
        <p:blipFill rotWithShape="1">
          <a:blip r:embed="rId3"/>
          <a:srcRect r="29253"/>
          <a:stretch/>
        </p:blipFill>
        <p:spPr>
          <a:xfrm>
            <a:off x="9381833" y="989763"/>
            <a:ext cx="2702217" cy="5276850"/>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68351" y="1600200"/>
            <a:ext cx="6499549" cy="4268037"/>
          </a:xfrm>
        </p:spPr>
        <p:txBody>
          <a:bodyPr>
            <a:noAutofit/>
          </a:bodyPr>
          <a:lstStyle/>
          <a:p>
            <a:pPr marL="0" indent="0">
              <a:buNone/>
            </a:pPr>
            <a:r>
              <a:rPr lang="nl-NL" sz="2000" b="1" dirty="0">
                <a:solidFill>
                  <a:schemeClr val="tx2">
                    <a:lumMod val="75000"/>
                  </a:schemeClr>
                </a:solidFill>
                <a:latin typeface="Verdana Pro Light" panose="020B0304030504040204"/>
              </a:rPr>
              <a:t>2. Type</a:t>
            </a:r>
            <a:r>
              <a:rPr lang="nl-NL" sz="2000" b="1" dirty="0">
                <a:solidFill>
                  <a:schemeClr val="tx2">
                    <a:lumMod val="75000"/>
                  </a:schemeClr>
                </a:solidFill>
                <a:latin typeface="Verdana Pro Light" panose="020B0304030504040204" pitchFamily="34" charset="0"/>
                <a:cs typeface="Gisha" panose="020B0502040204020203" pitchFamily="34" charset="-79"/>
              </a:rPr>
              <a:t> PV-panelen</a:t>
            </a:r>
          </a:p>
          <a:p>
            <a:pPr marL="0" lvl="2"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Amorfe zonnepanelen</a:t>
            </a:r>
          </a:p>
          <a:p>
            <a:pPr marL="285750" lvl="2" indent="-285750"/>
            <a:r>
              <a:rPr lang="nl-NL" sz="1600" dirty="0">
                <a:solidFill>
                  <a:schemeClr val="tx2">
                    <a:lumMod val="75000"/>
                  </a:schemeClr>
                </a:solidFill>
                <a:latin typeface="Verdana Pro Light" panose="020B0304030504040204" pitchFamily="34" charset="0"/>
                <a:cs typeface="Gisha" panose="020B0502040204020203" pitchFamily="34" charset="-79"/>
              </a:rPr>
              <a:t>Amorfe zonnepanelen worden voornamelijk gemaakt uit amorf silicium. Er wordt als het ware een dun laagje amorf silicium op een ondergrond opgedampt. Dit laagje is flinterdun en er is geen kristallijn aanwezig. Hierdoor is dit laagje flexibel en kunnen er zelfs flexibele zonnepanelen worden gemaakt.</a:t>
            </a:r>
          </a:p>
          <a:p>
            <a:pPr marL="285750" lvl="2" indent="-285750"/>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lvl="2"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Amorfe panelen zijn een stuk goedkoper, maar hebben ook een veel lagere opbrengst. Hierdoor zijn ze niet aantrekkelijk voor particulieren.</a:t>
            </a:r>
          </a:p>
          <a:p>
            <a:pPr marL="0" lvl="2"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De opbrengst piekt minder bij hoge zoninstraling, maar zakt minder bij diffuus licht dan kristallijne panelen. Daardoor ontstaat een gelijkmatigere opbrengst. </a:t>
            </a:r>
          </a:p>
        </p:txBody>
      </p:sp>
      <p:sp>
        <p:nvSpPr>
          <p:cNvPr id="5" name="Tekstvak 4">
            <a:extLst>
              <a:ext uri="{FF2B5EF4-FFF2-40B4-BE49-F238E27FC236}">
                <a16:creationId xmlns:a16="http://schemas.microsoft.com/office/drawing/2014/main" id="{CE895996-4E80-237F-4138-D1D2704421E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5A491DDA-C9FC-E782-013C-118B5B9C951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187286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a:rPr>
              <a:t>3. Piekvermogen PV-panelen</a:t>
            </a:r>
          </a:p>
          <a:p>
            <a:pPr marL="342900" lvl="1" indent="-34290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Piekvermogen is het vermogen dat wordt opgewekt door het paneel onder optimale bedrijfsomstandigheden;</a:t>
            </a:r>
          </a:p>
          <a:p>
            <a:pPr marL="342900" lvl="1" indent="-34290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Indien kwaliteitsverklaring aanwezig wordt met het piekvermogen hieruit gerekend;</a:t>
            </a:r>
          </a:p>
          <a:p>
            <a:pPr marL="342900" lvl="1" indent="-342900">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Anders via het paneeltype en jaar van installatie het piekvermogen bepalen (mag niet anders ondanks dat je het van de technische specificatie, paneel zelf, andere informatiebronnen kunt afhalen) </a:t>
            </a:r>
          </a:p>
        </p:txBody>
      </p:sp>
      <p:sp>
        <p:nvSpPr>
          <p:cNvPr id="6" name="Tekstvak 5">
            <a:extLst>
              <a:ext uri="{FF2B5EF4-FFF2-40B4-BE49-F238E27FC236}">
                <a16:creationId xmlns:a16="http://schemas.microsoft.com/office/drawing/2014/main" id="{69A041D4-F9FB-E97D-0842-EF332D317A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E29B691-377E-6FDC-778B-5F7BBF03948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54642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012E67C-91B0-4FA0-87D2-5C45C3245F3C}"/>
              </a:ext>
            </a:extLst>
          </p:cNvPr>
          <p:cNvPicPr>
            <a:picLocks noChangeAspect="1"/>
          </p:cNvPicPr>
          <p:nvPr/>
        </p:nvPicPr>
        <p:blipFill>
          <a:blip r:embed="rId3"/>
          <a:stretch>
            <a:fillRect/>
          </a:stretch>
        </p:blipFill>
        <p:spPr>
          <a:xfrm>
            <a:off x="2649947" y="0"/>
            <a:ext cx="4647624" cy="6858000"/>
          </a:xfrm>
          <a:prstGeom prst="rect">
            <a:avLst/>
          </a:prstGeom>
        </p:spPr>
      </p:pic>
      <p:pic>
        <p:nvPicPr>
          <p:cNvPr id="6" name="Afbeelding 5">
            <a:extLst>
              <a:ext uri="{FF2B5EF4-FFF2-40B4-BE49-F238E27FC236}">
                <a16:creationId xmlns:a16="http://schemas.microsoft.com/office/drawing/2014/main" id="{6D780635-E8AA-4879-AFEE-790E5C455486}"/>
              </a:ext>
            </a:extLst>
          </p:cNvPr>
          <p:cNvPicPr>
            <a:picLocks noChangeAspect="1"/>
          </p:cNvPicPr>
          <p:nvPr/>
        </p:nvPicPr>
        <p:blipFill rotWithShape="1">
          <a:blip r:embed="rId3"/>
          <a:srcRect l="5537" t="61624" b="26068"/>
          <a:stretch/>
        </p:blipFill>
        <p:spPr>
          <a:xfrm>
            <a:off x="4431324" y="98643"/>
            <a:ext cx="7913076" cy="1521357"/>
          </a:xfrm>
          <a:prstGeom prst="rect">
            <a:avLst/>
          </a:prstGeom>
        </p:spPr>
      </p:pic>
      <p:cxnSp>
        <p:nvCxnSpPr>
          <p:cNvPr id="3" name="Rechte verbindingslijn met pijl 2">
            <a:extLst>
              <a:ext uri="{FF2B5EF4-FFF2-40B4-BE49-F238E27FC236}">
                <a16:creationId xmlns:a16="http://schemas.microsoft.com/office/drawing/2014/main" id="{B7DBCB9D-C35A-472A-B78F-EFCE5A3A6235}"/>
              </a:ext>
            </a:extLst>
          </p:cNvPr>
          <p:cNvCxnSpPr>
            <a:cxnSpLocks/>
          </p:cNvCxnSpPr>
          <p:nvPr/>
        </p:nvCxnSpPr>
        <p:spPr>
          <a:xfrm flipH="1">
            <a:off x="4973759" y="1424354"/>
            <a:ext cx="3062410" cy="276078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F133629E-A7DB-91BC-35B2-109B376040E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136258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68351" y="1600200"/>
            <a:ext cx="8612634" cy="4268037"/>
          </a:xfrm>
        </p:spPr>
        <p:txBody>
          <a:bodyPr>
            <a:noAutofit/>
          </a:bodyPr>
          <a:lstStyle/>
          <a:p>
            <a:pPr marL="0" indent="0">
              <a:buNone/>
            </a:pPr>
            <a:r>
              <a:rPr lang="nl-NL" sz="2000" b="1" dirty="0">
                <a:solidFill>
                  <a:schemeClr val="tx2">
                    <a:lumMod val="75000"/>
                  </a:schemeClr>
                </a:solidFill>
                <a:latin typeface="Verdana Pro Light" panose="020B0304030504040204"/>
              </a:rPr>
              <a:t>3. Piekvermogen</a:t>
            </a:r>
            <a:r>
              <a:rPr lang="nl-NL" sz="2000" b="1" dirty="0">
                <a:solidFill>
                  <a:schemeClr val="tx2">
                    <a:lumMod val="75000"/>
                  </a:schemeClr>
                </a:solidFill>
                <a:latin typeface="Verdana Pro Light" panose="020B0304030504040204" pitchFamily="34" charset="0"/>
                <a:cs typeface="Gisha" panose="020B0502040204020203" pitchFamily="34" charset="-79"/>
              </a:rPr>
              <a:t> PV-panelen</a:t>
            </a:r>
          </a:p>
          <a:p>
            <a:pPr marL="342900" lvl="2" indent="-342900"/>
            <a:r>
              <a:rPr lang="nl-NL" sz="1600" dirty="0" err="1">
                <a:solidFill>
                  <a:schemeClr val="tx2">
                    <a:lumMod val="75000"/>
                  </a:schemeClr>
                </a:solidFill>
                <a:latin typeface="Verdana Pro Light" panose="020B0304030504040204" pitchFamily="34" charset="0"/>
                <a:cs typeface="Gisha" panose="020B0502040204020203" pitchFamily="34" charset="-79"/>
              </a:rPr>
              <a:t>Monokristallijne</a:t>
            </a:r>
            <a:r>
              <a:rPr lang="nl-NL" sz="1600" dirty="0">
                <a:solidFill>
                  <a:schemeClr val="tx2">
                    <a:lumMod val="75000"/>
                  </a:schemeClr>
                </a:solidFill>
                <a:latin typeface="Verdana Pro Light" panose="020B0304030504040204" pitchFamily="34" charset="0"/>
                <a:cs typeface="Gisha" panose="020B0502040204020203" pitchFamily="34" charset="-79"/>
              </a:rPr>
              <a:t> panelen;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Polykristallijne panelen;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Amorfe panelen;</a:t>
            </a:r>
          </a:p>
        </p:txBody>
      </p:sp>
      <p:sp>
        <p:nvSpPr>
          <p:cNvPr id="4" name="Rechthoek 3">
            <a:extLst>
              <a:ext uri="{FF2B5EF4-FFF2-40B4-BE49-F238E27FC236}">
                <a16:creationId xmlns:a16="http://schemas.microsoft.com/office/drawing/2014/main" id="{E4270CBA-DD5F-4ED5-9DC5-8C926AEE40B9}"/>
              </a:ext>
            </a:extLst>
          </p:cNvPr>
          <p:cNvSpPr/>
          <p:nvPr/>
        </p:nvSpPr>
        <p:spPr>
          <a:xfrm>
            <a:off x="0" y="6398696"/>
            <a:ext cx="13107901" cy="400110"/>
          </a:xfrm>
          <a:prstGeom prst="rect">
            <a:avLst/>
          </a:prstGeom>
        </p:spPr>
        <p:txBody>
          <a:bodyPr wrap="square">
            <a:spAutoFit/>
          </a:bodyPr>
          <a:lstStyle/>
          <a:p>
            <a:r>
              <a:rPr lang="nl-NL" sz="2000" dirty="0">
                <a:solidFill>
                  <a:schemeClr val="tx2">
                    <a:lumMod val="75000"/>
                  </a:schemeClr>
                </a:solidFill>
                <a:latin typeface="Verdana Pro Light" panose="020B0304030504040204" pitchFamily="34" charset="0"/>
                <a:cs typeface="Gisha" panose="020B0502040204020203" pitchFamily="34" charset="-79"/>
              </a:rPr>
              <a:t>Indien installatiejaar onbekend en bouwjaar gebouw &lt; 2001 wordt het installatiejaar panelen 2000!</a:t>
            </a:r>
          </a:p>
        </p:txBody>
      </p:sp>
      <p:pic>
        <p:nvPicPr>
          <p:cNvPr id="6" name="Afbeelding 5">
            <a:extLst>
              <a:ext uri="{FF2B5EF4-FFF2-40B4-BE49-F238E27FC236}">
                <a16:creationId xmlns:a16="http://schemas.microsoft.com/office/drawing/2014/main" id="{402E1162-7BB9-4D5F-BB1D-6524F4317A6F}"/>
              </a:ext>
            </a:extLst>
          </p:cNvPr>
          <p:cNvPicPr>
            <a:picLocks noChangeAspect="1"/>
          </p:cNvPicPr>
          <p:nvPr/>
        </p:nvPicPr>
        <p:blipFill>
          <a:blip r:embed="rId3"/>
          <a:stretch>
            <a:fillRect/>
          </a:stretch>
        </p:blipFill>
        <p:spPr>
          <a:xfrm>
            <a:off x="9633187" y="1243982"/>
            <a:ext cx="2347798" cy="1760848"/>
          </a:xfrm>
          <a:prstGeom prst="rect">
            <a:avLst/>
          </a:prstGeom>
        </p:spPr>
      </p:pic>
      <p:pic>
        <p:nvPicPr>
          <p:cNvPr id="7" name="Afbeelding 6">
            <a:extLst>
              <a:ext uri="{FF2B5EF4-FFF2-40B4-BE49-F238E27FC236}">
                <a16:creationId xmlns:a16="http://schemas.microsoft.com/office/drawing/2014/main" id="{27A321C7-252F-4ECF-A2E6-F67DF2DCA869}"/>
              </a:ext>
            </a:extLst>
          </p:cNvPr>
          <p:cNvPicPr>
            <a:picLocks noChangeAspect="1"/>
          </p:cNvPicPr>
          <p:nvPr/>
        </p:nvPicPr>
        <p:blipFill>
          <a:blip r:embed="rId4"/>
          <a:stretch>
            <a:fillRect/>
          </a:stretch>
        </p:blipFill>
        <p:spPr>
          <a:xfrm>
            <a:off x="8072870" y="1237951"/>
            <a:ext cx="1168082" cy="1684212"/>
          </a:xfrm>
          <a:prstGeom prst="rect">
            <a:avLst/>
          </a:prstGeom>
        </p:spPr>
      </p:pic>
      <p:pic>
        <p:nvPicPr>
          <p:cNvPr id="11" name="Afbeelding 10">
            <a:extLst>
              <a:ext uri="{FF2B5EF4-FFF2-40B4-BE49-F238E27FC236}">
                <a16:creationId xmlns:a16="http://schemas.microsoft.com/office/drawing/2014/main" id="{EF82165E-0072-0660-FB3E-927AF05EF824}"/>
              </a:ext>
            </a:extLst>
          </p:cNvPr>
          <p:cNvPicPr>
            <a:picLocks noChangeAspect="1"/>
          </p:cNvPicPr>
          <p:nvPr/>
        </p:nvPicPr>
        <p:blipFill>
          <a:blip r:embed="rId5"/>
          <a:stretch>
            <a:fillRect/>
          </a:stretch>
        </p:blipFill>
        <p:spPr>
          <a:xfrm>
            <a:off x="1582171" y="3165775"/>
            <a:ext cx="8612634" cy="3168260"/>
          </a:xfrm>
          <a:prstGeom prst="rect">
            <a:avLst/>
          </a:prstGeom>
        </p:spPr>
      </p:pic>
      <p:sp>
        <p:nvSpPr>
          <p:cNvPr id="8" name="Tekstvak 7">
            <a:extLst>
              <a:ext uri="{FF2B5EF4-FFF2-40B4-BE49-F238E27FC236}">
                <a16:creationId xmlns:a16="http://schemas.microsoft.com/office/drawing/2014/main" id="{F5F2E1CF-919B-0239-25D2-EC922AF822E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algn="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DD0B041-4A4D-ED32-60B9-B63A346C5A0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598905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68351" y="1600200"/>
            <a:ext cx="8612634" cy="4268037"/>
          </a:xfrm>
        </p:spPr>
        <p:txBody>
          <a:bodyPr>
            <a:noAutofit/>
          </a:bodyPr>
          <a:lstStyle/>
          <a:p>
            <a:pPr marL="0" indent="0">
              <a:buNone/>
            </a:pPr>
            <a:r>
              <a:rPr lang="nl-NL" sz="2000" b="1" dirty="0">
                <a:solidFill>
                  <a:schemeClr val="tx2">
                    <a:lumMod val="75000"/>
                  </a:schemeClr>
                </a:solidFill>
                <a:latin typeface="Verdana Pro Light" panose="020B0304030504040204"/>
              </a:rPr>
              <a:t>Piekvermogen</a:t>
            </a:r>
            <a:r>
              <a:rPr lang="nl-NL" sz="2000" b="1" dirty="0">
                <a:solidFill>
                  <a:schemeClr val="tx2">
                    <a:lumMod val="75000"/>
                  </a:schemeClr>
                </a:solidFill>
                <a:latin typeface="Verdana Pro Light" panose="020B0304030504040204" pitchFamily="34" charset="0"/>
                <a:cs typeface="Gisha" panose="020B0502040204020203" pitchFamily="34" charset="-79"/>
              </a:rPr>
              <a:t> PV-panelen</a:t>
            </a:r>
          </a:p>
          <a:p>
            <a:pPr marL="0" lvl="1"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Onderscheid in de volgende panelentype:</a:t>
            </a:r>
          </a:p>
          <a:p>
            <a:pPr marL="342900" lvl="2" indent="-342900"/>
            <a:r>
              <a:rPr lang="nl-NL" sz="1600" dirty="0" err="1">
                <a:solidFill>
                  <a:schemeClr val="tx2">
                    <a:lumMod val="75000"/>
                  </a:schemeClr>
                </a:solidFill>
                <a:latin typeface="Verdana Pro Light" panose="020B0304030504040204" pitchFamily="34" charset="0"/>
                <a:cs typeface="Gisha" panose="020B0502040204020203" pitchFamily="34" charset="-79"/>
              </a:rPr>
              <a:t>Monokristallijne</a:t>
            </a:r>
            <a:r>
              <a:rPr lang="nl-NL" sz="1600" dirty="0">
                <a:solidFill>
                  <a:schemeClr val="tx2">
                    <a:lumMod val="75000"/>
                  </a:schemeClr>
                </a:solidFill>
                <a:latin typeface="Verdana Pro Light" panose="020B0304030504040204" pitchFamily="34" charset="0"/>
                <a:cs typeface="Gisha" panose="020B0502040204020203" pitchFamily="34" charset="-79"/>
              </a:rPr>
              <a:t> panelen;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Polykristallijne panelen;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Amorfe panelen;</a:t>
            </a:r>
          </a:p>
          <a:p>
            <a:pPr marL="0" lvl="2"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Onbekend, maar kristallijn, </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Maar dan polykristallijn rekenen;</a:t>
            </a:r>
          </a:p>
          <a:p>
            <a:pPr marL="342900" lvl="2" indent="-342900"/>
            <a:r>
              <a:rPr lang="nl-NL" sz="1600" dirty="0">
                <a:solidFill>
                  <a:schemeClr val="tx2">
                    <a:lumMod val="75000"/>
                  </a:schemeClr>
                </a:solidFill>
                <a:latin typeface="Verdana Pro Light" panose="020B0304030504040204" pitchFamily="34" charset="0"/>
                <a:cs typeface="Gisha" panose="020B0502040204020203" pitchFamily="34" charset="-79"/>
              </a:rPr>
              <a:t>Bij amorfe panelen aanhouden tabel.</a:t>
            </a:r>
          </a:p>
        </p:txBody>
      </p:sp>
      <p:pic>
        <p:nvPicPr>
          <p:cNvPr id="6" name="Afbeelding 5">
            <a:extLst>
              <a:ext uri="{FF2B5EF4-FFF2-40B4-BE49-F238E27FC236}">
                <a16:creationId xmlns:a16="http://schemas.microsoft.com/office/drawing/2014/main" id="{402E1162-7BB9-4D5F-BB1D-6524F4317A6F}"/>
              </a:ext>
            </a:extLst>
          </p:cNvPr>
          <p:cNvPicPr>
            <a:picLocks noChangeAspect="1"/>
          </p:cNvPicPr>
          <p:nvPr/>
        </p:nvPicPr>
        <p:blipFill>
          <a:blip r:embed="rId3"/>
          <a:stretch>
            <a:fillRect/>
          </a:stretch>
        </p:blipFill>
        <p:spPr>
          <a:xfrm>
            <a:off x="9633187" y="1243982"/>
            <a:ext cx="2347798" cy="1760848"/>
          </a:xfrm>
          <a:prstGeom prst="rect">
            <a:avLst/>
          </a:prstGeom>
        </p:spPr>
      </p:pic>
      <p:pic>
        <p:nvPicPr>
          <p:cNvPr id="7" name="Afbeelding 6">
            <a:extLst>
              <a:ext uri="{FF2B5EF4-FFF2-40B4-BE49-F238E27FC236}">
                <a16:creationId xmlns:a16="http://schemas.microsoft.com/office/drawing/2014/main" id="{27A321C7-252F-4ECF-A2E6-F67DF2DCA869}"/>
              </a:ext>
            </a:extLst>
          </p:cNvPr>
          <p:cNvPicPr>
            <a:picLocks noChangeAspect="1"/>
          </p:cNvPicPr>
          <p:nvPr/>
        </p:nvPicPr>
        <p:blipFill>
          <a:blip r:embed="rId4"/>
          <a:stretch>
            <a:fillRect/>
          </a:stretch>
        </p:blipFill>
        <p:spPr>
          <a:xfrm>
            <a:off x="8072870" y="1237951"/>
            <a:ext cx="1168082" cy="1684212"/>
          </a:xfrm>
          <a:prstGeom prst="rect">
            <a:avLst/>
          </a:prstGeom>
        </p:spPr>
      </p:pic>
      <p:pic>
        <p:nvPicPr>
          <p:cNvPr id="8" name="Afbeelding 7">
            <a:extLst>
              <a:ext uri="{FF2B5EF4-FFF2-40B4-BE49-F238E27FC236}">
                <a16:creationId xmlns:a16="http://schemas.microsoft.com/office/drawing/2014/main" id="{109F3EC6-3C4F-487D-8DEE-201D5B0D99D7}"/>
              </a:ext>
            </a:extLst>
          </p:cNvPr>
          <p:cNvPicPr>
            <a:picLocks noChangeAspect="1"/>
          </p:cNvPicPr>
          <p:nvPr/>
        </p:nvPicPr>
        <p:blipFill>
          <a:blip r:embed="rId5"/>
          <a:stretch>
            <a:fillRect/>
          </a:stretch>
        </p:blipFill>
        <p:spPr>
          <a:xfrm>
            <a:off x="6766839" y="3974174"/>
            <a:ext cx="5431510" cy="2505825"/>
          </a:xfrm>
          <a:prstGeom prst="rect">
            <a:avLst/>
          </a:prstGeom>
        </p:spPr>
      </p:pic>
      <p:sp>
        <p:nvSpPr>
          <p:cNvPr id="9" name="Tekstvak 8">
            <a:extLst>
              <a:ext uri="{FF2B5EF4-FFF2-40B4-BE49-F238E27FC236}">
                <a16:creationId xmlns:a16="http://schemas.microsoft.com/office/drawing/2014/main" id="{02DB2D7E-E188-49B9-BC1C-FDE626979FA8}"/>
              </a:ext>
            </a:extLst>
          </p:cNvPr>
          <p:cNvSpPr txBox="1">
            <a:spLocks noChangeAspect="1"/>
          </p:cNvSpPr>
          <p:nvPr/>
        </p:nvSpPr>
        <p:spPr>
          <a:xfrm>
            <a:off x="114300" y="1620000"/>
            <a:ext cx="2702217"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Collectoren en 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1" name="Afbeelding 10">
            <a:extLst>
              <a:ext uri="{FF2B5EF4-FFF2-40B4-BE49-F238E27FC236}">
                <a16:creationId xmlns:a16="http://schemas.microsoft.com/office/drawing/2014/main" id="{CF05DD3E-169F-4BFE-A207-28B4AD2D4CFC}"/>
              </a:ext>
            </a:extLst>
          </p:cNvPr>
          <p:cNvPicPr>
            <a:picLocks noChangeAspect="1"/>
          </p:cNvPicPr>
          <p:nvPr/>
        </p:nvPicPr>
        <p:blipFill>
          <a:blip r:embed="rId6"/>
          <a:stretch>
            <a:fillRect/>
          </a:stretch>
        </p:blipFill>
        <p:spPr>
          <a:xfrm>
            <a:off x="114300" y="989763"/>
            <a:ext cx="12198350" cy="5358770"/>
          </a:xfrm>
          <a:prstGeom prst="rect">
            <a:avLst/>
          </a:prstGeom>
        </p:spPr>
      </p:pic>
      <p:sp>
        <p:nvSpPr>
          <p:cNvPr id="2" name="Tekstvak 1">
            <a:extLst>
              <a:ext uri="{FF2B5EF4-FFF2-40B4-BE49-F238E27FC236}">
                <a16:creationId xmlns:a16="http://schemas.microsoft.com/office/drawing/2014/main" id="{9DF27BC7-3DFC-08FF-FC4F-39B436BC453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9589828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lucht, buiten, gebouw, dak&#10;&#10;Automatisch gegenereerde beschrijving">
            <a:extLst>
              <a:ext uri="{FF2B5EF4-FFF2-40B4-BE49-F238E27FC236}">
                <a16:creationId xmlns:a16="http://schemas.microsoft.com/office/drawing/2014/main" id="{97BF2D44-22EE-4E4B-B19D-2950D511A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062" y="0"/>
            <a:ext cx="9144000" cy="6858000"/>
          </a:xfrm>
          <a:prstGeom prst="rect">
            <a:avLst/>
          </a:prstGeom>
        </p:spPr>
      </p:pic>
      <p:pic>
        <p:nvPicPr>
          <p:cNvPr id="14" name="Afbeelding 13" descr="Afbeelding met zonnecel&#10;&#10;Automatisch gegenereerde beschrijving">
            <a:extLst>
              <a:ext uri="{FF2B5EF4-FFF2-40B4-BE49-F238E27FC236}">
                <a16:creationId xmlns:a16="http://schemas.microsoft.com/office/drawing/2014/main" id="{7C3A686C-543B-48ED-951D-DD2F053B6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47498"/>
            <a:ext cx="6147336" cy="4610502"/>
          </a:xfrm>
          <a:prstGeom prst="rect">
            <a:avLst/>
          </a:prstGeom>
        </p:spPr>
      </p:pic>
    </p:spTree>
    <p:extLst>
      <p:ext uri="{BB962C8B-B14F-4D97-AF65-F5344CB8AC3E}">
        <p14:creationId xmlns:p14="http://schemas.microsoft.com/office/powerpoint/2010/main" val="40115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ABBFF30-2B37-CC28-976D-3C19C964D8E3}"/>
              </a:ext>
            </a:extLst>
          </p:cNvPr>
          <p:cNvPicPr>
            <a:picLocks noChangeAspect="1"/>
          </p:cNvPicPr>
          <p:nvPr/>
        </p:nvPicPr>
        <p:blipFill rotWithShape="1">
          <a:blip r:embed="rId3"/>
          <a:srcRect t="6061" r="19927" b="57855"/>
          <a:stretch/>
        </p:blipFill>
        <p:spPr>
          <a:xfrm>
            <a:off x="2613455" y="1476495"/>
            <a:ext cx="7153115" cy="1840637"/>
          </a:xfrm>
          <a:prstGeom prst="rect">
            <a:avLst/>
          </a:prstGeom>
        </p:spPr>
      </p:pic>
      <p:sp>
        <p:nvSpPr>
          <p:cNvPr id="2" name="Rechthoek 1">
            <a:extLst>
              <a:ext uri="{FF2B5EF4-FFF2-40B4-BE49-F238E27FC236}">
                <a16:creationId xmlns:a16="http://schemas.microsoft.com/office/drawing/2014/main" id="{3095BB95-EF2A-BCE4-D7FE-57960E3D098D}"/>
              </a:ext>
            </a:extLst>
          </p:cNvPr>
          <p:cNvSpPr/>
          <p:nvPr/>
        </p:nvSpPr>
        <p:spPr>
          <a:xfrm>
            <a:off x="2354094" y="3317132"/>
            <a:ext cx="9562289" cy="3162868"/>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E4CC9BC5-5501-7875-F6AB-D460AAEB490C}"/>
              </a:ext>
            </a:extLst>
          </p:cNvPr>
          <p:cNvPicPr>
            <a:picLocks noChangeAspect="1"/>
          </p:cNvPicPr>
          <p:nvPr/>
        </p:nvPicPr>
        <p:blipFill>
          <a:blip r:embed="rId4"/>
          <a:stretch>
            <a:fillRect/>
          </a:stretch>
        </p:blipFill>
        <p:spPr>
          <a:xfrm>
            <a:off x="1498060" y="3875342"/>
            <a:ext cx="5455648" cy="2922668"/>
          </a:xfrm>
          <a:prstGeom prst="rect">
            <a:avLst/>
          </a:prstGeom>
        </p:spPr>
      </p:pic>
      <p:sp>
        <p:nvSpPr>
          <p:cNvPr id="3" name="Pijl: omhoog 2">
            <a:extLst>
              <a:ext uri="{FF2B5EF4-FFF2-40B4-BE49-F238E27FC236}">
                <a16:creationId xmlns:a16="http://schemas.microsoft.com/office/drawing/2014/main" id="{65B00D95-71BC-4D3E-BF70-832892FFE901}"/>
              </a:ext>
            </a:extLst>
          </p:cNvPr>
          <p:cNvSpPr/>
          <p:nvPr/>
        </p:nvSpPr>
        <p:spPr>
          <a:xfrm>
            <a:off x="3008335" y="2188722"/>
            <a:ext cx="931367" cy="17801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C20B732C-BCB0-7983-53A0-BA20BFA5C339}"/>
              </a:ext>
            </a:extLst>
          </p:cNvPr>
          <p:cNvPicPr>
            <a:picLocks noChangeAspect="1"/>
          </p:cNvPicPr>
          <p:nvPr/>
        </p:nvPicPr>
        <p:blipFill>
          <a:blip r:embed="rId5"/>
          <a:stretch>
            <a:fillRect/>
          </a:stretch>
        </p:blipFill>
        <p:spPr>
          <a:xfrm>
            <a:off x="8008307" y="3968885"/>
            <a:ext cx="3890188" cy="2685391"/>
          </a:xfrm>
          <a:prstGeom prst="rect">
            <a:avLst/>
          </a:prstGeom>
        </p:spPr>
      </p:pic>
      <p:pic>
        <p:nvPicPr>
          <p:cNvPr id="12" name="Afbeelding 11">
            <a:extLst>
              <a:ext uri="{FF2B5EF4-FFF2-40B4-BE49-F238E27FC236}">
                <a16:creationId xmlns:a16="http://schemas.microsoft.com/office/drawing/2014/main" id="{743A2689-57FB-2CF0-285A-CEDABF5774DD}"/>
              </a:ext>
            </a:extLst>
          </p:cNvPr>
          <p:cNvPicPr>
            <a:picLocks noChangeAspect="1"/>
          </p:cNvPicPr>
          <p:nvPr/>
        </p:nvPicPr>
        <p:blipFill>
          <a:blip r:embed="rId6"/>
          <a:stretch>
            <a:fillRect/>
          </a:stretch>
        </p:blipFill>
        <p:spPr>
          <a:xfrm>
            <a:off x="185091" y="2720344"/>
            <a:ext cx="1530630" cy="2951142"/>
          </a:xfrm>
          <a:prstGeom prst="rect">
            <a:avLst/>
          </a:prstGeom>
        </p:spPr>
      </p:pic>
      <p:pic>
        <p:nvPicPr>
          <p:cNvPr id="14" name="Afbeelding 13">
            <a:extLst>
              <a:ext uri="{FF2B5EF4-FFF2-40B4-BE49-F238E27FC236}">
                <a16:creationId xmlns:a16="http://schemas.microsoft.com/office/drawing/2014/main" id="{66F7BC0D-DCFD-976D-65A1-37F509E74027}"/>
              </a:ext>
            </a:extLst>
          </p:cNvPr>
          <p:cNvPicPr>
            <a:picLocks noChangeAspect="1"/>
          </p:cNvPicPr>
          <p:nvPr/>
        </p:nvPicPr>
        <p:blipFill>
          <a:blip r:embed="rId7"/>
          <a:stretch>
            <a:fillRect/>
          </a:stretch>
        </p:blipFill>
        <p:spPr>
          <a:xfrm>
            <a:off x="6459199" y="3717796"/>
            <a:ext cx="1974646" cy="3005711"/>
          </a:xfrm>
          <a:prstGeom prst="rect">
            <a:avLst/>
          </a:prstGeom>
        </p:spPr>
      </p:pic>
      <p:sp>
        <p:nvSpPr>
          <p:cNvPr id="4" name="Tekstvak 3">
            <a:extLst>
              <a:ext uri="{FF2B5EF4-FFF2-40B4-BE49-F238E27FC236}">
                <a16:creationId xmlns:a16="http://schemas.microsoft.com/office/drawing/2014/main" id="{94993CE9-BC49-78D9-B40C-84802225CAC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50411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a:rPr>
              <a:t>4. Bouwintegratie</a:t>
            </a:r>
            <a:endParaRPr lang="nl-NL" sz="2000" b="1" dirty="0">
              <a:solidFill>
                <a:schemeClr val="tx2">
                  <a:lumMod val="75000"/>
                </a:schemeClr>
              </a:solidFill>
              <a:latin typeface="Verdana Pro Light" panose="020B0304030504040204" pitchFamily="34"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cs typeface="Gisha" panose="020B0502040204020203" pitchFamily="34" charset="-79"/>
              </a:rPr>
              <a:t>Hoe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Niet;</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Matig;   </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Sterk;</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cs typeface="Gisha" panose="020B0502040204020203" pitchFamily="34" charset="-79"/>
              </a:rPr>
              <a:t>Hoe gemonteerd: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Direct op het dak zonder luchtspouw (niet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of in het dak / gevel  met een luchtspouw ( matig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een open draagconstructie of mechanisch geventileerd (sterk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 gemonteerd (niet geventileerd).</a:t>
            </a:r>
          </a:p>
        </p:txBody>
      </p:sp>
      <p:pic>
        <p:nvPicPr>
          <p:cNvPr id="8" name="Afbeelding 7">
            <a:extLst>
              <a:ext uri="{FF2B5EF4-FFF2-40B4-BE49-F238E27FC236}">
                <a16:creationId xmlns:a16="http://schemas.microsoft.com/office/drawing/2014/main" id="{90BFCC3E-F120-4182-AFB9-9655A4023274}"/>
              </a:ext>
            </a:extLst>
          </p:cNvPr>
          <p:cNvPicPr>
            <a:picLocks noChangeAspect="1"/>
          </p:cNvPicPr>
          <p:nvPr/>
        </p:nvPicPr>
        <p:blipFill>
          <a:blip r:embed="rId3"/>
          <a:stretch>
            <a:fillRect/>
          </a:stretch>
        </p:blipFill>
        <p:spPr>
          <a:xfrm>
            <a:off x="8585422" y="1347831"/>
            <a:ext cx="3612928" cy="2702169"/>
          </a:xfrm>
          <a:prstGeom prst="rect">
            <a:avLst/>
          </a:prstGeom>
        </p:spPr>
      </p:pic>
      <p:sp>
        <p:nvSpPr>
          <p:cNvPr id="4" name="Tekstvak 3">
            <a:extLst>
              <a:ext uri="{FF2B5EF4-FFF2-40B4-BE49-F238E27FC236}">
                <a16:creationId xmlns:a16="http://schemas.microsoft.com/office/drawing/2014/main" id="{2C565A7D-B83F-3344-A4D5-E7F83ADC9AC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A959B11-4C41-3B0C-38DE-0E607536821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300537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a:rPr>
              <a:t>Bouwintegratie</a:t>
            </a:r>
            <a:r>
              <a:rPr lang="nl-NL" sz="2000" b="1" dirty="0">
                <a:solidFill>
                  <a:schemeClr val="tx2">
                    <a:lumMod val="75000"/>
                  </a:schemeClr>
                </a:solidFill>
                <a:latin typeface="Verdana Pro Light" panose="020B0304030504040204" pitchFamily="34" charset="0"/>
                <a:cs typeface="Gisha" panose="020B0502040204020203" pitchFamily="34" charset="-79"/>
              </a:rPr>
              <a:t> PV en PVT</a:t>
            </a:r>
          </a:p>
          <a:p>
            <a:r>
              <a:rPr lang="nl-NL" sz="1600" dirty="0">
                <a:solidFill>
                  <a:schemeClr val="tx2">
                    <a:lumMod val="75000"/>
                  </a:schemeClr>
                </a:solidFill>
                <a:latin typeface="Verdana Pro Light" panose="020B0304030504040204" pitchFamily="34" charset="0"/>
                <a:cs typeface="Gisha" panose="020B0502040204020203" pitchFamily="34" charset="-79"/>
              </a:rPr>
              <a:t>Hoe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Niet;</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Matig;   </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Sterk;</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cs typeface="Gisha" panose="020B0502040204020203" pitchFamily="34" charset="-79"/>
              </a:rPr>
              <a:t>Hoe gemonteerd: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Direct op het dak zonder luchtspouw (niet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of in het dak / gevel  met een luchtspouw ( matig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een open draagconstructie of mechanisch geventileerd (sterk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 gemonteerd (niet geventileerd).</a:t>
            </a:r>
          </a:p>
        </p:txBody>
      </p:sp>
      <p:pic>
        <p:nvPicPr>
          <p:cNvPr id="8" name="Afbeelding 7">
            <a:extLst>
              <a:ext uri="{FF2B5EF4-FFF2-40B4-BE49-F238E27FC236}">
                <a16:creationId xmlns:a16="http://schemas.microsoft.com/office/drawing/2014/main" id="{90BFCC3E-F120-4182-AFB9-9655A4023274}"/>
              </a:ext>
            </a:extLst>
          </p:cNvPr>
          <p:cNvPicPr>
            <a:picLocks noChangeAspect="1"/>
          </p:cNvPicPr>
          <p:nvPr/>
        </p:nvPicPr>
        <p:blipFill>
          <a:blip r:embed="rId3"/>
          <a:stretch>
            <a:fillRect/>
          </a:stretch>
        </p:blipFill>
        <p:spPr>
          <a:xfrm>
            <a:off x="8585422" y="1347831"/>
            <a:ext cx="3612928" cy="2702169"/>
          </a:xfrm>
          <a:prstGeom prst="rect">
            <a:avLst/>
          </a:prstGeom>
        </p:spPr>
      </p:pic>
      <p:sp>
        <p:nvSpPr>
          <p:cNvPr id="6" name="Tekstvak 5">
            <a:extLst>
              <a:ext uri="{FF2B5EF4-FFF2-40B4-BE49-F238E27FC236}">
                <a16:creationId xmlns:a16="http://schemas.microsoft.com/office/drawing/2014/main" id="{02DB2D7E-E188-49B9-BC1C-FDE626979FA8}"/>
              </a:ext>
            </a:extLst>
          </p:cNvPr>
          <p:cNvSpPr txBox="1">
            <a:spLocks noChangeAspect="1"/>
          </p:cNvSpPr>
          <p:nvPr/>
        </p:nvSpPr>
        <p:spPr>
          <a:xfrm>
            <a:off x="114300" y="1620000"/>
            <a:ext cx="2702217"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Collectoren en 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itel 3">
            <a:extLst>
              <a:ext uri="{FF2B5EF4-FFF2-40B4-BE49-F238E27FC236}">
                <a16:creationId xmlns:a16="http://schemas.microsoft.com/office/drawing/2014/main" id="{B311C1A3-B2CA-480A-96C5-FA6B0C1AC8E1}"/>
              </a:ext>
            </a:extLst>
          </p:cNvPr>
          <p:cNvSpPr>
            <a:spLocks noGrp="1"/>
          </p:cNvSpPr>
          <p:nvPr>
            <p:ph type="title"/>
          </p:nvPr>
        </p:nvSpPr>
        <p:spPr/>
        <p:txBody>
          <a:bodyPr/>
          <a:lstStyle/>
          <a:p>
            <a:endParaRPr lang="nl-NL"/>
          </a:p>
        </p:txBody>
      </p:sp>
      <p:sp>
        <p:nvSpPr>
          <p:cNvPr id="10" name="Titel 1">
            <a:extLst>
              <a:ext uri="{FF2B5EF4-FFF2-40B4-BE49-F238E27FC236}">
                <a16:creationId xmlns:a16="http://schemas.microsoft.com/office/drawing/2014/main" id="{2920B9A3-7816-4D53-96DF-DEF2F5D4B796}"/>
              </a:ext>
            </a:extLst>
          </p:cNvPr>
          <p:cNvSpPr txBox="1">
            <a:spLocks/>
          </p:cNvSpPr>
          <p:nvPr/>
        </p:nvSpPr>
        <p:spPr>
          <a:xfrm>
            <a:off x="2577156" y="427038"/>
            <a:ext cx="916399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a:lstStyle>
          <a:p>
            <a:r>
              <a:rPr lang="nl-NL" sz="3600" dirty="0">
                <a:solidFill>
                  <a:schemeClr val="tx2">
                    <a:lumMod val="50000"/>
                  </a:schemeClr>
                </a:solidFill>
                <a:latin typeface="Verdana Pro Light" panose="020B0304030504040204" pitchFamily="34" charset="0"/>
                <a:cs typeface="Gisha" panose="020B0502040204020203" pitchFamily="34" charset="-79"/>
              </a:rPr>
              <a:t>H15 Gebouwgebonden energieproductie</a:t>
            </a:r>
            <a:br>
              <a:rPr lang="nl-NL" sz="2400" i="1" dirty="0">
                <a:solidFill>
                  <a:schemeClr val="tx2">
                    <a:lumMod val="75000"/>
                  </a:schemeClr>
                </a:solidFill>
                <a:latin typeface="Verdana Pro Light" panose="020B0304030504040204" pitchFamily="34" charset="0"/>
                <a:cs typeface="Gisha" panose="020B0502040204020203" pitchFamily="34" charset="-79"/>
              </a:rPr>
            </a:br>
            <a:endParaRPr lang="nl-NL" sz="2200" dirty="0"/>
          </a:p>
        </p:txBody>
      </p:sp>
      <p:pic>
        <p:nvPicPr>
          <p:cNvPr id="5" name="Afbeelding 4">
            <a:extLst>
              <a:ext uri="{FF2B5EF4-FFF2-40B4-BE49-F238E27FC236}">
                <a16:creationId xmlns:a16="http://schemas.microsoft.com/office/drawing/2014/main" id="{7FC5A1FE-74BB-46F5-8658-81E8516758F7}"/>
              </a:ext>
            </a:extLst>
          </p:cNvPr>
          <p:cNvPicPr>
            <a:picLocks noChangeAspect="1"/>
          </p:cNvPicPr>
          <p:nvPr/>
        </p:nvPicPr>
        <p:blipFill>
          <a:blip r:embed="rId4"/>
          <a:stretch>
            <a:fillRect/>
          </a:stretch>
        </p:blipFill>
        <p:spPr>
          <a:xfrm>
            <a:off x="0" y="411379"/>
            <a:ext cx="12198350" cy="6035242"/>
          </a:xfrm>
          <a:prstGeom prst="rect">
            <a:avLst/>
          </a:prstGeom>
        </p:spPr>
      </p:pic>
    </p:spTree>
    <p:extLst>
      <p:ext uri="{BB962C8B-B14F-4D97-AF65-F5344CB8AC3E}">
        <p14:creationId xmlns:p14="http://schemas.microsoft.com/office/powerpoint/2010/main" val="7395874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a:rPr>
              <a:t>Bouwintegratie</a:t>
            </a:r>
            <a:r>
              <a:rPr lang="nl-NL" sz="2000" b="1" dirty="0">
                <a:solidFill>
                  <a:schemeClr val="tx2">
                    <a:lumMod val="75000"/>
                  </a:schemeClr>
                </a:solidFill>
                <a:latin typeface="Verdana Pro Light" panose="020B0304030504040204" pitchFamily="34" charset="0"/>
                <a:cs typeface="Gisha" panose="020B0502040204020203" pitchFamily="34" charset="-79"/>
              </a:rPr>
              <a:t> PV en PVT</a:t>
            </a:r>
          </a:p>
          <a:p>
            <a:r>
              <a:rPr lang="nl-NL" sz="1600" dirty="0">
                <a:solidFill>
                  <a:schemeClr val="tx2">
                    <a:lumMod val="75000"/>
                  </a:schemeClr>
                </a:solidFill>
                <a:latin typeface="Verdana Pro Light" panose="020B0304030504040204" pitchFamily="34" charset="0"/>
                <a:cs typeface="Gisha" panose="020B0502040204020203" pitchFamily="34" charset="-79"/>
              </a:rPr>
              <a:t>Hoe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Niet;</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Matig;   </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Sterk;</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cs typeface="Gisha" panose="020B0502040204020203" pitchFamily="34" charset="-79"/>
              </a:rPr>
              <a:t>Hoe gemonteerd: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Direct op het dak zonder luchtspouw (niet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of in het dak / gevel  met een luchtspouw ( matig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Op een open draagconstructie of mechanisch geventileerd (sterk geventileerd);</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Onbekend gemonteerd (niet geventileerd).</a:t>
            </a:r>
          </a:p>
        </p:txBody>
      </p:sp>
      <p:pic>
        <p:nvPicPr>
          <p:cNvPr id="8" name="Afbeelding 7">
            <a:extLst>
              <a:ext uri="{FF2B5EF4-FFF2-40B4-BE49-F238E27FC236}">
                <a16:creationId xmlns:a16="http://schemas.microsoft.com/office/drawing/2014/main" id="{90BFCC3E-F120-4182-AFB9-9655A4023274}"/>
              </a:ext>
            </a:extLst>
          </p:cNvPr>
          <p:cNvPicPr>
            <a:picLocks noChangeAspect="1"/>
          </p:cNvPicPr>
          <p:nvPr/>
        </p:nvPicPr>
        <p:blipFill>
          <a:blip r:embed="rId3"/>
          <a:stretch>
            <a:fillRect/>
          </a:stretch>
        </p:blipFill>
        <p:spPr>
          <a:xfrm>
            <a:off x="8585422" y="1347831"/>
            <a:ext cx="3612928" cy="2702169"/>
          </a:xfrm>
          <a:prstGeom prst="rect">
            <a:avLst/>
          </a:prstGeom>
        </p:spPr>
      </p:pic>
      <p:sp>
        <p:nvSpPr>
          <p:cNvPr id="6" name="Tekstvak 5">
            <a:extLst>
              <a:ext uri="{FF2B5EF4-FFF2-40B4-BE49-F238E27FC236}">
                <a16:creationId xmlns:a16="http://schemas.microsoft.com/office/drawing/2014/main" id="{02DB2D7E-E188-49B9-BC1C-FDE626979FA8}"/>
              </a:ext>
            </a:extLst>
          </p:cNvPr>
          <p:cNvSpPr txBox="1">
            <a:spLocks noChangeAspect="1"/>
          </p:cNvSpPr>
          <p:nvPr/>
        </p:nvSpPr>
        <p:spPr>
          <a:xfrm>
            <a:off x="114300" y="1620000"/>
            <a:ext cx="2702217"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Collectoren en 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itel 3">
            <a:extLst>
              <a:ext uri="{FF2B5EF4-FFF2-40B4-BE49-F238E27FC236}">
                <a16:creationId xmlns:a16="http://schemas.microsoft.com/office/drawing/2014/main" id="{B311C1A3-B2CA-480A-96C5-FA6B0C1AC8E1}"/>
              </a:ext>
            </a:extLst>
          </p:cNvPr>
          <p:cNvSpPr>
            <a:spLocks noGrp="1"/>
          </p:cNvSpPr>
          <p:nvPr>
            <p:ph type="title"/>
          </p:nvPr>
        </p:nvSpPr>
        <p:spPr/>
        <p:txBody>
          <a:bodyPr/>
          <a:lstStyle/>
          <a:p>
            <a:endParaRPr lang="nl-NL"/>
          </a:p>
        </p:txBody>
      </p:sp>
      <p:sp>
        <p:nvSpPr>
          <p:cNvPr id="10" name="Titel 1">
            <a:extLst>
              <a:ext uri="{FF2B5EF4-FFF2-40B4-BE49-F238E27FC236}">
                <a16:creationId xmlns:a16="http://schemas.microsoft.com/office/drawing/2014/main" id="{2920B9A3-7816-4D53-96DF-DEF2F5D4B796}"/>
              </a:ext>
            </a:extLst>
          </p:cNvPr>
          <p:cNvSpPr txBox="1">
            <a:spLocks/>
          </p:cNvSpPr>
          <p:nvPr/>
        </p:nvSpPr>
        <p:spPr>
          <a:xfrm>
            <a:off x="2577156" y="427038"/>
            <a:ext cx="916399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a:lstStyle>
          <a:p>
            <a:r>
              <a:rPr lang="nl-NL" sz="3600" dirty="0">
                <a:solidFill>
                  <a:schemeClr val="tx2">
                    <a:lumMod val="50000"/>
                  </a:schemeClr>
                </a:solidFill>
                <a:latin typeface="Verdana Pro Light" panose="020B0304030504040204" pitchFamily="34" charset="0"/>
                <a:cs typeface="Gisha" panose="020B0502040204020203" pitchFamily="34" charset="-79"/>
              </a:rPr>
              <a:t>H15 Gebouwgebonden energieproductie</a:t>
            </a:r>
            <a:br>
              <a:rPr lang="nl-NL" sz="2400" i="1" dirty="0">
                <a:solidFill>
                  <a:schemeClr val="tx2">
                    <a:lumMod val="75000"/>
                  </a:schemeClr>
                </a:solidFill>
                <a:latin typeface="Verdana Pro Light" panose="020B0304030504040204" pitchFamily="34" charset="0"/>
                <a:cs typeface="Gisha" panose="020B0502040204020203" pitchFamily="34" charset="-79"/>
              </a:rPr>
            </a:br>
            <a:endParaRPr lang="nl-NL" sz="2200" dirty="0"/>
          </a:p>
        </p:txBody>
      </p:sp>
      <p:pic>
        <p:nvPicPr>
          <p:cNvPr id="7" name="Afbeelding 6">
            <a:extLst>
              <a:ext uri="{FF2B5EF4-FFF2-40B4-BE49-F238E27FC236}">
                <a16:creationId xmlns:a16="http://schemas.microsoft.com/office/drawing/2014/main" id="{F18B166C-AF3D-EA8F-CCC5-0A3A9C23E5D9}"/>
              </a:ext>
            </a:extLst>
          </p:cNvPr>
          <p:cNvPicPr>
            <a:picLocks noChangeAspect="1"/>
          </p:cNvPicPr>
          <p:nvPr/>
        </p:nvPicPr>
        <p:blipFill>
          <a:blip r:embed="rId4"/>
          <a:stretch>
            <a:fillRect/>
          </a:stretch>
        </p:blipFill>
        <p:spPr>
          <a:xfrm>
            <a:off x="0" y="498711"/>
            <a:ext cx="12198350" cy="5860577"/>
          </a:xfrm>
          <a:prstGeom prst="rect">
            <a:avLst/>
          </a:prstGeom>
        </p:spPr>
      </p:pic>
    </p:spTree>
    <p:extLst>
      <p:ext uri="{BB962C8B-B14F-4D97-AF65-F5344CB8AC3E}">
        <p14:creationId xmlns:p14="http://schemas.microsoft.com/office/powerpoint/2010/main" val="13046286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02DB2D7E-E188-49B9-BC1C-FDE626979FA8}"/>
              </a:ext>
            </a:extLst>
          </p:cNvPr>
          <p:cNvSpPr txBox="1">
            <a:spLocks noChangeAspect="1"/>
          </p:cNvSpPr>
          <p:nvPr/>
        </p:nvSpPr>
        <p:spPr>
          <a:xfrm>
            <a:off x="114300" y="1620000"/>
            <a:ext cx="2702217"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Collectoren en 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1" name="Afbeelding 10">
            <a:extLst>
              <a:ext uri="{FF2B5EF4-FFF2-40B4-BE49-F238E27FC236}">
                <a16:creationId xmlns:a16="http://schemas.microsoft.com/office/drawing/2014/main" id="{CCA196DB-435D-046F-1159-219DA2AFB657}"/>
              </a:ext>
            </a:extLst>
          </p:cNvPr>
          <p:cNvPicPr>
            <a:picLocks noChangeAspect="1"/>
          </p:cNvPicPr>
          <p:nvPr/>
        </p:nvPicPr>
        <p:blipFill>
          <a:blip r:embed="rId3"/>
          <a:stretch>
            <a:fillRect/>
          </a:stretch>
        </p:blipFill>
        <p:spPr>
          <a:xfrm>
            <a:off x="1184951" y="18237"/>
            <a:ext cx="9828447" cy="6821526"/>
          </a:xfrm>
          <a:prstGeom prst="rect">
            <a:avLst/>
          </a:prstGeom>
        </p:spPr>
      </p:pic>
    </p:spTree>
    <p:extLst>
      <p:ext uri="{BB962C8B-B14F-4D97-AF65-F5344CB8AC3E}">
        <p14:creationId xmlns:p14="http://schemas.microsoft.com/office/powerpoint/2010/main" val="1145173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6" y="1600200"/>
            <a:ext cx="8771683" cy="4268037"/>
          </a:xfrm>
        </p:spPr>
        <p:txBody>
          <a:bodyPr>
            <a:noAutofit/>
          </a:bodyPr>
          <a:lstStyle/>
          <a:p>
            <a:pPr marL="0" indent="0">
              <a:buNone/>
            </a:pPr>
            <a:r>
              <a:rPr lang="nl-NL" sz="2000" b="1" dirty="0">
                <a:solidFill>
                  <a:schemeClr val="tx2">
                    <a:lumMod val="75000"/>
                  </a:schemeClr>
                </a:solidFill>
                <a:latin typeface="Verdana Pro Light" panose="020B0304030504040204"/>
              </a:rPr>
              <a:t>5. Systeemoppervlak</a:t>
            </a:r>
          </a:p>
          <a:p>
            <a:r>
              <a:rPr lang="nl-NL" sz="1600" dirty="0">
                <a:solidFill>
                  <a:schemeClr val="tx2">
                    <a:lumMod val="75000"/>
                  </a:schemeClr>
                </a:solidFill>
                <a:latin typeface="Verdana Pro Light" panose="020B0304030504040204" pitchFamily="34" charset="0"/>
                <a:cs typeface="Gisha" panose="020B0502040204020203" pitchFamily="34" charset="-79"/>
              </a:rPr>
              <a:t>De paneeloppervlakte (zogenaamde referentieoppervlak op basis waarvan de gegevens van het specifieke paneel wordt vastgesteld) is aangegeven op de kwaliteitsverklaring (indien aanwezig).</a:t>
            </a:r>
          </a:p>
          <a:p>
            <a:r>
              <a:rPr lang="nl-NL" sz="1600" dirty="0">
                <a:solidFill>
                  <a:schemeClr val="tx2">
                    <a:lumMod val="75000"/>
                  </a:schemeClr>
                </a:solidFill>
                <a:latin typeface="Verdana Pro Light" panose="020B0304030504040204" pitchFamily="34" charset="0"/>
                <a:cs typeface="Gisha" panose="020B0502040204020203" pitchFamily="34" charset="-79"/>
              </a:rPr>
              <a:t>Als er geen kwaliteitsverklaring is, is de oppervlakte van de panelen of collectoren in de productdocumentatie te vinden.</a:t>
            </a:r>
          </a:p>
          <a:p>
            <a:r>
              <a:rPr lang="nl-NL" sz="1600" dirty="0">
                <a:solidFill>
                  <a:schemeClr val="tx2">
                    <a:lumMod val="75000"/>
                  </a:schemeClr>
                </a:solidFill>
                <a:latin typeface="Verdana Pro Light" panose="020B0304030504040204" pitchFamily="34" charset="0"/>
                <a:cs typeface="Gisha" panose="020B0502040204020203" pitchFamily="34" charset="-79"/>
              </a:rPr>
              <a:t>Als het apertuuroppervlak of referentieoppervlak niet is aangegeven in de documentatie, moet worden uitgegaan van de bruto werkelijke oppervlakte van PV-panelen </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cs typeface="Gisha" panose="020B0502040204020203" pitchFamily="34" charset="-79"/>
              </a:rPr>
              <a:t>Als een energieprestatieberekening wordt uitgevoerd voor slechts een deel van een gebouw en het gebouw heeft een gezamenlijk zonnestroomsysteem, dan moet het totale Watt-piekvermogen van het zonnesysteem naar rato van de gebruiksoppervlakte aan dit deel van het gebouw worden toegekend.</a:t>
            </a:r>
          </a:p>
          <a:p>
            <a:pPr marL="0" indent="0">
              <a:buNone/>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sp>
        <p:nvSpPr>
          <p:cNvPr id="4" name="Tekstvak 3">
            <a:extLst>
              <a:ext uri="{FF2B5EF4-FFF2-40B4-BE49-F238E27FC236}">
                <a16:creationId xmlns:a16="http://schemas.microsoft.com/office/drawing/2014/main" id="{6BEFFEBD-BB76-0FBD-4256-2BE8EBBB07C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B0B6787-5525-9F0E-532D-8E009978746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6491170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6" y="1600200"/>
            <a:ext cx="8771683"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6. </a:t>
            </a:r>
            <a:r>
              <a:rPr lang="nl-NL" sz="2000" b="1" dirty="0" err="1">
                <a:solidFill>
                  <a:schemeClr val="tx2">
                    <a:lumMod val="75000"/>
                  </a:schemeClr>
                </a:solidFill>
                <a:latin typeface="Verdana Pro Light" panose="020B0304030504040204" pitchFamily="34" charset="0"/>
                <a:cs typeface="Gisha" panose="020B0502040204020203" pitchFamily="34" charset="-79"/>
              </a:rPr>
              <a:t>Beschaduwing</a:t>
            </a:r>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Voor panelen en collectoren dienen we rekening te houden met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alleen maar van eigen perceel;</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veroorzaakt door bijvoorbeeld een gebouw van het naastliggende perceel worden NIET meegenomen;</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kan worden bepaald per paneel of per cluster panelen;</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is toegestaan om een zonne-energie installatie op te splitsen als er verschillen in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zijn binnen de installatie. Het kan gunstig zijn om de beschaduw over het totale </a:t>
            </a:r>
            <a:r>
              <a:rPr lang="nl-NL" sz="1600" dirty="0" err="1">
                <a:solidFill>
                  <a:schemeClr val="tx2">
                    <a:lumMod val="75000"/>
                  </a:schemeClr>
                </a:solidFill>
                <a:latin typeface="Verdana Pro Light" panose="020B0304030504040204" pitchFamily="34"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cs typeface="Gisha" panose="020B0502040204020203" pitchFamily="34" charset="-79"/>
              </a:rPr>
              <a:t> vlak te bepalen. </a:t>
            </a:r>
          </a:p>
          <a:p>
            <a:pPr lvl="1">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57150" indent="0">
              <a:buNone/>
            </a:pPr>
            <a:r>
              <a:rPr lang="nl-NL" sz="2000" dirty="0" err="1">
                <a:solidFill>
                  <a:schemeClr val="tx2">
                    <a:lumMod val="75000"/>
                  </a:schemeClr>
                </a:solidFill>
                <a:latin typeface="Verdana Pro Light" panose="020B0304030504040204" pitchFamily="34" charset="0"/>
                <a:cs typeface="Gisha" panose="020B0502040204020203" pitchFamily="34" charset="-79"/>
              </a:rPr>
              <a:t>Beschaduwing</a:t>
            </a:r>
            <a:r>
              <a:rPr lang="nl-NL" sz="2000" dirty="0">
                <a:solidFill>
                  <a:schemeClr val="tx2">
                    <a:lumMod val="75000"/>
                  </a:schemeClr>
                </a:solidFill>
                <a:latin typeface="Verdana Pro Light" panose="020B0304030504040204" pitchFamily="34" charset="0"/>
                <a:cs typeface="Gisha" panose="020B0502040204020203" pitchFamily="34" charset="-79"/>
              </a:rPr>
              <a:t> wordt verder uitgelegd in H16 </a:t>
            </a:r>
            <a:r>
              <a:rPr lang="nl-NL" sz="2000" dirty="0" err="1">
                <a:solidFill>
                  <a:schemeClr val="tx2">
                    <a:lumMod val="75000"/>
                  </a:schemeClr>
                </a:solidFill>
                <a:latin typeface="Verdana Pro Light" panose="020B0304030504040204" pitchFamily="34"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cs typeface="Gisha" panose="020B0502040204020203" pitchFamily="34" charset="-79"/>
            </a:endParaRPr>
          </a:p>
        </p:txBody>
      </p:sp>
      <p:sp>
        <p:nvSpPr>
          <p:cNvPr id="4" name="Tekstvak 3">
            <a:extLst>
              <a:ext uri="{FF2B5EF4-FFF2-40B4-BE49-F238E27FC236}">
                <a16:creationId xmlns:a16="http://schemas.microsoft.com/office/drawing/2014/main" id="{6BEFFEBD-BB76-0FBD-4256-2BE8EBBB07C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worden PV-panelen meegenomen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pv-paneel (Amorf, poly-, of monokristallijn)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Piekvermogen PV-panelen</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Bouwintegratie</a:t>
            </a: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Systeemoppervlak</a:t>
            </a:r>
          </a:p>
          <a:p>
            <a:pPr marL="228600" indent="-228600" algn="r">
              <a:buFont typeface="+mj-lt"/>
              <a:buAutoNum type="arabicPeriod"/>
            </a:pPr>
            <a:r>
              <a:rPr lang="nl-NL" sz="1200" b="1" u="sng"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2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Hellingshoek &amp; Oriëntatie (gelijk bepaling H8, wordt niet verder behandeld)</a:t>
            </a: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28600" indent="-228600" algn="r">
              <a:buFont typeface="+mj-lt"/>
              <a:buAutoNum type="arabicPeriod"/>
            </a:pPr>
            <a:endParaRPr lang="nl-NL" sz="11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A7566EA-B8CE-9F55-A07B-BA5DE0C06CA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742155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2" name="Tekstvak 1">
            <a:extLst>
              <a:ext uri="{FF2B5EF4-FFF2-40B4-BE49-F238E27FC236}">
                <a16:creationId xmlns:a16="http://schemas.microsoft.com/office/drawing/2014/main" id="{59245D15-FC4A-AA45-66D7-6BDCB98662F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47162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8" name="Pijl: rechts 7">
            <a:extLst>
              <a:ext uri="{FF2B5EF4-FFF2-40B4-BE49-F238E27FC236}">
                <a16:creationId xmlns:a16="http://schemas.microsoft.com/office/drawing/2014/main" id="{10C5D211-96B9-C055-BDE9-46BB38DB30E9}"/>
              </a:ext>
            </a:extLst>
          </p:cNvPr>
          <p:cNvSpPr/>
          <p:nvPr/>
        </p:nvSpPr>
        <p:spPr>
          <a:xfrm>
            <a:off x="1830478" y="2539376"/>
            <a:ext cx="1381328" cy="3307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BD290F61-6B7D-3C45-F40D-F1C58F87C7A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666795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pPr marL="800100" lvl="1" indent="-342900">
              <a:buFont typeface="+mj-lt"/>
              <a:buAutoNum type="arabicPeriod"/>
            </a:pPr>
            <a:r>
              <a:rPr lang="nl-NL" sz="16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600" dirty="0" err="1">
                <a:solidFill>
                  <a:schemeClr val="tx2">
                    <a:lumMod val="75000"/>
                  </a:schemeClr>
                </a:solidFill>
                <a:latin typeface="Verdana Pro Light" panose="020B0304030504040204"/>
              </a:rPr>
              <a:t>Naverwarming</a:t>
            </a:r>
            <a:r>
              <a:rPr lang="nl-NL" sz="1600" dirty="0">
                <a:solidFill>
                  <a:schemeClr val="tx2">
                    <a:lumMod val="75000"/>
                  </a:schemeClr>
                </a:solidFill>
                <a:latin typeface="Verdana Pro Light" panose="020B0304030504040204"/>
              </a:rPr>
              <a:t> zonneboiler</a:t>
            </a:r>
          </a:p>
          <a:p>
            <a:pPr marL="800100" lvl="1" indent="-342900">
              <a:buFont typeface="+mj-lt"/>
              <a:buAutoNum type="arabicPeriod"/>
            </a:pPr>
            <a:r>
              <a:rPr lang="nl-NL" sz="16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6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6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600" dirty="0" err="1">
                <a:solidFill>
                  <a:schemeClr val="tx2">
                    <a:lumMod val="75000"/>
                  </a:schemeClr>
                </a:solidFill>
                <a:latin typeface="Verdana Pro Light" panose="020B0304030504040204"/>
              </a:rPr>
              <a:t>Beschaduwing</a:t>
            </a:r>
            <a:r>
              <a:rPr lang="nl-NL" sz="1600" dirty="0">
                <a:solidFill>
                  <a:schemeClr val="tx2">
                    <a:lumMod val="75000"/>
                  </a:schemeClr>
                </a:solidFill>
                <a:latin typeface="Verdana Pro Light" panose="020B0304030504040204"/>
              </a:rPr>
              <a:t> (hoofdstuk 16)</a:t>
            </a:r>
          </a:p>
          <a:p>
            <a:pPr marL="800100" lvl="1" indent="-342900">
              <a:buFont typeface="+mj-lt"/>
              <a:buAutoNum type="arabicPeriod"/>
            </a:pPr>
            <a:r>
              <a:rPr lang="nl-NL" sz="16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600" dirty="0">
                <a:solidFill>
                  <a:schemeClr val="tx2">
                    <a:lumMod val="75000"/>
                  </a:schemeClr>
                </a:solidFill>
                <a:latin typeface="Verdana Pro Light" panose="020B0304030504040204"/>
              </a:rPr>
              <a:t>Hellingshoek &amp; Oriëntatie (gelijk bepaling H8, </a:t>
            </a:r>
            <a:br>
              <a:rPr lang="nl-NL" sz="1600" dirty="0">
                <a:solidFill>
                  <a:schemeClr val="tx2">
                    <a:lumMod val="75000"/>
                  </a:schemeClr>
                </a:solidFill>
                <a:latin typeface="Verdana Pro Light" panose="020B0304030504040204"/>
              </a:rPr>
            </a:br>
            <a:r>
              <a:rPr lang="nl-NL" sz="1600" dirty="0">
                <a:solidFill>
                  <a:schemeClr val="tx2">
                    <a:lumMod val="75000"/>
                  </a:schemeClr>
                </a:solidFill>
                <a:latin typeface="Verdana Pro Light" panose="020B0304030504040204"/>
              </a:rPr>
              <a:t>wordt niet verder behandeld)</a:t>
            </a: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4"/>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5"/>
          <a:stretch>
            <a:fillRect/>
          </a:stretch>
        </p:blipFill>
        <p:spPr>
          <a:xfrm>
            <a:off x="9205419" y="4762826"/>
            <a:ext cx="2992931" cy="2023996"/>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10" name="Tekstvak 9">
            <a:extLst>
              <a:ext uri="{FF2B5EF4-FFF2-40B4-BE49-F238E27FC236}">
                <a16:creationId xmlns:a16="http://schemas.microsoft.com/office/drawing/2014/main" id="{55490E22-7C72-960A-35DD-B655E832E45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1" name="Afbeelding 10">
            <a:extLst>
              <a:ext uri="{FF2B5EF4-FFF2-40B4-BE49-F238E27FC236}">
                <a16:creationId xmlns:a16="http://schemas.microsoft.com/office/drawing/2014/main" id="{150A2DC5-8213-2E0F-8DCB-3C4FB7DD2EE8}"/>
              </a:ext>
            </a:extLst>
          </p:cNvPr>
          <p:cNvPicPr>
            <a:picLocks noChangeAspect="1"/>
          </p:cNvPicPr>
          <p:nvPr/>
        </p:nvPicPr>
        <p:blipFill>
          <a:blip r:embed="rId5"/>
          <a:stretch>
            <a:fillRect/>
          </a:stretch>
        </p:blipFill>
        <p:spPr>
          <a:xfrm>
            <a:off x="8862617" y="4531003"/>
            <a:ext cx="3335733" cy="2255819"/>
          </a:xfrm>
          <a:prstGeom prst="rect">
            <a:avLst/>
          </a:prstGeom>
        </p:spPr>
      </p:pic>
      <p:sp>
        <p:nvSpPr>
          <p:cNvPr id="2" name="Tekstvak 1">
            <a:extLst>
              <a:ext uri="{FF2B5EF4-FFF2-40B4-BE49-F238E27FC236}">
                <a16:creationId xmlns:a16="http://schemas.microsoft.com/office/drawing/2014/main" id="{D7F39490-1E96-5F6C-B6D4-D7E1D8FB444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580758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983162"/>
          </a:xfrm>
        </p:spPr>
        <p:txBody>
          <a:bodyPr>
            <a:noAutofit/>
          </a:bodyPr>
          <a:lstStyle/>
          <a:p>
            <a:pPr marL="0" indent="0">
              <a:buNone/>
            </a:pPr>
            <a:r>
              <a:rPr lang="nl-NL" sz="2000" b="1" dirty="0">
                <a:solidFill>
                  <a:schemeClr val="tx2">
                    <a:lumMod val="75000"/>
                  </a:schemeClr>
                </a:solidFill>
                <a:latin typeface="Verdana Pro Light" panose="020B0304030504040204"/>
              </a:rPr>
              <a:t>1. Definitie zonneboiler</a:t>
            </a:r>
          </a:p>
          <a:p>
            <a:pPr marL="0" indent="0">
              <a:buNone/>
            </a:pPr>
            <a:r>
              <a:rPr lang="nl-NL" sz="1600" dirty="0">
                <a:solidFill>
                  <a:schemeClr val="tx2">
                    <a:lumMod val="75000"/>
                  </a:schemeClr>
                </a:solidFill>
                <a:latin typeface="Verdana Pro Light" panose="020B0304030504040204"/>
              </a:rPr>
              <a:t>Een zonneboilersysteem bestaat uit een collectordeel (die de </a:t>
            </a:r>
            <a:r>
              <a:rPr lang="nl-NL" sz="1600" dirty="0" err="1">
                <a:solidFill>
                  <a:schemeClr val="tx2">
                    <a:lumMod val="75000"/>
                  </a:schemeClr>
                </a:solidFill>
                <a:latin typeface="Verdana Pro Light" panose="020B0304030504040204"/>
              </a:rPr>
              <a:t>zonne-warmte</a:t>
            </a:r>
            <a:r>
              <a:rPr lang="nl-NL" sz="1600" dirty="0">
                <a:solidFill>
                  <a:schemeClr val="tx2">
                    <a:lumMod val="75000"/>
                  </a:schemeClr>
                </a:solidFill>
                <a:latin typeface="Verdana Pro Light" panose="020B0304030504040204"/>
              </a:rPr>
              <a:t> invangt) en een voorraadvat. De collectoren zijn buiten opgesteld, meestal op een dak. Het voorraadvat bevindt zich meestal binnen, bijvoorbeeld in een technische ruimte. Eigenschappen van het collectordeel van een zonneboiler-installatie: </a:t>
            </a:r>
          </a:p>
          <a:p>
            <a:pPr>
              <a:buFont typeface="Arial" panose="020B0604020202020204" pitchFamily="34" charset="0"/>
              <a:buChar char="•"/>
            </a:pPr>
            <a:r>
              <a:rPr lang="nl-NL" sz="1600" dirty="0">
                <a:solidFill>
                  <a:schemeClr val="tx2">
                    <a:lumMod val="75000"/>
                  </a:schemeClr>
                </a:solidFill>
                <a:latin typeface="Verdana Pro Light" panose="020B0304030504040204"/>
              </a:rPr>
              <a:t>Er is een vloeistofaansluiting is, d.w.z. dat er leidingen lopen;</a:t>
            </a:r>
          </a:p>
          <a:p>
            <a:pPr>
              <a:buFont typeface="Arial" panose="020B0604020202020204" pitchFamily="34" charset="0"/>
              <a:buChar char="•"/>
            </a:pPr>
            <a:r>
              <a:rPr lang="nl-NL" sz="1600" dirty="0">
                <a:solidFill>
                  <a:schemeClr val="tx2">
                    <a:lumMod val="75000"/>
                  </a:schemeClr>
                </a:solidFill>
                <a:latin typeface="Verdana Pro Light" panose="020B0304030504040204"/>
              </a:rPr>
              <a:t>Collectoren kunnen uitgevoerd zijn als rechthoekige panelen (diverse afmetingen) of als een rij buizen. </a:t>
            </a:r>
          </a:p>
          <a:p>
            <a:pPr marL="0" indent="0">
              <a:buNone/>
            </a:pPr>
            <a:r>
              <a:rPr lang="nl-NL" sz="1600" dirty="0">
                <a:solidFill>
                  <a:schemeClr val="tx2">
                    <a:lumMod val="75000"/>
                  </a:schemeClr>
                </a:solidFill>
                <a:latin typeface="Verdana Pro Light" panose="020B0304030504040204"/>
              </a:rPr>
              <a:t>Dat laatste heet een </a:t>
            </a:r>
            <a:r>
              <a:rPr lang="nl-NL" sz="1600" dirty="0" err="1">
                <a:solidFill>
                  <a:schemeClr val="tx2">
                    <a:lumMod val="75000"/>
                  </a:schemeClr>
                </a:solidFill>
                <a:latin typeface="Verdana Pro Light" panose="020B0304030504040204"/>
              </a:rPr>
              <a:t>vacuümbuis</a:t>
            </a:r>
            <a:r>
              <a:rPr lang="nl-NL" sz="1600" dirty="0">
                <a:solidFill>
                  <a:schemeClr val="tx2">
                    <a:lumMod val="75000"/>
                  </a:schemeClr>
                </a:solidFill>
                <a:latin typeface="Verdana Pro Light" panose="020B0304030504040204"/>
              </a:rPr>
              <a:t> of heat pipe (met circulaire </a:t>
            </a:r>
            <a:r>
              <a:rPr lang="nl-NL" sz="1600" dirty="0" err="1">
                <a:solidFill>
                  <a:schemeClr val="tx2">
                    <a:lumMod val="75000"/>
                  </a:schemeClr>
                </a:solidFill>
                <a:latin typeface="Verdana Pro Light" panose="020B0304030504040204"/>
              </a:rPr>
              <a:t>absorbeerder</a:t>
            </a:r>
            <a:r>
              <a:rPr lang="nl-NL" sz="1600" dirty="0">
                <a:solidFill>
                  <a:schemeClr val="tx2">
                    <a:lumMod val="75000"/>
                  </a:schemeClr>
                </a:solidFill>
                <a:latin typeface="Verdana Pro Light" panose="020B0304030504040204"/>
              </a:rPr>
              <a:t>). </a:t>
            </a:r>
          </a:p>
          <a:p>
            <a:pPr marL="0" indent="0">
              <a:buNone/>
            </a:pPr>
            <a:r>
              <a:rPr lang="nl-NL" sz="1600" dirty="0">
                <a:solidFill>
                  <a:schemeClr val="tx2">
                    <a:lumMod val="75000"/>
                  </a:schemeClr>
                </a:solidFill>
                <a:latin typeface="Verdana Pro Light" panose="020B0304030504040204"/>
              </a:rPr>
              <a:t>In een zonneboilersysteem gaat de, door de collector ingevangen, warmte naar een opslagsysteem, waar deze wordt opgeslagen. Dit kunnen zijn: </a:t>
            </a:r>
          </a:p>
          <a:p>
            <a:r>
              <a:rPr lang="nl-NL" sz="1600" dirty="0">
                <a:solidFill>
                  <a:schemeClr val="tx2">
                    <a:lumMod val="75000"/>
                  </a:schemeClr>
                </a:solidFill>
                <a:latin typeface="Verdana Pro Light" panose="020B0304030504040204"/>
              </a:rPr>
              <a:t>In een opslagvat (voorraadvat);</a:t>
            </a:r>
          </a:p>
          <a:p>
            <a:r>
              <a:rPr lang="nl-NL" sz="1600" dirty="0">
                <a:solidFill>
                  <a:schemeClr val="tx2">
                    <a:lumMod val="75000"/>
                  </a:schemeClr>
                </a:solidFill>
                <a:latin typeface="Verdana Pro Light" panose="020B0304030504040204"/>
              </a:rPr>
              <a:t>In een directe koppeling aan de vloerverwarming. Dit is alleen van toepassing als de zonneboiler ook voor ruimteverwarming wordt ingezet. </a:t>
            </a:r>
          </a:p>
        </p:txBody>
      </p:sp>
      <p:sp>
        <p:nvSpPr>
          <p:cNvPr id="2" name="Tekstvak 1">
            <a:extLst>
              <a:ext uri="{FF2B5EF4-FFF2-40B4-BE49-F238E27FC236}">
                <a16:creationId xmlns:a16="http://schemas.microsoft.com/office/drawing/2014/main" id="{894B3A48-7440-5106-2ED5-0F62D3D760F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b="1" u="sng"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027F6504-73EC-AE9C-672C-60E4F980A26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249505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ABBFF30-2B37-CC28-976D-3C19C964D8E3}"/>
              </a:ext>
            </a:extLst>
          </p:cNvPr>
          <p:cNvPicPr>
            <a:picLocks noChangeAspect="1"/>
          </p:cNvPicPr>
          <p:nvPr/>
        </p:nvPicPr>
        <p:blipFill rotWithShape="1">
          <a:blip r:embed="rId3"/>
          <a:srcRect t="6061" r="19927" b="57855"/>
          <a:stretch/>
        </p:blipFill>
        <p:spPr>
          <a:xfrm>
            <a:off x="2613455" y="1476495"/>
            <a:ext cx="7153115" cy="1840637"/>
          </a:xfrm>
          <a:prstGeom prst="rect">
            <a:avLst/>
          </a:prstGeom>
        </p:spPr>
      </p:pic>
      <p:sp>
        <p:nvSpPr>
          <p:cNvPr id="2" name="Rechthoek 1">
            <a:extLst>
              <a:ext uri="{FF2B5EF4-FFF2-40B4-BE49-F238E27FC236}">
                <a16:creationId xmlns:a16="http://schemas.microsoft.com/office/drawing/2014/main" id="{3095BB95-EF2A-BCE4-D7FE-57960E3D098D}"/>
              </a:ext>
            </a:extLst>
          </p:cNvPr>
          <p:cNvSpPr/>
          <p:nvPr/>
        </p:nvSpPr>
        <p:spPr>
          <a:xfrm>
            <a:off x="2354094" y="3317132"/>
            <a:ext cx="9562289" cy="3162868"/>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Pijl: omhoog 2">
            <a:extLst>
              <a:ext uri="{FF2B5EF4-FFF2-40B4-BE49-F238E27FC236}">
                <a16:creationId xmlns:a16="http://schemas.microsoft.com/office/drawing/2014/main" id="{65B00D95-71BC-4D3E-BF70-832892FFE901}"/>
              </a:ext>
            </a:extLst>
          </p:cNvPr>
          <p:cNvSpPr/>
          <p:nvPr/>
        </p:nvSpPr>
        <p:spPr>
          <a:xfrm>
            <a:off x="3008335" y="2188722"/>
            <a:ext cx="931367" cy="17801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743A2689-57FB-2CF0-285A-CEDABF5774DD}"/>
              </a:ext>
            </a:extLst>
          </p:cNvPr>
          <p:cNvPicPr>
            <a:picLocks noChangeAspect="1"/>
          </p:cNvPicPr>
          <p:nvPr/>
        </p:nvPicPr>
        <p:blipFill>
          <a:blip r:embed="rId4"/>
          <a:stretch>
            <a:fillRect/>
          </a:stretch>
        </p:blipFill>
        <p:spPr>
          <a:xfrm>
            <a:off x="185091" y="2720344"/>
            <a:ext cx="1530630" cy="2951142"/>
          </a:xfrm>
          <a:prstGeom prst="rect">
            <a:avLst/>
          </a:prstGeom>
        </p:spPr>
      </p:pic>
      <p:pic>
        <p:nvPicPr>
          <p:cNvPr id="5" name="Afbeelding 4">
            <a:extLst>
              <a:ext uri="{FF2B5EF4-FFF2-40B4-BE49-F238E27FC236}">
                <a16:creationId xmlns:a16="http://schemas.microsoft.com/office/drawing/2014/main" id="{A59596FB-66C7-CBD4-2370-B7B54023F959}"/>
              </a:ext>
            </a:extLst>
          </p:cNvPr>
          <p:cNvPicPr>
            <a:picLocks noChangeAspect="1"/>
          </p:cNvPicPr>
          <p:nvPr/>
        </p:nvPicPr>
        <p:blipFill>
          <a:blip r:embed="rId5"/>
          <a:stretch>
            <a:fillRect/>
          </a:stretch>
        </p:blipFill>
        <p:spPr>
          <a:xfrm>
            <a:off x="2656573" y="4112390"/>
            <a:ext cx="8554644" cy="2133898"/>
          </a:xfrm>
          <a:prstGeom prst="rect">
            <a:avLst/>
          </a:prstGeom>
        </p:spPr>
      </p:pic>
      <p:sp>
        <p:nvSpPr>
          <p:cNvPr id="4" name="Tekstvak 3">
            <a:extLst>
              <a:ext uri="{FF2B5EF4-FFF2-40B4-BE49-F238E27FC236}">
                <a16:creationId xmlns:a16="http://schemas.microsoft.com/office/drawing/2014/main" id="{D23B8092-C1C3-D99E-865F-D0215864C35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39709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a:rPr>
              <a:t>1. Definitie zonneboiler</a:t>
            </a:r>
          </a:p>
          <a:p>
            <a:pPr marL="0" indent="0">
              <a:buNone/>
            </a:pPr>
            <a:r>
              <a:rPr lang="nl-NL" sz="1600" dirty="0">
                <a:solidFill>
                  <a:schemeClr val="tx2">
                    <a:lumMod val="75000"/>
                  </a:schemeClr>
                </a:solidFill>
                <a:latin typeface="Verdana Pro Light" panose="020B0304030504040204"/>
              </a:rPr>
              <a:t>Een</a:t>
            </a:r>
            <a:r>
              <a:rPr lang="nl-NL" sz="2000" b="1" dirty="0">
                <a:solidFill>
                  <a:schemeClr val="tx2">
                    <a:lumMod val="75000"/>
                  </a:schemeClr>
                </a:solidFill>
                <a:latin typeface="Verdana Pro Light" panose="020B0304030504040204"/>
              </a:rPr>
              <a:t> </a:t>
            </a:r>
            <a:r>
              <a:rPr lang="nl-NL" sz="1600" b="1" dirty="0">
                <a:solidFill>
                  <a:schemeClr val="tx2">
                    <a:lumMod val="75000"/>
                  </a:schemeClr>
                </a:solidFill>
                <a:latin typeface="Verdana Pro Light" panose="020B0304030504040204"/>
              </a:rPr>
              <a:t>z</a:t>
            </a:r>
            <a:r>
              <a:rPr lang="nl-NL" sz="1600" dirty="0">
                <a:solidFill>
                  <a:schemeClr val="tx2">
                    <a:lumMod val="75000"/>
                  </a:schemeClr>
                </a:solidFill>
                <a:latin typeface="Verdana Pro Light" panose="020B0304030504040204"/>
              </a:rPr>
              <a:t>onneboiler bestaat uit: </a:t>
            </a:r>
          </a:p>
          <a:p>
            <a:pPr lvl="1">
              <a:buFont typeface="Arial" panose="020B0604020202020204" pitchFamily="34" charset="0"/>
              <a:buChar char="•"/>
            </a:pPr>
            <a:r>
              <a:rPr lang="nl-NL" sz="1600" dirty="0">
                <a:solidFill>
                  <a:schemeClr val="tx2">
                    <a:lumMod val="75000"/>
                  </a:schemeClr>
                </a:solidFill>
                <a:latin typeface="Verdana Pro Light" panose="020B0304030504040204"/>
              </a:rPr>
              <a:t>een collectordeel (buiten);</a:t>
            </a:r>
          </a:p>
          <a:p>
            <a:pPr lvl="1">
              <a:buFont typeface="Arial" panose="020B0604020202020204" pitchFamily="34" charset="0"/>
              <a:buChar char="•"/>
            </a:pPr>
            <a:r>
              <a:rPr lang="nl-NL" sz="1600" dirty="0">
                <a:solidFill>
                  <a:schemeClr val="tx2">
                    <a:lumMod val="75000"/>
                  </a:schemeClr>
                </a:solidFill>
                <a:latin typeface="Verdana Pro Light" panose="020B0304030504040204"/>
              </a:rPr>
              <a:t>Voorraadvat (TR);</a:t>
            </a:r>
          </a:p>
          <a:p>
            <a:pPr lvl="1">
              <a:buFont typeface="Arial" panose="020B0604020202020204" pitchFamily="34" charset="0"/>
              <a:buChar char="•"/>
            </a:pPr>
            <a:r>
              <a:rPr lang="nl-NL" sz="1600" dirty="0">
                <a:solidFill>
                  <a:schemeClr val="tx2">
                    <a:lumMod val="75000"/>
                  </a:schemeClr>
                </a:solidFill>
                <a:latin typeface="Verdana Pro Light" panose="020B0304030504040204"/>
              </a:rPr>
              <a:t>Vloeistofaansluiting (leidingen);</a:t>
            </a:r>
          </a:p>
          <a:p>
            <a:pPr lvl="1">
              <a:buFont typeface="Arial" panose="020B0604020202020204" pitchFamily="34" charset="0"/>
              <a:buChar char="•"/>
            </a:pPr>
            <a:r>
              <a:rPr lang="nl-NL" sz="1600" dirty="0">
                <a:solidFill>
                  <a:schemeClr val="tx2">
                    <a:lumMod val="75000"/>
                  </a:schemeClr>
                </a:solidFill>
                <a:latin typeface="Verdana Pro Light" panose="020B0304030504040204"/>
              </a:rPr>
              <a:t>Panelen of buizen (vacuümbuis, </a:t>
            </a:r>
            <a:r>
              <a:rPr lang="nl-NL" sz="1600" dirty="0" err="1">
                <a:solidFill>
                  <a:schemeClr val="tx2">
                    <a:lumMod val="75000"/>
                  </a:schemeClr>
                </a:solidFill>
                <a:latin typeface="Verdana Pro Light" panose="020B0304030504040204"/>
              </a:rPr>
              <a:t>beglaasd</a:t>
            </a:r>
            <a:r>
              <a:rPr lang="nl-NL" sz="1600" dirty="0">
                <a:solidFill>
                  <a:schemeClr val="tx2">
                    <a:lumMod val="75000"/>
                  </a:schemeClr>
                </a:solidFill>
                <a:latin typeface="Verdana Pro Light" panose="020B0304030504040204"/>
              </a:rPr>
              <a:t>);</a:t>
            </a:r>
          </a:p>
          <a:p>
            <a:pPr lvl="1">
              <a:buFont typeface="Arial" panose="020B0604020202020204" pitchFamily="34" charset="0"/>
              <a:buChar char="•"/>
            </a:pPr>
            <a:r>
              <a:rPr lang="nl-NL" sz="1600" dirty="0">
                <a:solidFill>
                  <a:schemeClr val="tx2">
                    <a:lumMod val="75000"/>
                  </a:schemeClr>
                </a:solidFill>
                <a:latin typeface="Verdana Pro Light" panose="020B0304030504040204"/>
              </a:rPr>
              <a:t>Opslagvat (voorraadvat).</a:t>
            </a:r>
          </a:p>
          <a:p>
            <a:pPr>
              <a:buFont typeface="Arial" panose="020B0604020202020204" pitchFamily="34" charset="0"/>
              <a:buChar char="•"/>
            </a:pPr>
            <a:endParaRPr lang="nl-NL" sz="1600" dirty="0">
              <a:solidFill>
                <a:schemeClr val="tx2">
                  <a:lumMod val="75000"/>
                </a:schemeClr>
              </a:solidFill>
              <a:latin typeface="Verdana Pro Light" panose="020B0304030504040204"/>
            </a:endParaRPr>
          </a:p>
        </p:txBody>
      </p:sp>
      <p:pic>
        <p:nvPicPr>
          <p:cNvPr id="4" name="Afbeelding 3">
            <a:extLst>
              <a:ext uri="{FF2B5EF4-FFF2-40B4-BE49-F238E27FC236}">
                <a16:creationId xmlns:a16="http://schemas.microsoft.com/office/drawing/2014/main" id="{E930AFAE-58B6-4EEE-B68D-E248CECC374A}"/>
              </a:ext>
            </a:extLst>
          </p:cNvPr>
          <p:cNvPicPr>
            <a:picLocks noChangeAspect="1"/>
          </p:cNvPicPr>
          <p:nvPr/>
        </p:nvPicPr>
        <p:blipFill>
          <a:blip r:embed="rId3"/>
          <a:stretch>
            <a:fillRect/>
          </a:stretch>
        </p:blipFill>
        <p:spPr>
          <a:xfrm>
            <a:off x="479224" y="5107021"/>
            <a:ext cx="3891064" cy="1750979"/>
          </a:xfrm>
          <a:prstGeom prst="rect">
            <a:avLst/>
          </a:prstGeom>
        </p:spPr>
      </p:pic>
      <p:pic>
        <p:nvPicPr>
          <p:cNvPr id="5" name="Afbeelding 4">
            <a:extLst>
              <a:ext uri="{FF2B5EF4-FFF2-40B4-BE49-F238E27FC236}">
                <a16:creationId xmlns:a16="http://schemas.microsoft.com/office/drawing/2014/main" id="{C695C712-BCDD-4950-83C7-C8F2AC817737}"/>
              </a:ext>
            </a:extLst>
          </p:cNvPr>
          <p:cNvPicPr>
            <a:picLocks noChangeAspect="1"/>
          </p:cNvPicPr>
          <p:nvPr/>
        </p:nvPicPr>
        <p:blipFill>
          <a:blip r:embed="rId4"/>
          <a:stretch>
            <a:fillRect/>
          </a:stretch>
        </p:blipFill>
        <p:spPr>
          <a:xfrm>
            <a:off x="7828064" y="4275929"/>
            <a:ext cx="3966743" cy="2476563"/>
          </a:xfrm>
          <a:prstGeom prst="rect">
            <a:avLst/>
          </a:prstGeom>
        </p:spPr>
      </p:pic>
      <p:pic>
        <p:nvPicPr>
          <p:cNvPr id="6" name="Afbeelding 5">
            <a:extLst>
              <a:ext uri="{FF2B5EF4-FFF2-40B4-BE49-F238E27FC236}">
                <a16:creationId xmlns:a16="http://schemas.microsoft.com/office/drawing/2014/main" id="{2320E2D4-9D24-46CB-B25E-40874E2D318D}"/>
              </a:ext>
            </a:extLst>
          </p:cNvPr>
          <p:cNvPicPr>
            <a:picLocks noChangeAspect="1"/>
          </p:cNvPicPr>
          <p:nvPr/>
        </p:nvPicPr>
        <p:blipFill>
          <a:blip r:embed="rId5"/>
          <a:stretch>
            <a:fillRect/>
          </a:stretch>
        </p:blipFill>
        <p:spPr>
          <a:xfrm>
            <a:off x="9073708" y="1859489"/>
            <a:ext cx="3124642" cy="1981952"/>
          </a:xfrm>
          <a:prstGeom prst="rect">
            <a:avLst/>
          </a:prstGeom>
        </p:spPr>
      </p:pic>
      <p:pic>
        <p:nvPicPr>
          <p:cNvPr id="7" name="Afbeelding 6">
            <a:extLst>
              <a:ext uri="{FF2B5EF4-FFF2-40B4-BE49-F238E27FC236}">
                <a16:creationId xmlns:a16="http://schemas.microsoft.com/office/drawing/2014/main" id="{C3233FC3-E469-4B50-8E64-530F2CD32FA1}"/>
              </a:ext>
            </a:extLst>
          </p:cNvPr>
          <p:cNvPicPr>
            <a:picLocks noChangeAspect="1"/>
          </p:cNvPicPr>
          <p:nvPr/>
        </p:nvPicPr>
        <p:blipFill>
          <a:blip r:embed="rId6"/>
          <a:stretch>
            <a:fillRect/>
          </a:stretch>
        </p:blipFill>
        <p:spPr>
          <a:xfrm>
            <a:off x="4793048" y="4770540"/>
            <a:ext cx="2642602" cy="1981952"/>
          </a:xfrm>
          <a:prstGeom prst="rect">
            <a:avLst/>
          </a:prstGeom>
        </p:spPr>
      </p:pic>
      <p:sp>
        <p:nvSpPr>
          <p:cNvPr id="9" name="Tekstvak 8">
            <a:extLst>
              <a:ext uri="{FF2B5EF4-FFF2-40B4-BE49-F238E27FC236}">
                <a16:creationId xmlns:a16="http://schemas.microsoft.com/office/drawing/2014/main" id="{FCA37D22-7CD4-F803-EB74-6D6949479BD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b="1" u="sng"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D0EC4472-F6F1-7FEB-9098-719DF99DA2D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27752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21698" y="1600200"/>
            <a:ext cx="8659287" cy="4268037"/>
          </a:xfrm>
        </p:spPr>
        <p:txBody>
          <a:bodyPr>
            <a:noAutofit/>
          </a:bodyPr>
          <a:lstStyle/>
          <a:p>
            <a:pPr marL="0" indent="0">
              <a:buNone/>
            </a:pPr>
            <a:r>
              <a:rPr lang="nl-NL" sz="2000" b="1" dirty="0">
                <a:solidFill>
                  <a:schemeClr val="tx2">
                    <a:lumMod val="75000"/>
                  </a:schemeClr>
                </a:solidFill>
                <a:latin typeface="Verdana Pro Light" panose="020B0304030504040204"/>
              </a:rPr>
              <a:t>2. </a:t>
            </a:r>
            <a:r>
              <a:rPr lang="nl-NL" sz="2000" b="1" dirty="0" err="1">
                <a:solidFill>
                  <a:schemeClr val="tx2">
                    <a:lumMod val="75000"/>
                  </a:schemeClr>
                </a:solidFill>
                <a:latin typeface="Verdana Pro Light" panose="020B0304030504040204"/>
              </a:rPr>
              <a:t>Naverwarming</a:t>
            </a:r>
            <a:r>
              <a:rPr lang="nl-NL" sz="2000" b="1" dirty="0">
                <a:solidFill>
                  <a:schemeClr val="tx2">
                    <a:lumMod val="75000"/>
                  </a:schemeClr>
                </a:solidFill>
                <a:latin typeface="Verdana Pro Light" panose="020B0304030504040204"/>
              </a:rPr>
              <a:t> zonneboiler</a:t>
            </a:r>
          </a:p>
          <a:p>
            <a:pPr marL="0" indent="0">
              <a:buNone/>
            </a:pPr>
            <a:r>
              <a:rPr lang="nl-NL" sz="1600" dirty="0">
                <a:solidFill>
                  <a:schemeClr val="tx2">
                    <a:lumMod val="75000"/>
                  </a:schemeClr>
                </a:solidFill>
                <a:latin typeface="Verdana Pro Light" panose="020B0304030504040204"/>
              </a:rPr>
              <a:t>Manier van integratie van de zonneboiler-/PVT-systeem in het tapwatersysteem:</a:t>
            </a:r>
          </a:p>
          <a:p>
            <a:pPr marL="457200" indent="-457200">
              <a:buFont typeface="+mj-lt"/>
              <a:buAutoNum type="arabicPeriod"/>
            </a:pPr>
            <a:r>
              <a:rPr lang="nl-NL" sz="1600" dirty="0">
                <a:solidFill>
                  <a:schemeClr val="tx2">
                    <a:lumMod val="75000"/>
                  </a:schemeClr>
                </a:solidFill>
                <a:latin typeface="Verdana Pro Light" panose="020B0304030504040204"/>
              </a:rPr>
              <a:t>Voorverwarmer zonneboiler met separaat na-verwarmingstoestel</a:t>
            </a:r>
          </a:p>
          <a:p>
            <a:pPr marL="457200" indent="-457200">
              <a:buFont typeface="+mj-lt"/>
              <a:buAutoNum type="arabicPeriod"/>
            </a:pPr>
            <a:r>
              <a:rPr lang="nl-NL" sz="1600" dirty="0">
                <a:solidFill>
                  <a:schemeClr val="tx2">
                    <a:lumMod val="75000"/>
                  </a:schemeClr>
                </a:solidFill>
                <a:latin typeface="Verdana Pro Light" panose="020B0304030504040204"/>
              </a:rPr>
              <a:t>Zonneboilersysteem met geïntegreerde met gas gestokte na-verwarming</a:t>
            </a:r>
          </a:p>
          <a:p>
            <a:pPr marL="457200" indent="-457200">
              <a:buFont typeface="+mj-lt"/>
              <a:buAutoNum type="arabicPeriod"/>
            </a:pPr>
            <a:r>
              <a:rPr lang="nl-NL" sz="1600" dirty="0">
                <a:solidFill>
                  <a:schemeClr val="tx2">
                    <a:lumMod val="75000"/>
                  </a:schemeClr>
                </a:solidFill>
                <a:latin typeface="Verdana Pro Light" panose="020B0304030504040204"/>
              </a:rPr>
              <a:t>Zonneboilersysteem met geïntegreerde elektrische na-verwarming</a:t>
            </a:r>
          </a:p>
          <a:p>
            <a:pPr marL="457200" indent="-457200">
              <a:buFont typeface="+mj-lt"/>
              <a:buAutoNum type="arabicPeriod"/>
            </a:pPr>
            <a:r>
              <a:rPr lang="nl-NL" sz="1600" dirty="0">
                <a:solidFill>
                  <a:schemeClr val="tx2">
                    <a:lumMod val="75000"/>
                  </a:schemeClr>
                </a:solidFill>
                <a:latin typeface="Verdana Pro Light" panose="020B0304030504040204"/>
              </a:rPr>
              <a:t>Onbekend </a:t>
            </a:r>
            <a:r>
              <a:rPr lang="nl-NL" sz="1600" dirty="0">
                <a:solidFill>
                  <a:schemeClr val="tx2">
                    <a:lumMod val="75000"/>
                  </a:schemeClr>
                </a:solidFill>
                <a:latin typeface="Verdana Pro Light" panose="020B0304030504040204"/>
                <a:sym typeface="Wingdings" panose="05000000000000000000" pitchFamily="2" charset="2"/>
              </a:rPr>
              <a:t> </a:t>
            </a:r>
            <a:r>
              <a:rPr lang="nl-NL" sz="1600" dirty="0" err="1">
                <a:solidFill>
                  <a:schemeClr val="tx2">
                    <a:lumMod val="75000"/>
                  </a:schemeClr>
                </a:solidFill>
                <a:latin typeface="Verdana Pro Light" panose="020B0304030504040204"/>
              </a:rPr>
              <a:t>zonneboilervoorverwarmer</a:t>
            </a:r>
            <a:r>
              <a:rPr lang="nl-NL" sz="1600" dirty="0">
                <a:solidFill>
                  <a:schemeClr val="tx2">
                    <a:lumMod val="75000"/>
                  </a:schemeClr>
                </a:solidFill>
                <a:latin typeface="Verdana Pro Light" panose="020B0304030504040204"/>
              </a:rPr>
              <a:t> / separaat na-verwarmingstoestel</a:t>
            </a:r>
          </a:p>
        </p:txBody>
      </p:sp>
      <p:pic>
        <p:nvPicPr>
          <p:cNvPr id="6" name="Afbeelding 5">
            <a:extLst>
              <a:ext uri="{FF2B5EF4-FFF2-40B4-BE49-F238E27FC236}">
                <a16:creationId xmlns:a16="http://schemas.microsoft.com/office/drawing/2014/main" id="{66FF7F80-D20F-FFDB-2843-B7773588D1C3}"/>
              </a:ext>
            </a:extLst>
          </p:cNvPr>
          <p:cNvPicPr>
            <a:picLocks noChangeAspect="1"/>
          </p:cNvPicPr>
          <p:nvPr/>
        </p:nvPicPr>
        <p:blipFill>
          <a:blip r:embed="rId3"/>
          <a:stretch>
            <a:fillRect/>
          </a:stretch>
        </p:blipFill>
        <p:spPr>
          <a:xfrm>
            <a:off x="3321698" y="4220273"/>
            <a:ext cx="8474322" cy="1831363"/>
          </a:xfrm>
          <a:prstGeom prst="rect">
            <a:avLst/>
          </a:prstGeom>
        </p:spPr>
      </p:pic>
      <p:sp>
        <p:nvSpPr>
          <p:cNvPr id="4" name="Tekstvak 3">
            <a:extLst>
              <a:ext uri="{FF2B5EF4-FFF2-40B4-BE49-F238E27FC236}">
                <a16:creationId xmlns:a16="http://schemas.microsoft.com/office/drawing/2014/main" id="{EB44CDDA-FABD-C1ED-3216-F5C7FDCC206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b="1" u="sng" dirty="0" err="1">
                <a:solidFill>
                  <a:schemeClr val="tx2">
                    <a:lumMod val="75000"/>
                  </a:schemeClr>
                </a:solidFill>
                <a:latin typeface="Verdana Pro Light" panose="020B0304030504040204"/>
              </a:rPr>
              <a:t>Naverwarming</a:t>
            </a:r>
            <a:r>
              <a:rPr lang="nl-NL" sz="1200" b="1" u="sng"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4E95A28-6F79-1B6F-8547-158A923FFA6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367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21698" y="1600200"/>
            <a:ext cx="8659287" cy="4268037"/>
          </a:xfrm>
        </p:spPr>
        <p:txBody>
          <a:bodyPr>
            <a:noAutofit/>
          </a:bodyPr>
          <a:lstStyle/>
          <a:p>
            <a:pPr marL="0" indent="0">
              <a:buNone/>
            </a:pPr>
            <a:r>
              <a:rPr lang="nl-NL" sz="2000" b="1" dirty="0">
                <a:solidFill>
                  <a:schemeClr val="tx2">
                    <a:lumMod val="75000"/>
                  </a:schemeClr>
                </a:solidFill>
                <a:latin typeface="Verdana Pro Light" panose="020B0304030504040204"/>
              </a:rPr>
              <a:t>2. </a:t>
            </a:r>
            <a:r>
              <a:rPr lang="nl-NL" sz="2000" b="1" dirty="0" err="1">
                <a:solidFill>
                  <a:schemeClr val="tx2">
                    <a:lumMod val="75000"/>
                  </a:schemeClr>
                </a:solidFill>
                <a:latin typeface="Verdana Pro Light" panose="020B0304030504040204"/>
              </a:rPr>
              <a:t>Naverwarming</a:t>
            </a:r>
            <a:r>
              <a:rPr lang="nl-NL" sz="2000" b="1" dirty="0">
                <a:solidFill>
                  <a:schemeClr val="tx2">
                    <a:lumMod val="75000"/>
                  </a:schemeClr>
                </a:solidFill>
                <a:latin typeface="Verdana Pro Light" panose="020B0304030504040204"/>
              </a:rPr>
              <a:t> zonneboiler</a:t>
            </a:r>
          </a:p>
          <a:p>
            <a:pPr marL="0" indent="0">
              <a:buNone/>
            </a:pPr>
            <a:r>
              <a:rPr lang="nl-NL" sz="1600" dirty="0">
                <a:solidFill>
                  <a:schemeClr val="tx2">
                    <a:lumMod val="75000"/>
                  </a:schemeClr>
                </a:solidFill>
                <a:latin typeface="Verdana Pro Light" panose="020B0304030504040204"/>
              </a:rPr>
              <a:t>Voorverwarmer zonneboiler met separaat na-verwarmingstoestel</a:t>
            </a:r>
          </a:p>
          <a:p>
            <a:pPr marL="0" indent="0" algn="l">
              <a:buNone/>
            </a:pPr>
            <a:endParaRPr lang="nl-NL" sz="1600" dirty="0">
              <a:solidFill>
                <a:schemeClr val="tx2">
                  <a:lumMod val="75000"/>
                </a:schemeClr>
              </a:solidFill>
              <a:latin typeface="Verdana Pro Light" panose="020B0304030504040204"/>
            </a:endParaRPr>
          </a:p>
          <a:p>
            <a:pPr marL="0" indent="0" algn="l">
              <a:buNone/>
            </a:pPr>
            <a:r>
              <a:rPr lang="nl-NL" sz="1600" dirty="0">
                <a:solidFill>
                  <a:schemeClr val="tx2">
                    <a:lumMod val="75000"/>
                  </a:schemeClr>
                </a:solidFill>
                <a:latin typeface="Verdana Pro Light" panose="020B0304030504040204"/>
              </a:rPr>
              <a:t>In dit geval verwarmt de zonneboiler het koude tapwater voor, voordat het naar de warmtapwateropwekker gaat</a:t>
            </a:r>
          </a:p>
        </p:txBody>
      </p:sp>
      <p:pic>
        <p:nvPicPr>
          <p:cNvPr id="6" name="Afbeelding 5">
            <a:extLst>
              <a:ext uri="{FF2B5EF4-FFF2-40B4-BE49-F238E27FC236}">
                <a16:creationId xmlns:a16="http://schemas.microsoft.com/office/drawing/2014/main" id="{9085B44A-38FA-4CD4-9FCF-399EA1B3FDD9}"/>
              </a:ext>
            </a:extLst>
          </p:cNvPr>
          <p:cNvPicPr>
            <a:picLocks noChangeAspect="1"/>
          </p:cNvPicPr>
          <p:nvPr/>
        </p:nvPicPr>
        <p:blipFill>
          <a:blip r:embed="rId3"/>
          <a:stretch>
            <a:fillRect/>
          </a:stretch>
        </p:blipFill>
        <p:spPr>
          <a:xfrm>
            <a:off x="2748134" y="4050000"/>
            <a:ext cx="9450216" cy="2621799"/>
          </a:xfrm>
          <a:prstGeom prst="rect">
            <a:avLst/>
          </a:prstGeom>
        </p:spPr>
      </p:pic>
      <p:sp>
        <p:nvSpPr>
          <p:cNvPr id="4" name="Tekstvak 3">
            <a:extLst>
              <a:ext uri="{FF2B5EF4-FFF2-40B4-BE49-F238E27FC236}">
                <a16:creationId xmlns:a16="http://schemas.microsoft.com/office/drawing/2014/main" id="{57089D97-90F9-97CB-DAB9-2DDA0225710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b="1" u="sng" dirty="0" err="1">
                <a:solidFill>
                  <a:schemeClr val="tx2">
                    <a:lumMod val="75000"/>
                  </a:schemeClr>
                </a:solidFill>
                <a:latin typeface="Verdana Pro Light" panose="020B0304030504040204"/>
              </a:rPr>
              <a:t>Naverwarming</a:t>
            </a:r>
            <a:r>
              <a:rPr lang="nl-NL" sz="1200" b="1" u="sng"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3E0B11D-10D8-2642-986D-F7D9B1568E6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558215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21698" y="1600200"/>
            <a:ext cx="8659287" cy="4268037"/>
          </a:xfrm>
        </p:spPr>
        <p:txBody>
          <a:bodyPr>
            <a:noAutofit/>
          </a:bodyPr>
          <a:lstStyle/>
          <a:p>
            <a:pPr marL="0" indent="0">
              <a:buNone/>
            </a:pPr>
            <a:r>
              <a:rPr lang="nl-NL" sz="2000" b="1" dirty="0">
                <a:solidFill>
                  <a:schemeClr val="tx2">
                    <a:lumMod val="75000"/>
                  </a:schemeClr>
                </a:solidFill>
                <a:latin typeface="Verdana Pro Light" panose="020B0304030504040204"/>
              </a:rPr>
              <a:t>2. </a:t>
            </a:r>
            <a:r>
              <a:rPr lang="nl-NL" sz="2000" b="1" dirty="0" err="1">
                <a:solidFill>
                  <a:schemeClr val="tx2">
                    <a:lumMod val="75000"/>
                  </a:schemeClr>
                </a:solidFill>
                <a:latin typeface="Verdana Pro Light" panose="020B0304030504040204"/>
              </a:rPr>
              <a:t>Naverwarming</a:t>
            </a:r>
            <a:r>
              <a:rPr lang="nl-NL" sz="2000" b="1" dirty="0">
                <a:solidFill>
                  <a:schemeClr val="tx2">
                    <a:lumMod val="75000"/>
                  </a:schemeClr>
                </a:solidFill>
                <a:latin typeface="Verdana Pro Light" panose="020B0304030504040204"/>
              </a:rPr>
              <a:t> zonneboiler</a:t>
            </a:r>
          </a:p>
          <a:p>
            <a:pPr marL="0" indent="0">
              <a:buNone/>
            </a:pPr>
            <a:r>
              <a:rPr lang="nl-NL" sz="1600" dirty="0">
                <a:solidFill>
                  <a:schemeClr val="tx2">
                    <a:lumMod val="75000"/>
                  </a:schemeClr>
                </a:solidFill>
                <a:latin typeface="Verdana Pro Light" panose="020B0304030504040204"/>
              </a:rPr>
              <a:t>Zonneboilersysteem met geïntegreerde met gas gestokte na-verwarming</a:t>
            </a:r>
          </a:p>
          <a:p>
            <a:pPr marL="0" indent="0" algn="l">
              <a:buNone/>
            </a:pPr>
            <a:endParaRPr lang="nl-NL" sz="1600" dirty="0">
              <a:solidFill>
                <a:schemeClr val="tx2">
                  <a:lumMod val="75000"/>
                </a:schemeClr>
              </a:solidFill>
              <a:latin typeface="Verdana Pro Light" panose="020B0304030504040204"/>
            </a:endParaRPr>
          </a:p>
          <a:p>
            <a:pPr marL="0" indent="0" algn="l">
              <a:buNone/>
            </a:pPr>
            <a:r>
              <a:rPr lang="nl-NL" sz="1600" dirty="0">
                <a:solidFill>
                  <a:schemeClr val="tx2">
                    <a:lumMod val="75000"/>
                  </a:schemeClr>
                </a:solidFill>
                <a:latin typeface="Verdana Pro Light" panose="020B0304030504040204"/>
              </a:rPr>
              <a:t>Hier wordt het water in het zonneboilervat op de juiste temperatuur gehouden door een gasgestookte warmteopwekker die via een warmtewisselaar met het boilervat is verbonden. Dit kan bijvoorbeeld een opwektoestel voor ruimteverwarming zijn, net als bij een indirect gestookt boilervat,</a:t>
            </a:r>
          </a:p>
        </p:txBody>
      </p:sp>
      <p:pic>
        <p:nvPicPr>
          <p:cNvPr id="4" name="Afbeelding 3">
            <a:extLst>
              <a:ext uri="{FF2B5EF4-FFF2-40B4-BE49-F238E27FC236}">
                <a16:creationId xmlns:a16="http://schemas.microsoft.com/office/drawing/2014/main" id="{72309997-7BF0-47CE-99A1-724EA83A1B62}"/>
              </a:ext>
            </a:extLst>
          </p:cNvPr>
          <p:cNvPicPr>
            <a:picLocks noChangeAspect="1"/>
          </p:cNvPicPr>
          <p:nvPr/>
        </p:nvPicPr>
        <p:blipFill>
          <a:blip r:embed="rId3"/>
          <a:stretch>
            <a:fillRect/>
          </a:stretch>
        </p:blipFill>
        <p:spPr>
          <a:xfrm>
            <a:off x="2990033" y="3833590"/>
            <a:ext cx="9094017" cy="2749772"/>
          </a:xfrm>
          <a:prstGeom prst="rect">
            <a:avLst/>
          </a:prstGeom>
        </p:spPr>
      </p:pic>
      <p:sp>
        <p:nvSpPr>
          <p:cNvPr id="6" name="Tekstvak 5">
            <a:extLst>
              <a:ext uri="{FF2B5EF4-FFF2-40B4-BE49-F238E27FC236}">
                <a16:creationId xmlns:a16="http://schemas.microsoft.com/office/drawing/2014/main" id="{CBA7A628-BC9D-8E27-8831-6E5F985682D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b="1" u="sng" dirty="0" err="1">
                <a:solidFill>
                  <a:schemeClr val="tx2">
                    <a:lumMod val="75000"/>
                  </a:schemeClr>
                </a:solidFill>
                <a:latin typeface="Verdana Pro Light" panose="020B0304030504040204"/>
              </a:rPr>
              <a:t>Naverwarming</a:t>
            </a:r>
            <a:r>
              <a:rPr lang="nl-NL" sz="1200" b="1" u="sng"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F4F20A67-269F-7695-91C7-4818741E320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757344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A010FE9-91BA-4B78-9D85-4DCA606A40A4}"/>
              </a:ext>
            </a:extLst>
          </p:cNvPr>
          <p:cNvPicPr>
            <a:picLocks noChangeAspect="1"/>
          </p:cNvPicPr>
          <p:nvPr/>
        </p:nvPicPr>
        <p:blipFill>
          <a:blip r:embed="rId3"/>
          <a:stretch>
            <a:fillRect/>
          </a:stretch>
        </p:blipFill>
        <p:spPr>
          <a:xfrm>
            <a:off x="2990033" y="3833590"/>
            <a:ext cx="9094017" cy="2749772"/>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21698" y="1600200"/>
            <a:ext cx="8659287" cy="4268037"/>
          </a:xfrm>
        </p:spPr>
        <p:txBody>
          <a:bodyPr>
            <a:noAutofit/>
          </a:bodyPr>
          <a:lstStyle/>
          <a:p>
            <a:pPr marL="0" indent="0">
              <a:buNone/>
            </a:pPr>
            <a:r>
              <a:rPr lang="nl-NL" sz="2000" b="1" dirty="0">
                <a:solidFill>
                  <a:schemeClr val="tx2">
                    <a:lumMod val="75000"/>
                  </a:schemeClr>
                </a:solidFill>
                <a:latin typeface="Verdana Pro Light" panose="020B0304030504040204"/>
              </a:rPr>
              <a:t>2. </a:t>
            </a:r>
            <a:r>
              <a:rPr lang="nl-NL" sz="2000" b="1" dirty="0" err="1">
                <a:solidFill>
                  <a:schemeClr val="tx2">
                    <a:lumMod val="75000"/>
                  </a:schemeClr>
                </a:solidFill>
                <a:latin typeface="Verdana Pro Light" panose="020B0304030504040204"/>
              </a:rPr>
              <a:t>Naverwarming</a:t>
            </a:r>
            <a:r>
              <a:rPr lang="nl-NL" sz="2000" b="1" dirty="0">
                <a:solidFill>
                  <a:schemeClr val="tx2">
                    <a:lumMod val="75000"/>
                  </a:schemeClr>
                </a:solidFill>
                <a:latin typeface="Verdana Pro Light" panose="020B0304030504040204"/>
              </a:rPr>
              <a:t> zonneboiler</a:t>
            </a:r>
          </a:p>
          <a:p>
            <a:pPr marL="0" indent="0">
              <a:buNone/>
            </a:pPr>
            <a:r>
              <a:rPr lang="nl-NL" sz="1600" dirty="0">
                <a:solidFill>
                  <a:schemeClr val="tx2">
                    <a:lumMod val="75000"/>
                  </a:schemeClr>
                </a:solidFill>
                <a:latin typeface="Verdana Pro Light" panose="020B0304030504040204"/>
              </a:rPr>
              <a:t>Zonneboilersysteem met geïntegreerde elektrische na-verwarming</a:t>
            </a:r>
          </a:p>
          <a:p>
            <a:pPr marL="0" indent="0" algn="l">
              <a:buNone/>
            </a:pPr>
            <a:endParaRPr lang="nl-NL" sz="1600" dirty="0">
              <a:solidFill>
                <a:schemeClr val="tx2">
                  <a:lumMod val="75000"/>
                </a:schemeClr>
              </a:solidFill>
              <a:latin typeface="Verdana Pro Light" panose="020B0304030504040204"/>
            </a:endParaRPr>
          </a:p>
          <a:p>
            <a:pPr marL="0" indent="0" algn="l">
              <a:buNone/>
            </a:pPr>
            <a:r>
              <a:rPr lang="nl-NL" sz="1600" dirty="0">
                <a:solidFill>
                  <a:schemeClr val="tx2">
                    <a:lumMod val="75000"/>
                  </a:schemeClr>
                </a:solidFill>
                <a:latin typeface="Verdana Pro Light" panose="020B0304030504040204"/>
              </a:rPr>
              <a:t>Hier wordt het water in het zonneboilervat op de juiste temperatuur gehouden door een elektrisch element. Het elektrische element bevindt zich in het vat van de zonneboiler</a:t>
            </a:r>
          </a:p>
        </p:txBody>
      </p:sp>
      <p:pic>
        <p:nvPicPr>
          <p:cNvPr id="6" name="Afbeelding 5">
            <a:extLst>
              <a:ext uri="{FF2B5EF4-FFF2-40B4-BE49-F238E27FC236}">
                <a16:creationId xmlns:a16="http://schemas.microsoft.com/office/drawing/2014/main" id="{F36AE35D-0BBA-4D5E-BF46-53E685DA42BD}"/>
              </a:ext>
            </a:extLst>
          </p:cNvPr>
          <p:cNvPicPr>
            <a:picLocks noChangeAspect="1"/>
          </p:cNvPicPr>
          <p:nvPr/>
        </p:nvPicPr>
        <p:blipFill>
          <a:blip r:embed="rId4"/>
          <a:stretch>
            <a:fillRect/>
          </a:stretch>
        </p:blipFill>
        <p:spPr>
          <a:xfrm>
            <a:off x="3118569" y="3908210"/>
            <a:ext cx="9079781" cy="2749771"/>
          </a:xfrm>
          <a:prstGeom prst="rect">
            <a:avLst/>
          </a:prstGeom>
        </p:spPr>
      </p:pic>
      <p:sp>
        <p:nvSpPr>
          <p:cNvPr id="4" name="Tekstvak 3">
            <a:extLst>
              <a:ext uri="{FF2B5EF4-FFF2-40B4-BE49-F238E27FC236}">
                <a16:creationId xmlns:a16="http://schemas.microsoft.com/office/drawing/2014/main" id="{4CF21437-4A88-56A0-7CCC-A9754F6DA96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b="1" u="sng" dirty="0" err="1">
                <a:solidFill>
                  <a:schemeClr val="tx2">
                    <a:lumMod val="75000"/>
                  </a:schemeClr>
                </a:solidFill>
                <a:latin typeface="Verdana Pro Light" panose="020B0304030504040204"/>
              </a:rPr>
              <a:t>Naverwarming</a:t>
            </a:r>
            <a:r>
              <a:rPr lang="nl-NL" sz="1200" b="1" u="sng"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9526F0E2-3158-B330-ED9F-3CBEDBDBA19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091127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21698" y="1600200"/>
            <a:ext cx="8659287" cy="4268037"/>
          </a:xfrm>
        </p:spPr>
        <p:txBody>
          <a:bodyPr>
            <a:noAutofit/>
          </a:bodyPr>
          <a:lstStyle/>
          <a:p>
            <a:pPr marL="0" indent="0">
              <a:buNone/>
            </a:pPr>
            <a:r>
              <a:rPr lang="nl-NL" sz="2000" b="1" dirty="0">
                <a:solidFill>
                  <a:schemeClr val="tx2">
                    <a:lumMod val="75000"/>
                  </a:schemeClr>
                </a:solidFill>
                <a:latin typeface="Verdana Pro Light" panose="020B0304030504040204"/>
              </a:rPr>
              <a:t>3. Opslag &amp; gebruik zonnewarmte</a:t>
            </a:r>
          </a:p>
          <a:p>
            <a:pPr marL="0" indent="0">
              <a:buNone/>
            </a:pPr>
            <a:r>
              <a:rPr lang="nl-NL" sz="1600" dirty="0">
                <a:solidFill>
                  <a:schemeClr val="tx2">
                    <a:lumMod val="75000"/>
                  </a:schemeClr>
                </a:solidFill>
                <a:latin typeface="Verdana Pro Light" panose="020B0304030504040204"/>
              </a:rPr>
              <a:t>Twee mogelijkheden:</a:t>
            </a:r>
          </a:p>
          <a:p>
            <a:pPr marL="457200" indent="-457200">
              <a:buFont typeface="+mj-lt"/>
              <a:buAutoNum type="arabicPeriod"/>
            </a:pPr>
            <a:r>
              <a:rPr lang="nl-NL" sz="1600" dirty="0">
                <a:solidFill>
                  <a:schemeClr val="tx2">
                    <a:lumMod val="75000"/>
                  </a:schemeClr>
                </a:solidFill>
                <a:latin typeface="Verdana Pro Light" panose="020B0304030504040204"/>
              </a:rPr>
              <a:t>De warmte uit de collectoren wordt opgeslagen in een voorraadvat;</a:t>
            </a:r>
          </a:p>
          <a:p>
            <a:pPr marL="457200" indent="-457200">
              <a:buFont typeface="+mj-lt"/>
              <a:buAutoNum type="arabicPeriod"/>
            </a:pPr>
            <a:r>
              <a:rPr lang="nl-NL" sz="1600" dirty="0">
                <a:solidFill>
                  <a:schemeClr val="tx2">
                    <a:lumMod val="75000"/>
                  </a:schemeClr>
                </a:solidFill>
                <a:latin typeface="Verdana Pro Light" panose="020B0304030504040204"/>
              </a:rPr>
              <a:t>De warmte uit de collectoren wordt voor ruimteverwarming ingezet en is direct aangesloten op de vloerverwarming</a:t>
            </a:r>
          </a:p>
          <a:p>
            <a:pPr marL="0" indent="0">
              <a:buNone/>
            </a:pPr>
            <a:r>
              <a:rPr lang="nl-NL" sz="1600" dirty="0">
                <a:solidFill>
                  <a:schemeClr val="tx2">
                    <a:lumMod val="75000"/>
                  </a:schemeClr>
                </a:solidFill>
                <a:latin typeface="Verdana Pro Light" panose="020B0304030504040204"/>
              </a:rPr>
              <a:t>Wat moet worden opgenomen:</a:t>
            </a:r>
          </a:p>
          <a:p>
            <a:r>
              <a:rPr lang="nl-NL" sz="1600" dirty="0">
                <a:solidFill>
                  <a:schemeClr val="tx2">
                    <a:lumMod val="75000"/>
                  </a:schemeClr>
                </a:solidFill>
                <a:latin typeface="Verdana Pro Light" panose="020B0304030504040204"/>
              </a:rPr>
              <a:t>Het volume;</a:t>
            </a:r>
          </a:p>
          <a:p>
            <a:r>
              <a:rPr lang="nl-NL" sz="1600" dirty="0">
                <a:solidFill>
                  <a:schemeClr val="tx2">
                    <a:lumMod val="75000"/>
                  </a:schemeClr>
                </a:solidFill>
                <a:latin typeface="Verdana Pro Light" panose="020B0304030504040204"/>
              </a:rPr>
              <a:t>Het back-up volume van het vat bij systemen met geïntegreerde </a:t>
            </a:r>
            <a:r>
              <a:rPr lang="nl-NL" sz="1600" dirty="0" err="1">
                <a:solidFill>
                  <a:schemeClr val="tx2">
                    <a:lumMod val="75000"/>
                  </a:schemeClr>
                </a:solidFill>
                <a:latin typeface="Verdana Pro Light" panose="020B0304030504040204"/>
              </a:rPr>
              <a:t>naverwarmingen</a:t>
            </a:r>
            <a:r>
              <a:rPr lang="nl-NL" sz="1600" dirty="0">
                <a:solidFill>
                  <a:schemeClr val="tx2">
                    <a:lumMod val="75000"/>
                  </a:schemeClr>
                </a:solidFill>
                <a:latin typeface="Verdana Pro Light" panose="020B0304030504040204"/>
              </a:rPr>
              <a:t> systemen voor ruimteverwarming;</a:t>
            </a:r>
          </a:p>
          <a:p>
            <a:r>
              <a:rPr lang="nl-NL" sz="1600" dirty="0">
                <a:solidFill>
                  <a:schemeClr val="tx2">
                    <a:lumMod val="75000"/>
                  </a:schemeClr>
                </a:solidFill>
                <a:latin typeface="Verdana Pro Light" panose="020B0304030504040204"/>
              </a:rPr>
              <a:t>Welke collectoren erop zijn aangesloten;</a:t>
            </a:r>
          </a:p>
          <a:p>
            <a:r>
              <a:rPr lang="nl-NL" sz="1600" dirty="0">
                <a:solidFill>
                  <a:schemeClr val="tx2">
                    <a:lumMod val="75000"/>
                  </a:schemeClr>
                </a:solidFill>
                <a:latin typeface="Verdana Pro Light" panose="020B0304030504040204"/>
              </a:rPr>
              <a:t>Op welk tapwatersysteem is het vat aangesloten;</a:t>
            </a:r>
          </a:p>
          <a:p>
            <a:r>
              <a:rPr lang="nl-NL" sz="1600" dirty="0">
                <a:solidFill>
                  <a:schemeClr val="tx2">
                    <a:lumMod val="75000"/>
                  </a:schemeClr>
                </a:solidFill>
                <a:latin typeface="Verdana Pro Light" panose="020B0304030504040204"/>
              </a:rPr>
              <a:t>Waarvoor wordt de opgeslagen warmte gebruikt?</a:t>
            </a:r>
          </a:p>
          <a:p>
            <a:pPr lvl="1">
              <a:buFont typeface="Arial" panose="020B0604020202020204" pitchFamily="34" charset="0"/>
              <a:buChar char="•"/>
            </a:pPr>
            <a:r>
              <a:rPr lang="nl-NL" sz="1600" dirty="0">
                <a:solidFill>
                  <a:schemeClr val="tx2">
                    <a:lumMod val="75000"/>
                  </a:schemeClr>
                </a:solidFill>
                <a:latin typeface="Verdana Pro Light" panose="020B0304030504040204"/>
              </a:rPr>
              <a:t>De tapwaterinstallatie; </a:t>
            </a:r>
          </a:p>
          <a:p>
            <a:pPr lvl="1">
              <a:buFont typeface="Arial" panose="020B0604020202020204" pitchFamily="34" charset="0"/>
              <a:buChar char="•"/>
            </a:pPr>
            <a:r>
              <a:rPr lang="nl-NL" sz="1600" dirty="0">
                <a:solidFill>
                  <a:schemeClr val="tx2">
                    <a:lumMod val="75000"/>
                  </a:schemeClr>
                </a:solidFill>
                <a:latin typeface="Verdana Pro Light" panose="020B0304030504040204"/>
              </a:rPr>
              <a:t>De tapwaterinstallatie en de installatie voor ruimteverwarming</a:t>
            </a:r>
          </a:p>
          <a:p>
            <a:r>
              <a:rPr lang="nl-NL" sz="1600" dirty="0">
                <a:solidFill>
                  <a:schemeClr val="tx2">
                    <a:lumMod val="75000"/>
                  </a:schemeClr>
                </a:solidFill>
                <a:latin typeface="Verdana Pro Light" panose="020B0304030504040204"/>
              </a:rPr>
              <a:t>Stilstandsverliezen van het vat, via warmteoverdrachtscoëfficiënt of het energielabel van het vat, zie §13.3.2;</a:t>
            </a:r>
          </a:p>
          <a:p>
            <a:r>
              <a:rPr lang="nl-NL" sz="1600" dirty="0">
                <a:solidFill>
                  <a:schemeClr val="tx2">
                    <a:lumMod val="75000"/>
                  </a:schemeClr>
                </a:solidFill>
                <a:latin typeface="Verdana Pro Light" panose="020B0304030504040204"/>
              </a:rPr>
              <a:t>De warmteverliezen via de aansluitingen, zie §13.3.2</a:t>
            </a:r>
          </a:p>
        </p:txBody>
      </p:sp>
      <p:sp>
        <p:nvSpPr>
          <p:cNvPr id="5" name="Tekstvak 4">
            <a:extLst>
              <a:ext uri="{FF2B5EF4-FFF2-40B4-BE49-F238E27FC236}">
                <a16:creationId xmlns:a16="http://schemas.microsoft.com/office/drawing/2014/main" id="{8EE0C2EF-D902-2DD4-FEA2-F3BEF32B073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b="1" u="sng"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652AF08-C210-596E-45F7-777044C31C3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638274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2C7B4D0-9228-E1F9-34FB-2B8718D95BE5}"/>
              </a:ext>
            </a:extLst>
          </p:cNvPr>
          <p:cNvPicPr>
            <a:picLocks noChangeAspect="1"/>
          </p:cNvPicPr>
          <p:nvPr/>
        </p:nvPicPr>
        <p:blipFill>
          <a:blip r:embed="rId3"/>
          <a:stretch>
            <a:fillRect/>
          </a:stretch>
        </p:blipFill>
        <p:spPr>
          <a:xfrm>
            <a:off x="2714398" y="3204412"/>
            <a:ext cx="6388056" cy="2787826"/>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4. Type zonnecollectoren </a:t>
            </a: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Type 		</a:t>
            </a:r>
          </a:p>
          <a:p>
            <a:r>
              <a:rPr lang="nl-NL" sz="1600" dirty="0">
                <a:solidFill>
                  <a:schemeClr val="tx2">
                    <a:lumMod val="75000"/>
                  </a:schemeClr>
                </a:solidFill>
                <a:latin typeface="Verdana Pro Light" panose="020B0304030504040204" pitchFamily="34" charset="0"/>
                <a:cs typeface="Gisha" panose="020B0502040204020203" pitchFamily="34" charset="-79"/>
              </a:rPr>
              <a:t>niet-</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niet afgedekte collector (boiler &amp; PVT)</a:t>
            </a:r>
          </a:p>
          <a:p>
            <a:pPr>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afgedekte collector (boiler en PVT)</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Vacuümbuis (collector met circulaire </a:t>
            </a:r>
            <a:r>
              <a:rPr lang="nl-NL" sz="1600" dirty="0" err="1">
                <a:solidFill>
                  <a:schemeClr val="tx2">
                    <a:lumMod val="75000"/>
                  </a:schemeClr>
                </a:solidFill>
                <a:latin typeface="Verdana Pro Light" panose="020B0304030504040204" pitchFamily="34" charset="0"/>
                <a:cs typeface="Gisha" panose="020B0502040204020203" pitchFamily="34" charset="-79"/>
              </a:rPr>
              <a:t>absorbeerder</a:t>
            </a:r>
            <a:r>
              <a:rPr lang="nl-NL" sz="1600" dirty="0">
                <a:solidFill>
                  <a:schemeClr val="tx2">
                    <a:lumMod val="75000"/>
                  </a:schemeClr>
                </a:solidFill>
                <a:latin typeface="Verdana Pro Light" panose="020B0304030504040204" pitchFamily="34" charset="0"/>
                <a:cs typeface="Gisha" panose="020B0502040204020203" pitchFamily="34" charset="-79"/>
              </a:rPr>
              <a:t>) (boiler)</a:t>
            </a: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solidFill>
                <a:schemeClr val="tx2">
                  <a:lumMod val="75000"/>
                </a:schemeClr>
              </a:solidFill>
              <a:latin typeface="Verdana Pro Light" panose="020B0304030504040204" pitchFamily="34" charset="0"/>
              <a:cs typeface="Gisha" panose="020B0502040204020203" pitchFamily="34" charset="-79"/>
            </a:endParaRPr>
          </a:p>
        </p:txBody>
      </p:sp>
      <p:pic>
        <p:nvPicPr>
          <p:cNvPr id="10" name="Afbeelding 9">
            <a:extLst>
              <a:ext uri="{FF2B5EF4-FFF2-40B4-BE49-F238E27FC236}">
                <a16:creationId xmlns:a16="http://schemas.microsoft.com/office/drawing/2014/main" id="{EA3E8AE8-35AE-4F56-82F6-496FF6F1CF61}"/>
              </a:ext>
            </a:extLst>
          </p:cNvPr>
          <p:cNvPicPr>
            <a:picLocks noChangeAspect="1"/>
          </p:cNvPicPr>
          <p:nvPr/>
        </p:nvPicPr>
        <p:blipFill>
          <a:blip r:embed="rId4"/>
          <a:stretch>
            <a:fillRect/>
          </a:stretch>
        </p:blipFill>
        <p:spPr>
          <a:xfrm>
            <a:off x="67205" y="4973042"/>
            <a:ext cx="2374712" cy="1781034"/>
          </a:xfrm>
          <a:prstGeom prst="rect">
            <a:avLst/>
          </a:prstGeom>
        </p:spPr>
      </p:pic>
      <p:sp>
        <p:nvSpPr>
          <p:cNvPr id="11" name="Rechthoek 10">
            <a:extLst>
              <a:ext uri="{FF2B5EF4-FFF2-40B4-BE49-F238E27FC236}">
                <a16:creationId xmlns:a16="http://schemas.microsoft.com/office/drawing/2014/main" id="{607EADB5-FDA2-4115-BC53-F4FB78F40B49}"/>
              </a:ext>
            </a:extLst>
          </p:cNvPr>
          <p:cNvSpPr/>
          <p:nvPr/>
        </p:nvSpPr>
        <p:spPr>
          <a:xfrm>
            <a:off x="-24075" y="4572932"/>
            <a:ext cx="1809278" cy="400110"/>
          </a:xfrm>
          <a:prstGeom prst="rect">
            <a:avLst/>
          </a:prstGeom>
        </p:spPr>
        <p:txBody>
          <a:bodyPr wrap="none">
            <a:spAutoFit/>
          </a:bodyPr>
          <a:lstStyle/>
          <a:p>
            <a:r>
              <a:rPr lang="nl-NL" sz="2000" b="1" dirty="0">
                <a:solidFill>
                  <a:schemeClr val="tx2">
                    <a:lumMod val="75000"/>
                  </a:schemeClr>
                </a:solidFill>
                <a:latin typeface="Verdana Pro Light" panose="020B0304030504040204"/>
              </a:rPr>
              <a:t>Niet-</a:t>
            </a:r>
            <a:r>
              <a:rPr lang="nl-NL" sz="2000" b="1" dirty="0" err="1">
                <a:solidFill>
                  <a:schemeClr val="tx2">
                    <a:lumMod val="75000"/>
                  </a:schemeClr>
                </a:solidFill>
                <a:latin typeface="Verdana Pro Light" panose="020B0304030504040204"/>
              </a:rPr>
              <a:t>beglaasd</a:t>
            </a:r>
            <a:endParaRPr lang="nl-NL" sz="2000" dirty="0">
              <a:solidFill>
                <a:schemeClr val="tx2">
                  <a:lumMod val="75000"/>
                </a:schemeClr>
              </a:solidFill>
              <a:latin typeface="Verdana Pro Light" panose="020B0304030504040204"/>
            </a:endParaRPr>
          </a:p>
        </p:txBody>
      </p:sp>
      <p:pic>
        <p:nvPicPr>
          <p:cNvPr id="12" name="Afbeelding 11">
            <a:extLst>
              <a:ext uri="{FF2B5EF4-FFF2-40B4-BE49-F238E27FC236}">
                <a16:creationId xmlns:a16="http://schemas.microsoft.com/office/drawing/2014/main" id="{3B0BB9BA-D10F-4EAC-9682-310B6D93BCCD}"/>
              </a:ext>
            </a:extLst>
          </p:cNvPr>
          <p:cNvPicPr>
            <a:picLocks noChangeAspect="1"/>
          </p:cNvPicPr>
          <p:nvPr/>
        </p:nvPicPr>
        <p:blipFill>
          <a:blip r:embed="rId5"/>
          <a:stretch>
            <a:fillRect/>
          </a:stretch>
        </p:blipFill>
        <p:spPr>
          <a:xfrm>
            <a:off x="9136722" y="4730723"/>
            <a:ext cx="3035030" cy="2023353"/>
          </a:xfrm>
          <a:prstGeom prst="rect">
            <a:avLst/>
          </a:prstGeom>
        </p:spPr>
      </p:pic>
      <p:sp>
        <p:nvSpPr>
          <p:cNvPr id="13" name="Rechthoek 12">
            <a:extLst>
              <a:ext uri="{FF2B5EF4-FFF2-40B4-BE49-F238E27FC236}">
                <a16:creationId xmlns:a16="http://schemas.microsoft.com/office/drawing/2014/main" id="{681432D2-0C88-4296-8AAD-9863149ED647}"/>
              </a:ext>
            </a:extLst>
          </p:cNvPr>
          <p:cNvSpPr/>
          <p:nvPr/>
        </p:nvSpPr>
        <p:spPr>
          <a:xfrm>
            <a:off x="10995839" y="4330613"/>
            <a:ext cx="1229824" cy="400110"/>
          </a:xfrm>
          <a:prstGeom prst="rect">
            <a:avLst/>
          </a:prstGeom>
        </p:spPr>
        <p:txBody>
          <a:bodyPr wrap="none">
            <a:spAutoFit/>
          </a:bodyPr>
          <a:lstStyle/>
          <a:p>
            <a:r>
              <a:rPr lang="nl-NL" sz="2000" b="1" dirty="0" err="1">
                <a:solidFill>
                  <a:schemeClr val="tx2">
                    <a:lumMod val="75000"/>
                  </a:schemeClr>
                </a:solidFill>
                <a:latin typeface="Verdana Pro Light" panose="020B0304030504040204"/>
              </a:rPr>
              <a:t>Beglaasd</a:t>
            </a:r>
            <a:endParaRPr lang="nl-NL" dirty="0">
              <a:solidFill>
                <a:schemeClr val="tx2">
                  <a:lumMod val="75000"/>
                </a:schemeClr>
              </a:solidFill>
              <a:latin typeface="Verdana Pro Light" panose="020B0304030504040204"/>
            </a:endParaRPr>
          </a:p>
        </p:txBody>
      </p:sp>
      <p:pic>
        <p:nvPicPr>
          <p:cNvPr id="7" name="Afbeelding 6">
            <a:extLst>
              <a:ext uri="{FF2B5EF4-FFF2-40B4-BE49-F238E27FC236}">
                <a16:creationId xmlns:a16="http://schemas.microsoft.com/office/drawing/2014/main" id="{14048D3C-8883-2588-0A79-349B74B5FB74}"/>
              </a:ext>
            </a:extLst>
          </p:cNvPr>
          <p:cNvPicPr>
            <a:picLocks noChangeAspect="1"/>
          </p:cNvPicPr>
          <p:nvPr/>
        </p:nvPicPr>
        <p:blipFill rotWithShape="1">
          <a:blip r:embed="rId6"/>
          <a:srcRect l="4345" r="7335"/>
          <a:stretch/>
        </p:blipFill>
        <p:spPr>
          <a:xfrm>
            <a:off x="9383410" y="848732"/>
            <a:ext cx="2506899" cy="2166842"/>
          </a:xfrm>
          <a:prstGeom prst="rect">
            <a:avLst/>
          </a:prstGeom>
        </p:spPr>
      </p:pic>
      <p:sp>
        <p:nvSpPr>
          <p:cNvPr id="8" name="Tekstvak 7">
            <a:extLst>
              <a:ext uri="{FF2B5EF4-FFF2-40B4-BE49-F238E27FC236}">
                <a16:creationId xmlns:a16="http://schemas.microsoft.com/office/drawing/2014/main" id="{7739A5B7-BEBC-F209-F055-1729265B609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b="1" u="sng"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8E00FA80-841F-D1A4-A41E-44C07FA29E0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2693388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Type zonnecollectoren (zonneboilers en PVT)</a:t>
            </a: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Type 		</a:t>
            </a:r>
          </a:p>
          <a:p>
            <a:r>
              <a:rPr lang="nl-NL" sz="1600" dirty="0">
                <a:solidFill>
                  <a:schemeClr val="tx2">
                    <a:lumMod val="75000"/>
                  </a:schemeClr>
                </a:solidFill>
                <a:latin typeface="Verdana Pro Light" panose="020B0304030504040204" pitchFamily="34" charset="0"/>
                <a:cs typeface="Gisha" panose="020B0502040204020203" pitchFamily="34" charset="-79"/>
              </a:rPr>
              <a:t>niet-</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niet afgedekte collector (boiler &amp; PVT)</a:t>
            </a:r>
          </a:p>
          <a:p>
            <a:pPr>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afgedekte collector (boiler en PVT)</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Vacuümbuis (collector met circulaire </a:t>
            </a:r>
            <a:r>
              <a:rPr lang="nl-NL" sz="1600" dirty="0" err="1">
                <a:solidFill>
                  <a:schemeClr val="tx2">
                    <a:lumMod val="75000"/>
                  </a:schemeClr>
                </a:solidFill>
                <a:latin typeface="Verdana Pro Light" panose="020B0304030504040204" pitchFamily="34" charset="0"/>
                <a:cs typeface="Gisha" panose="020B0502040204020203" pitchFamily="34" charset="-79"/>
              </a:rPr>
              <a:t>absorbeerder</a:t>
            </a:r>
            <a:r>
              <a:rPr lang="nl-NL" sz="1600" dirty="0">
                <a:solidFill>
                  <a:schemeClr val="tx2">
                    <a:lumMod val="75000"/>
                  </a:schemeClr>
                </a:solidFill>
                <a:latin typeface="Verdana Pro Light" panose="020B0304030504040204" pitchFamily="34" charset="0"/>
                <a:cs typeface="Gisha" panose="020B0502040204020203" pitchFamily="34" charset="-79"/>
              </a:rPr>
              <a:t>) (boiler)</a:t>
            </a:r>
          </a:p>
          <a:p>
            <a:pPr marL="0" indent="0">
              <a:buNone/>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Verder de technische parameters gegeven door de leverancier </a:t>
            </a:r>
            <a:r>
              <a:rPr lang="nl-NL" sz="1600" dirty="0" err="1">
                <a:solidFill>
                  <a:schemeClr val="tx2">
                    <a:lumMod val="75000"/>
                  </a:schemeClr>
                </a:solidFill>
                <a:latin typeface="Verdana Pro Light" panose="020B0304030504040204" pitchFamily="34" charset="0"/>
                <a:cs typeface="Gisha" panose="020B0502040204020203" pitchFamily="34" charset="-79"/>
              </a:rPr>
              <a:t>ŋo</a:t>
            </a:r>
            <a:r>
              <a:rPr lang="nl-NL" sz="1600" dirty="0">
                <a:solidFill>
                  <a:schemeClr val="tx2">
                    <a:lumMod val="75000"/>
                  </a:schemeClr>
                </a:solidFill>
                <a:latin typeface="Verdana Pro Light" panose="020B0304030504040204" pitchFamily="34" charset="0"/>
                <a:cs typeface="Gisha" panose="020B0502040204020203" pitchFamily="34" charset="-79"/>
              </a:rPr>
              <a:t>, a1, c1</a:t>
            </a:r>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p>
          <a:p>
            <a:pPr marL="0" indent="0">
              <a:buNone/>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PVT-systeem onbekend type collector </a:t>
            </a:r>
          </a:p>
          <a:p>
            <a:pPr>
              <a:buFont typeface="Wingdings" panose="05000000000000000000" pitchFamily="2" charset="2"/>
              <a:buChar char="à"/>
            </a:pPr>
            <a:r>
              <a:rPr lang="nl-NL" sz="1600" dirty="0">
                <a:solidFill>
                  <a:schemeClr val="tx2">
                    <a:lumMod val="75000"/>
                  </a:schemeClr>
                </a:solidFill>
                <a:latin typeface="Verdana Pro Light" panose="020B0304030504040204" pitchFamily="34" charset="0"/>
                <a:cs typeface="Gisha" panose="020B0502040204020203" pitchFamily="34" charset="-79"/>
              </a:rPr>
              <a:t>rekenen met afgedekt met verhouding collector / volume </a:t>
            </a: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min 0,015 en max 0,03 m2/l</a:t>
            </a:r>
          </a:p>
        </p:txBody>
      </p:sp>
      <p:pic>
        <p:nvPicPr>
          <p:cNvPr id="9" name="Afbeelding 8">
            <a:extLst>
              <a:ext uri="{FF2B5EF4-FFF2-40B4-BE49-F238E27FC236}">
                <a16:creationId xmlns:a16="http://schemas.microsoft.com/office/drawing/2014/main" id="{904B855C-E894-4291-AA16-A1F4CCFB236A}"/>
              </a:ext>
            </a:extLst>
          </p:cNvPr>
          <p:cNvPicPr>
            <a:picLocks noChangeAspect="1"/>
          </p:cNvPicPr>
          <p:nvPr/>
        </p:nvPicPr>
        <p:blipFill>
          <a:blip r:embed="rId3"/>
          <a:stretch>
            <a:fillRect/>
          </a:stretch>
        </p:blipFill>
        <p:spPr>
          <a:xfrm>
            <a:off x="9104018" y="1423501"/>
            <a:ext cx="3071431" cy="1596536"/>
          </a:xfrm>
          <a:prstGeom prst="rect">
            <a:avLst/>
          </a:prstGeom>
        </p:spPr>
      </p:pic>
      <p:pic>
        <p:nvPicPr>
          <p:cNvPr id="12" name="Afbeelding 11">
            <a:extLst>
              <a:ext uri="{FF2B5EF4-FFF2-40B4-BE49-F238E27FC236}">
                <a16:creationId xmlns:a16="http://schemas.microsoft.com/office/drawing/2014/main" id="{3B0BB9BA-D10F-4EAC-9682-310B6D93BCCD}"/>
              </a:ext>
            </a:extLst>
          </p:cNvPr>
          <p:cNvPicPr>
            <a:picLocks noChangeAspect="1"/>
          </p:cNvPicPr>
          <p:nvPr/>
        </p:nvPicPr>
        <p:blipFill>
          <a:blip r:embed="rId4"/>
          <a:stretch>
            <a:fillRect/>
          </a:stretch>
        </p:blipFill>
        <p:spPr>
          <a:xfrm>
            <a:off x="9136722" y="4730723"/>
            <a:ext cx="3035030" cy="2023353"/>
          </a:xfrm>
          <a:prstGeom prst="rect">
            <a:avLst/>
          </a:prstGeom>
        </p:spPr>
      </p:pic>
      <p:sp>
        <p:nvSpPr>
          <p:cNvPr id="13" name="Rechthoek 12">
            <a:extLst>
              <a:ext uri="{FF2B5EF4-FFF2-40B4-BE49-F238E27FC236}">
                <a16:creationId xmlns:a16="http://schemas.microsoft.com/office/drawing/2014/main" id="{681432D2-0C88-4296-8AAD-9863149ED647}"/>
              </a:ext>
            </a:extLst>
          </p:cNvPr>
          <p:cNvSpPr/>
          <p:nvPr/>
        </p:nvSpPr>
        <p:spPr>
          <a:xfrm>
            <a:off x="10995839" y="4330613"/>
            <a:ext cx="1229824" cy="400110"/>
          </a:xfrm>
          <a:prstGeom prst="rect">
            <a:avLst/>
          </a:prstGeom>
        </p:spPr>
        <p:txBody>
          <a:bodyPr wrap="none">
            <a:spAutoFit/>
          </a:bodyPr>
          <a:lstStyle/>
          <a:p>
            <a:r>
              <a:rPr lang="nl-NL" sz="2000" b="1" dirty="0" err="1">
                <a:solidFill>
                  <a:schemeClr val="tx2">
                    <a:lumMod val="75000"/>
                  </a:schemeClr>
                </a:solidFill>
                <a:latin typeface="Verdana Pro Light" panose="020B0304030504040204"/>
              </a:rPr>
              <a:t>Beglaasd</a:t>
            </a:r>
            <a:endParaRPr lang="nl-NL" dirty="0">
              <a:solidFill>
                <a:schemeClr val="tx2">
                  <a:lumMod val="75000"/>
                </a:schemeClr>
              </a:solidFill>
              <a:latin typeface="Verdana Pro Light" panose="020B0304030504040204"/>
            </a:endParaRPr>
          </a:p>
        </p:txBody>
      </p:sp>
      <p:pic>
        <p:nvPicPr>
          <p:cNvPr id="4" name="Afbeelding 3">
            <a:extLst>
              <a:ext uri="{FF2B5EF4-FFF2-40B4-BE49-F238E27FC236}">
                <a16:creationId xmlns:a16="http://schemas.microsoft.com/office/drawing/2014/main" id="{050E7F30-900F-4432-A121-6CF1E8248872}"/>
              </a:ext>
            </a:extLst>
          </p:cNvPr>
          <p:cNvPicPr>
            <a:picLocks noChangeAspect="1"/>
          </p:cNvPicPr>
          <p:nvPr/>
        </p:nvPicPr>
        <p:blipFill>
          <a:blip r:embed="rId5"/>
          <a:stretch>
            <a:fillRect/>
          </a:stretch>
        </p:blipFill>
        <p:spPr>
          <a:xfrm>
            <a:off x="3329528" y="3805542"/>
            <a:ext cx="4919583" cy="1869041"/>
          </a:xfrm>
          <a:prstGeom prst="rect">
            <a:avLst/>
          </a:prstGeom>
        </p:spPr>
      </p:pic>
      <p:pic>
        <p:nvPicPr>
          <p:cNvPr id="5" name="Afbeelding 4">
            <a:extLst>
              <a:ext uri="{FF2B5EF4-FFF2-40B4-BE49-F238E27FC236}">
                <a16:creationId xmlns:a16="http://schemas.microsoft.com/office/drawing/2014/main" id="{F4BA2F12-41B4-40A9-BC7D-B1FF125C3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145" y="0"/>
            <a:ext cx="9144000" cy="6858000"/>
          </a:xfrm>
          <a:prstGeom prst="rect">
            <a:avLst/>
          </a:prstGeom>
        </p:spPr>
      </p:pic>
      <p:sp>
        <p:nvSpPr>
          <p:cNvPr id="6" name="Tekstvak 5">
            <a:extLst>
              <a:ext uri="{FF2B5EF4-FFF2-40B4-BE49-F238E27FC236}">
                <a16:creationId xmlns:a16="http://schemas.microsoft.com/office/drawing/2014/main" id="{BB9493F2-28C5-D2A2-0C1C-2B5AE727B2E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b="1" u="sng"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0769307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02DB2D7E-E188-49B9-BC1C-FDE626979FA8}"/>
              </a:ext>
            </a:extLst>
          </p:cNvPr>
          <p:cNvSpPr txBox="1">
            <a:spLocks noChangeAspect="1"/>
          </p:cNvSpPr>
          <p:nvPr/>
        </p:nvSpPr>
        <p:spPr>
          <a:xfrm>
            <a:off x="114300" y="1620000"/>
            <a:ext cx="2702217"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Collectoren en 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6" name="Afbeelding 5" descr="Afbeelding met lucht, buiten, grond, spoor&#10;&#10;Automatisch gegenereerde beschrijving">
            <a:extLst>
              <a:ext uri="{FF2B5EF4-FFF2-40B4-BE49-F238E27FC236}">
                <a16:creationId xmlns:a16="http://schemas.microsoft.com/office/drawing/2014/main" id="{32A84E89-F796-437B-947F-6604A1D6E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550" y="0"/>
            <a:ext cx="5143500" cy="6858000"/>
          </a:xfrm>
          <a:prstGeom prst="rect">
            <a:avLst/>
          </a:prstGeom>
        </p:spPr>
      </p:pic>
      <p:pic>
        <p:nvPicPr>
          <p:cNvPr id="11" name="Afbeelding 10" descr="Afbeelding met buiten, gebouw, dak, tegel&#10;&#10;Automatisch gegenereerde beschrijving">
            <a:extLst>
              <a:ext uri="{FF2B5EF4-FFF2-40B4-BE49-F238E27FC236}">
                <a16:creationId xmlns:a16="http://schemas.microsoft.com/office/drawing/2014/main" id="{0A540328-F22A-4C6C-9719-3A5FDFEF9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10463" cy="3988374"/>
          </a:xfrm>
          <a:prstGeom prst="rect">
            <a:avLst/>
          </a:prstGeom>
        </p:spPr>
      </p:pic>
      <p:pic>
        <p:nvPicPr>
          <p:cNvPr id="16" name="Afbeelding 15" descr="Afbeelding met buiten, zonnecel, outdoor-object, dak&#10;&#10;Automatisch gegenereerde beschrijving">
            <a:extLst>
              <a:ext uri="{FF2B5EF4-FFF2-40B4-BE49-F238E27FC236}">
                <a16:creationId xmlns:a16="http://schemas.microsoft.com/office/drawing/2014/main" id="{A0596013-E5EE-42D3-8712-7D814BCEC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9431" y="3478559"/>
            <a:ext cx="4461119" cy="3379441"/>
          </a:xfrm>
          <a:prstGeom prst="rect">
            <a:avLst/>
          </a:prstGeom>
        </p:spPr>
      </p:pic>
    </p:spTree>
    <p:extLst>
      <p:ext uri="{BB962C8B-B14F-4D97-AF65-F5344CB8AC3E}">
        <p14:creationId xmlns:p14="http://schemas.microsoft.com/office/powerpoint/2010/main" val="42935272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2B098BA-EE16-F7A9-C90A-A02E39C7A091}"/>
              </a:ext>
            </a:extLst>
          </p:cNvPr>
          <p:cNvPicPr>
            <a:picLocks noChangeAspect="1"/>
          </p:cNvPicPr>
          <p:nvPr/>
        </p:nvPicPr>
        <p:blipFill>
          <a:blip r:embed="rId3"/>
          <a:stretch>
            <a:fillRect/>
          </a:stretch>
        </p:blipFill>
        <p:spPr>
          <a:xfrm>
            <a:off x="2858936" y="378000"/>
            <a:ext cx="8366783" cy="6313053"/>
          </a:xfrm>
          <a:prstGeom prst="rect">
            <a:avLst/>
          </a:prstGeom>
        </p:spPr>
      </p:pic>
      <p:sp>
        <p:nvSpPr>
          <p:cNvPr id="4" name="Tekstvak 3">
            <a:extLst>
              <a:ext uri="{FF2B5EF4-FFF2-40B4-BE49-F238E27FC236}">
                <a16:creationId xmlns:a16="http://schemas.microsoft.com/office/drawing/2014/main" id="{6D389291-0516-4E47-97A1-942EBDD0C22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b="1" u="sng"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2821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60C06B1-31F2-16BF-1CDF-8E550F40CD2E}"/>
              </a:ext>
            </a:extLst>
          </p:cNvPr>
          <p:cNvPicPr>
            <a:picLocks noChangeAspect="1"/>
          </p:cNvPicPr>
          <p:nvPr/>
        </p:nvPicPr>
        <p:blipFill rotWithShape="1">
          <a:blip r:embed="rId3"/>
          <a:srcRect t="42159" r="19927" b="36088"/>
          <a:stretch/>
        </p:blipFill>
        <p:spPr>
          <a:xfrm>
            <a:off x="2613455" y="3317842"/>
            <a:ext cx="7153115" cy="1109604"/>
          </a:xfrm>
          <a:prstGeom prst="rect">
            <a:avLst/>
          </a:prstGeom>
        </p:spPr>
      </p:pic>
      <p:sp>
        <p:nvSpPr>
          <p:cNvPr id="2" name="Rechthoek 1">
            <a:extLst>
              <a:ext uri="{FF2B5EF4-FFF2-40B4-BE49-F238E27FC236}">
                <a16:creationId xmlns:a16="http://schemas.microsoft.com/office/drawing/2014/main" id="{4C3782A5-8FE8-B485-188E-BDC246FE0B4C}"/>
              </a:ext>
            </a:extLst>
          </p:cNvPr>
          <p:cNvSpPr/>
          <p:nvPr/>
        </p:nvSpPr>
        <p:spPr>
          <a:xfrm>
            <a:off x="2724667" y="1528512"/>
            <a:ext cx="9043427" cy="1789329"/>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EA83E02E-0C62-825B-26BE-E69A6D2B9ACF}"/>
              </a:ext>
            </a:extLst>
          </p:cNvPr>
          <p:cNvSpPr/>
          <p:nvPr/>
        </p:nvSpPr>
        <p:spPr>
          <a:xfrm>
            <a:off x="2440801" y="4478945"/>
            <a:ext cx="9043427" cy="1949555"/>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4" name="Pijl: omhoog 3">
            <a:extLst>
              <a:ext uri="{FF2B5EF4-FFF2-40B4-BE49-F238E27FC236}">
                <a16:creationId xmlns:a16="http://schemas.microsoft.com/office/drawing/2014/main" id="{2E9F221A-201D-62B3-B2F0-E2B77E64DF1D}"/>
              </a:ext>
            </a:extLst>
          </p:cNvPr>
          <p:cNvSpPr/>
          <p:nvPr/>
        </p:nvSpPr>
        <p:spPr>
          <a:xfrm>
            <a:off x="2979152" y="3717796"/>
            <a:ext cx="931367" cy="17801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31A62A6-ACC9-0916-70AA-2CCF70FBED6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5616548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5. Paneel-/ collectoroppervlak</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collectoroppervlakte (zogenaamde referentieoppervlak op basis waarvan de gegevens van de specifieke wordt vastgesteld) is aangegeven op de kwaliteitsverklaring (indien aanwezig).</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er geen kwaliteitsverklaring is, is de oppervlakte van de collectoren in de productdocumentatie te vinden.</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het apertuuroppervlak of referentieoppervlak niet is aangegeven in de documentatie, moet worden uitgegaan van de bruto werkelijke oppervlakte van vlakke plaatcollectoren (</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niet-</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Voor vacuümbuiscollectoren waarvan het referentieoppervlak niet is aangegeven, moet de bruto oppervlakte worden vermenigvuldigd met 60% voor het bepalen van het referentieoppervlak.</a:t>
            </a:r>
          </a:p>
        </p:txBody>
      </p:sp>
      <p:sp>
        <p:nvSpPr>
          <p:cNvPr id="7" name="Tekstvak 6">
            <a:extLst>
              <a:ext uri="{FF2B5EF4-FFF2-40B4-BE49-F238E27FC236}">
                <a16:creationId xmlns:a16="http://schemas.microsoft.com/office/drawing/2014/main" id="{E2149F3C-40A9-8C31-DFC8-063ABEBBF0A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b="1" u="sng"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3BF8FB4-96A8-A08F-0159-0EC241427C1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4441213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0E075C8-87B3-3F62-6DE7-14355BA5E298}"/>
              </a:ext>
            </a:extLst>
          </p:cNvPr>
          <p:cNvPicPr>
            <a:picLocks noChangeAspect="1"/>
          </p:cNvPicPr>
          <p:nvPr/>
        </p:nvPicPr>
        <p:blipFill rotWithShape="1">
          <a:blip r:embed="rId3"/>
          <a:srcRect b="8381"/>
          <a:stretch/>
        </p:blipFill>
        <p:spPr>
          <a:xfrm>
            <a:off x="-269473" y="4455315"/>
            <a:ext cx="12701865" cy="2227047"/>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5. Paneel-/ collectoroppervlak</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collectoroppervlakte (zogenaamde referentieoppervlak op basis waarvan de gegevens van de specifieke wordt vastgesteld) is aangegeven op de kwaliteitsverklaring (indien aanwezig).</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er geen kwaliteitsverklaring is, is de oppervlakte van de collectoren in de productdocumentatie te vinden.</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het apertuuroppervlak of referentieoppervlak niet is aangegeven in de documentatie, moet worden uitgegaan van de bruto werkelijke oppervlakte van vlakke plaatcollectoren (</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niet-</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Voor vacuümbuiscollectoren waarvan het referentieoppervlak niet is aangegeven, moet de bruto oppervlakte worden vermenigvuldigd met 60% voor het bepalen van het referentieoppervlak.</a:t>
            </a:r>
          </a:p>
        </p:txBody>
      </p:sp>
      <p:sp>
        <p:nvSpPr>
          <p:cNvPr id="5" name="Tekstvak 4">
            <a:extLst>
              <a:ext uri="{FF2B5EF4-FFF2-40B4-BE49-F238E27FC236}">
                <a16:creationId xmlns:a16="http://schemas.microsoft.com/office/drawing/2014/main" id="{4CACE5D7-1950-1435-76A5-A005B6187A4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b="1" u="sng"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CEF4DDC3-52E7-B31D-D715-1117F7F8202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8203354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0E075C8-87B3-3F62-6DE7-14355BA5E298}"/>
              </a:ext>
            </a:extLst>
          </p:cNvPr>
          <p:cNvPicPr>
            <a:picLocks noChangeAspect="1"/>
          </p:cNvPicPr>
          <p:nvPr/>
        </p:nvPicPr>
        <p:blipFill rotWithShape="1">
          <a:blip r:embed="rId3"/>
          <a:srcRect b="8381"/>
          <a:stretch/>
        </p:blipFill>
        <p:spPr>
          <a:xfrm>
            <a:off x="-269473" y="4455315"/>
            <a:ext cx="12701865" cy="2227047"/>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5. Paneel-/ collectoroppervlak</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collectoroppervlakte (zogenaamde referentieoppervlak op basis waarvan de gegevens van de specifieke wordt vastgesteld) is aangegeven op de kwaliteitsverklaring (indien aanwezig).</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er geen kwaliteitsverklaring is, is de oppervlakte van de collectoren in de productdocumentatie te vinden.</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het apertuuroppervlak of referentieoppervlak niet is aangegeven in de documentatie, moet worden uitgegaan van de bruto werkelijke oppervlakte van vlakke plaatcollectoren (</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 of niet-</a:t>
            </a:r>
            <a:r>
              <a:rPr lang="nl-NL" sz="1600" dirty="0" err="1">
                <a:solidFill>
                  <a:schemeClr val="tx2">
                    <a:lumMod val="75000"/>
                  </a:schemeClr>
                </a:solidFill>
                <a:latin typeface="Verdana Pro Light" panose="020B0304030504040204" pitchFamily="34" charset="0"/>
                <a:cs typeface="Gisha" panose="020B0502040204020203" pitchFamily="34" charset="-79"/>
              </a:rPr>
              <a:t>beglaasd</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Voor vacuümbuiscollectoren waarvan het referentieoppervlak niet is aangegeven, moet de bruto oppervlakte worden vermenigvuldigd met 60% voor het bepalen van het referentieoppervlak.</a:t>
            </a:r>
          </a:p>
        </p:txBody>
      </p:sp>
      <p:sp>
        <p:nvSpPr>
          <p:cNvPr id="4" name="Rechthoek 3">
            <a:extLst>
              <a:ext uri="{FF2B5EF4-FFF2-40B4-BE49-F238E27FC236}">
                <a16:creationId xmlns:a16="http://schemas.microsoft.com/office/drawing/2014/main" id="{5DEC95CC-04D0-3837-640A-407893CF1930}"/>
              </a:ext>
            </a:extLst>
          </p:cNvPr>
          <p:cNvSpPr/>
          <p:nvPr/>
        </p:nvSpPr>
        <p:spPr>
          <a:xfrm>
            <a:off x="114299" y="5576406"/>
            <a:ext cx="11866685" cy="291831"/>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
        <p:nvSpPr>
          <p:cNvPr id="5" name="Tekstvak 4">
            <a:extLst>
              <a:ext uri="{FF2B5EF4-FFF2-40B4-BE49-F238E27FC236}">
                <a16:creationId xmlns:a16="http://schemas.microsoft.com/office/drawing/2014/main" id="{18644EF9-A9E8-D028-64F0-511BFCFB22D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b="1" u="sng"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dirty="0" err="1">
                <a:solidFill>
                  <a:schemeClr val="tx2">
                    <a:lumMod val="75000"/>
                  </a:schemeClr>
                </a:solidFill>
                <a:latin typeface="Verdana Pro Light" panose="020B0304030504040204"/>
              </a:rPr>
              <a:t>Beschaduwing</a:t>
            </a:r>
            <a:r>
              <a:rPr lang="nl-NL" sz="1200"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35A3FD7F-778B-E4C8-7914-81A658F89F0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9790062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6" y="1600200"/>
            <a:ext cx="8771683"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6. </a:t>
            </a:r>
            <a:r>
              <a:rPr lang="nl-NL" sz="2000" b="1" dirty="0" err="1">
                <a:solidFill>
                  <a:schemeClr val="tx2">
                    <a:lumMod val="75000"/>
                  </a:schemeClr>
                </a:solidFill>
                <a:latin typeface="Verdana Pro Light" panose="020B0304030504040204" pitchFamily="34" charset="0"/>
                <a:cs typeface="Gisha" panose="020B0502040204020203" pitchFamily="34" charset="-79"/>
              </a:rPr>
              <a:t>Beschaduwing</a:t>
            </a:r>
            <a:endParaRPr lang="nl-NL" sz="2000" b="1" dirty="0">
              <a:solidFill>
                <a:schemeClr val="tx2">
                  <a:lumMod val="75000"/>
                </a:schemeClr>
              </a:solidFill>
              <a:latin typeface="Verdana Pro Light" panose="020B0304030504040204" pitchFamily="34" charset="0"/>
              <a:cs typeface="Gisha" panose="020B0502040204020203" pitchFamily="34" charset="-79"/>
            </a:endParaRP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Voor panelen en collectoren dienen we rekening te houden met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alleen maar van eigen perceel;</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veroorzaakt door bijvoorbeeld een gebouw van het naastliggende perceel worden NIET meegenomen;</a:t>
            </a:r>
          </a:p>
          <a:p>
            <a:pPr lvl="1">
              <a:buFont typeface="Arial" panose="020B0604020202020204" pitchFamily="34" charset="0"/>
              <a:buChar char="•"/>
            </a:pP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kan worden bepaald per paneel of per cluster panelen;</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Het is toegestaan om een zonne-energie installatie op te splitsen als er verschillen in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zijn binnen de installatie. Het kan gunstig zijn om de beschaduw over het totale </a:t>
            </a:r>
            <a:r>
              <a:rPr lang="nl-NL" sz="1600" dirty="0" err="1">
                <a:solidFill>
                  <a:schemeClr val="tx2">
                    <a:lumMod val="75000"/>
                  </a:schemeClr>
                </a:solidFill>
                <a:latin typeface="Verdana Pro Light" panose="020B0304030504040204" pitchFamily="34"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cs typeface="Gisha" panose="020B0502040204020203" pitchFamily="34" charset="-79"/>
              </a:rPr>
              <a:t> vlak te bepalen. </a:t>
            </a:r>
          </a:p>
          <a:p>
            <a:pPr lvl="1">
              <a:buFont typeface="Arial" panose="020B0604020202020204" pitchFamily="34" charset="0"/>
              <a:buChar char="•"/>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57150" indent="0">
              <a:buNone/>
            </a:pPr>
            <a:r>
              <a:rPr lang="nl-NL" sz="2000" dirty="0" err="1">
                <a:solidFill>
                  <a:schemeClr val="tx2">
                    <a:lumMod val="75000"/>
                  </a:schemeClr>
                </a:solidFill>
                <a:latin typeface="Verdana Pro Light" panose="020B0304030504040204" pitchFamily="34" charset="0"/>
                <a:cs typeface="Gisha" panose="020B0502040204020203" pitchFamily="34" charset="-79"/>
              </a:rPr>
              <a:t>Beschaduwing</a:t>
            </a:r>
            <a:r>
              <a:rPr lang="nl-NL" sz="2000" dirty="0">
                <a:solidFill>
                  <a:schemeClr val="tx2">
                    <a:lumMod val="75000"/>
                  </a:schemeClr>
                </a:solidFill>
                <a:latin typeface="Verdana Pro Light" panose="020B0304030504040204" pitchFamily="34" charset="0"/>
                <a:cs typeface="Gisha" panose="020B0502040204020203" pitchFamily="34" charset="-79"/>
              </a:rPr>
              <a:t> wordt verder uitgelegd in H16 </a:t>
            </a:r>
            <a:r>
              <a:rPr lang="nl-NL" sz="2000" dirty="0" err="1">
                <a:solidFill>
                  <a:schemeClr val="tx2">
                    <a:lumMod val="75000"/>
                  </a:schemeClr>
                </a:solidFill>
                <a:latin typeface="Verdana Pro Light" panose="020B0304030504040204" pitchFamily="34"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cs typeface="Gisha" panose="020B0502040204020203" pitchFamily="34" charset="-79"/>
            </a:endParaRPr>
          </a:p>
        </p:txBody>
      </p:sp>
      <p:sp>
        <p:nvSpPr>
          <p:cNvPr id="2" name="Tekstvak 1">
            <a:extLst>
              <a:ext uri="{FF2B5EF4-FFF2-40B4-BE49-F238E27FC236}">
                <a16:creationId xmlns:a16="http://schemas.microsoft.com/office/drawing/2014/main" id="{910897B1-6A59-F814-5B31-5574A7BB0EF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Zonneboiler</a:t>
            </a:r>
          </a:p>
          <a:p>
            <a:pPr marL="800100" lvl="1" indent="-342900">
              <a:buFont typeface="+mj-lt"/>
              <a:buAutoNum type="arabicPeriod"/>
            </a:pPr>
            <a:r>
              <a:rPr lang="nl-NL" sz="1200" dirty="0">
                <a:solidFill>
                  <a:schemeClr val="tx2">
                    <a:lumMod val="75000"/>
                  </a:schemeClr>
                </a:solidFill>
                <a:latin typeface="Verdana Pro Light" panose="020B0304030504040204"/>
              </a:rPr>
              <a:t>Definitie zonneboiler</a:t>
            </a:r>
          </a:p>
          <a:p>
            <a:pPr marL="800100" lvl="1" indent="-342900">
              <a:buFont typeface="+mj-lt"/>
              <a:buAutoNum type="arabicPeriod"/>
            </a:pPr>
            <a:r>
              <a:rPr lang="nl-NL" sz="1200" dirty="0" err="1">
                <a:solidFill>
                  <a:schemeClr val="tx2">
                    <a:lumMod val="75000"/>
                  </a:schemeClr>
                </a:solidFill>
                <a:latin typeface="Verdana Pro Light" panose="020B0304030504040204"/>
              </a:rPr>
              <a:t>Naverwarming</a:t>
            </a:r>
            <a:r>
              <a:rPr lang="nl-NL" sz="1200" dirty="0">
                <a:solidFill>
                  <a:schemeClr val="tx2">
                    <a:lumMod val="75000"/>
                  </a:schemeClr>
                </a:solidFill>
                <a:latin typeface="Verdana Pro Light" panose="020B0304030504040204"/>
              </a:rPr>
              <a:t> zonneboiler</a:t>
            </a:r>
          </a:p>
          <a:p>
            <a:pPr marL="800100" lvl="1" indent="-342900">
              <a:buFont typeface="+mj-lt"/>
              <a:buAutoNum type="arabicPeriod"/>
            </a:pPr>
            <a:r>
              <a:rPr lang="nl-NL" sz="1200" dirty="0">
                <a:solidFill>
                  <a:schemeClr val="tx2">
                    <a:lumMod val="75000"/>
                  </a:schemeClr>
                </a:solidFill>
                <a:latin typeface="Verdana Pro Light" panose="020B0304030504040204"/>
              </a:rPr>
              <a:t>Opslag &amp; gebruik zonnewarmte </a:t>
            </a:r>
          </a:p>
          <a:p>
            <a:pPr marL="800100" lvl="1" indent="-342900">
              <a:buFont typeface="+mj-lt"/>
              <a:buAutoNum type="arabicPeriod"/>
            </a:pPr>
            <a:r>
              <a:rPr lang="nl-NL" sz="1200" dirty="0">
                <a:solidFill>
                  <a:schemeClr val="tx2">
                    <a:lumMod val="75000"/>
                  </a:schemeClr>
                </a:solidFill>
                <a:latin typeface="Verdana Pro Light" panose="020B0304030504040204"/>
              </a:rPr>
              <a:t>Type zonnecollectoren</a:t>
            </a:r>
          </a:p>
          <a:p>
            <a:pPr marL="800100" lvl="1" indent="-342900">
              <a:buFont typeface="+mj-lt"/>
              <a:buAutoNum type="arabicPeriod"/>
            </a:pPr>
            <a:r>
              <a:rPr lang="nl-NL" sz="1200" dirty="0">
                <a:solidFill>
                  <a:schemeClr val="tx2">
                    <a:lumMod val="75000"/>
                  </a:schemeClr>
                </a:solidFill>
                <a:latin typeface="Verdana Pro Light" panose="020B0304030504040204"/>
              </a:rPr>
              <a:t>Paneel-/ collectoroppervlak</a:t>
            </a:r>
          </a:p>
          <a:p>
            <a:pPr marL="800100" lvl="1" indent="-342900">
              <a:buFont typeface="+mj-lt"/>
              <a:buAutoNum type="arabicPeriod"/>
            </a:pPr>
            <a:r>
              <a:rPr lang="nl-NL" sz="1200" b="1" u="sng" dirty="0" err="1">
                <a:solidFill>
                  <a:schemeClr val="tx2">
                    <a:lumMod val="75000"/>
                  </a:schemeClr>
                </a:solidFill>
                <a:latin typeface="Verdana Pro Light" panose="020B0304030504040204"/>
              </a:rPr>
              <a:t>Beschaduwing</a:t>
            </a:r>
            <a:r>
              <a:rPr lang="nl-NL" sz="1200" b="1" u="sng" dirty="0">
                <a:solidFill>
                  <a:schemeClr val="tx2">
                    <a:lumMod val="75000"/>
                  </a:schemeClr>
                </a:solidFill>
                <a:latin typeface="Verdana Pro Light" panose="020B0304030504040204"/>
              </a:rPr>
              <a:t> (hoofdstuk 16)</a:t>
            </a:r>
          </a:p>
          <a:p>
            <a:pPr marL="800100" lvl="1" indent="-342900">
              <a:buFont typeface="+mj-lt"/>
              <a:buAutoNum type="arabicPeriod"/>
            </a:pPr>
            <a:r>
              <a:rPr lang="nl-NL" sz="1200" dirty="0">
                <a:solidFill>
                  <a:schemeClr val="tx2">
                    <a:lumMod val="75000"/>
                  </a:schemeClr>
                </a:solidFill>
                <a:latin typeface="Verdana Pro Light" panose="020B0304030504040204"/>
              </a:rPr>
              <a:t>Bouwintegratie (idem aan pv-panelen)</a:t>
            </a:r>
          </a:p>
          <a:p>
            <a:pPr marL="800100" lvl="1" indent="-342900">
              <a:buFont typeface="+mj-lt"/>
              <a:buAutoNum type="arabicPeriod"/>
            </a:pPr>
            <a:r>
              <a:rPr lang="nl-NL" sz="1200" dirty="0">
                <a:solidFill>
                  <a:schemeClr val="tx2">
                    <a:lumMod val="75000"/>
                  </a:schemeClr>
                </a:solidFill>
                <a:latin typeface="Verdana Pro Light" panose="020B0304030504040204"/>
              </a:rPr>
              <a:t>Hellingshoek &amp; Oriëntatie (gelijk bepaling H8, </a:t>
            </a:r>
            <a:br>
              <a:rPr lang="nl-NL" sz="1200" dirty="0">
                <a:solidFill>
                  <a:schemeClr val="tx2">
                    <a:lumMod val="75000"/>
                  </a:schemeClr>
                </a:solidFill>
                <a:latin typeface="Verdana Pro Light" panose="020B0304030504040204"/>
              </a:rPr>
            </a:br>
            <a:r>
              <a:rPr lang="nl-NL" sz="1200" dirty="0">
                <a:solidFill>
                  <a:schemeClr val="tx2">
                    <a:lumMod val="75000"/>
                  </a:schemeClr>
                </a:solidFill>
                <a:latin typeface="Verdana Pro Light" panose="020B0304030504040204"/>
              </a:rPr>
              <a:t>wordt niet verder behandeld)</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E7AAC0EE-C87F-6122-7E63-9518B995882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619792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2" name="Tekstvak 1">
            <a:extLst>
              <a:ext uri="{FF2B5EF4-FFF2-40B4-BE49-F238E27FC236}">
                <a16:creationId xmlns:a16="http://schemas.microsoft.com/office/drawing/2014/main" id="{13E7E959-85BD-F30A-EB3F-6F960B69680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806590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8" name="Pijl: rechts 7">
            <a:extLst>
              <a:ext uri="{FF2B5EF4-FFF2-40B4-BE49-F238E27FC236}">
                <a16:creationId xmlns:a16="http://schemas.microsoft.com/office/drawing/2014/main" id="{10C5D211-96B9-C055-BDE9-46BB38DB30E9}"/>
              </a:ext>
            </a:extLst>
          </p:cNvPr>
          <p:cNvSpPr/>
          <p:nvPr/>
        </p:nvSpPr>
        <p:spPr>
          <a:xfrm>
            <a:off x="1830478" y="2860391"/>
            <a:ext cx="1381328" cy="3307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029978B9-0856-4304-9446-F503C0E2FB3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679435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312367" y="1600200"/>
            <a:ext cx="8668618" cy="4983162"/>
          </a:xfrm>
        </p:spPr>
        <p:txBody>
          <a:bodyPr>
            <a:noAutofit/>
          </a:bodyPr>
          <a:lstStyle/>
          <a:p>
            <a:pPr marL="0" indent="0">
              <a:buNone/>
            </a:pPr>
            <a:r>
              <a:rPr lang="nl-NL" sz="2000" b="1" dirty="0">
                <a:solidFill>
                  <a:schemeClr val="tx2">
                    <a:lumMod val="75000"/>
                  </a:schemeClr>
                </a:solidFill>
                <a:latin typeface="Verdana Pro Light" panose="020B0304030504040204"/>
              </a:rPr>
              <a:t>PVT-systeem</a:t>
            </a:r>
            <a:r>
              <a:rPr lang="nl-NL" sz="1600" b="1" dirty="0">
                <a:solidFill>
                  <a:schemeClr val="tx2">
                    <a:lumMod val="75000"/>
                  </a:schemeClr>
                </a:solidFill>
                <a:latin typeface="Verdana Pro Light" panose="020B0304030504040204"/>
              </a:rPr>
              <a:t> </a:t>
            </a:r>
          </a:p>
          <a:p>
            <a:pPr marL="0" indent="0">
              <a:buNone/>
            </a:pPr>
            <a:r>
              <a:rPr lang="nl-NL" sz="1600" dirty="0">
                <a:solidFill>
                  <a:schemeClr val="tx2">
                    <a:lumMod val="75000"/>
                  </a:schemeClr>
                </a:solidFill>
                <a:latin typeface="Verdana Pro Light" panose="020B0304030504040204"/>
              </a:rPr>
              <a:t>Een PVT-systeem heeft de eigenschappen van zowel PV als een zonneboiler. </a:t>
            </a:r>
          </a:p>
        </p:txBody>
      </p:sp>
      <p:pic>
        <p:nvPicPr>
          <p:cNvPr id="5" name="Afbeelding 4">
            <a:extLst>
              <a:ext uri="{FF2B5EF4-FFF2-40B4-BE49-F238E27FC236}">
                <a16:creationId xmlns:a16="http://schemas.microsoft.com/office/drawing/2014/main" id="{B200703B-447B-2BC0-8B31-DDF6D192D4A8}"/>
              </a:ext>
            </a:extLst>
          </p:cNvPr>
          <p:cNvPicPr>
            <a:picLocks noChangeAspect="1"/>
          </p:cNvPicPr>
          <p:nvPr/>
        </p:nvPicPr>
        <p:blipFill rotWithShape="1">
          <a:blip r:embed="rId3"/>
          <a:srcRect t="17208"/>
          <a:stretch/>
        </p:blipFill>
        <p:spPr>
          <a:xfrm>
            <a:off x="0" y="2269198"/>
            <a:ext cx="4212077" cy="2186758"/>
          </a:xfrm>
          <a:prstGeom prst="rect">
            <a:avLst/>
          </a:prstGeom>
        </p:spPr>
      </p:pic>
      <p:pic>
        <p:nvPicPr>
          <p:cNvPr id="10" name="Afbeelding 9">
            <a:extLst>
              <a:ext uri="{FF2B5EF4-FFF2-40B4-BE49-F238E27FC236}">
                <a16:creationId xmlns:a16="http://schemas.microsoft.com/office/drawing/2014/main" id="{D809A7B6-0DA6-B43F-6894-DFD5C39D6F5B}"/>
              </a:ext>
            </a:extLst>
          </p:cNvPr>
          <p:cNvPicPr>
            <a:picLocks noChangeAspect="1"/>
          </p:cNvPicPr>
          <p:nvPr/>
        </p:nvPicPr>
        <p:blipFill>
          <a:blip r:embed="rId4"/>
          <a:stretch>
            <a:fillRect/>
          </a:stretch>
        </p:blipFill>
        <p:spPr>
          <a:xfrm>
            <a:off x="6589219" y="2799221"/>
            <a:ext cx="5303980" cy="3680779"/>
          </a:xfrm>
          <a:prstGeom prst="rect">
            <a:avLst/>
          </a:prstGeom>
        </p:spPr>
      </p:pic>
      <p:pic>
        <p:nvPicPr>
          <p:cNvPr id="14" name="Afbeelding 13">
            <a:extLst>
              <a:ext uri="{FF2B5EF4-FFF2-40B4-BE49-F238E27FC236}">
                <a16:creationId xmlns:a16="http://schemas.microsoft.com/office/drawing/2014/main" id="{D5C53290-C051-C6C4-2134-9EFDBE5C72BF}"/>
              </a:ext>
            </a:extLst>
          </p:cNvPr>
          <p:cNvPicPr>
            <a:picLocks noChangeAspect="1"/>
          </p:cNvPicPr>
          <p:nvPr/>
        </p:nvPicPr>
        <p:blipFill>
          <a:blip r:embed="rId5"/>
          <a:stretch>
            <a:fillRect/>
          </a:stretch>
        </p:blipFill>
        <p:spPr>
          <a:xfrm>
            <a:off x="2229266" y="4303847"/>
            <a:ext cx="3869909" cy="2378515"/>
          </a:xfrm>
          <a:prstGeom prst="rect">
            <a:avLst/>
          </a:prstGeom>
        </p:spPr>
      </p:pic>
      <p:sp>
        <p:nvSpPr>
          <p:cNvPr id="2" name="Tekstvak 1">
            <a:extLst>
              <a:ext uri="{FF2B5EF4-FFF2-40B4-BE49-F238E27FC236}">
                <a16:creationId xmlns:a16="http://schemas.microsoft.com/office/drawing/2014/main" id="{6A08782C-6480-3F34-F2F4-91CE9FFD97A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0690271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b="1" u="sng"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10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11</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13</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15</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9935087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631432" y="1568500"/>
            <a:ext cx="6696673"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cs typeface="Gisha" panose="020B0502040204020203" pitchFamily="34" charset="-79"/>
              </a:rPr>
              <a:t>Het is noodzakelijk om na te gaan of er sprake is van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bij gebouwen.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kan namelijk van invloed zijn op de invallende zonnestraling bij ramen, PV-panelen en zonnecollectoren.</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Je houdt alleen rekening met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van obstakels op het eigen </a:t>
            </a:r>
            <a:r>
              <a:rPr lang="nl-NL" sz="1600" b="1" dirty="0">
                <a:solidFill>
                  <a:schemeClr val="tx2">
                    <a:lumMod val="75000"/>
                  </a:schemeClr>
                </a:solidFill>
                <a:latin typeface="Verdana Pro Light" panose="020B0304030504040204" pitchFamily="34" charset="0"/>
                <a:cs typeface="Gisha" panose="020B0502040204020203" pitchFamily="34" charset="-79"/>
              </a:rPr>
              <a:t>perceel</a:t>
            </a:r>
            <a:r>
              <a:rPr lang="nl-NL" sz="1600" dirty="0">
                <a:solidFill>
                  <a:schemeClr val="tx2">
                    <a:lumMod val="75000"/>
                  </a:schemeClr>
                </a:solidFill>
                <a:latin typeface="Verdana Pro Light" panose="020B0304030504040204" pitchFamily="34" charset="0"/>
                <a:cs typeface="Gisha" panose="020B0502040204020203" pitchFamily="34" charset="-79"/>
              </a:rPr>
              <a:t> van het betreffende gebouw. Als er </a:t>
            </a:r>
            <a:r>
              <a:rPr lang="nl-NL" sz="1600" dirty="0" err="1">
                <a:solidFill>
                  <a:schemeClr val="tx2">
                    <a:lumMod val="75000"/>
                  </a:schemeClr>
                </a:solidFill>
                <a:latin typeface="Verdana Pro Light" panose="020B0304030504040204" pitchFamily="34"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cs typeface="Gisha" panose="020B0502040204020203" pitchFamily="34" charset="-79"/>
              </a:rPr>
              <a:t> optreedt van een obstakel (bijvoorbeeld een gebouw) dat op een ander perceel staat, neem je dit niet mee. Ook schuttingen en privacy-schermen neem je niet mee.</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cs typeface="Gisha" panose="020B0502040204020203" pitchFamily="34" charset="-79"/>
              </a:rPr>
              <a:t>We maken onderscheid in obstakels gezien vanaf de grond – ‘</a:t>
            </a:r>
            <a:r>
              <a:rPr lang="nl-NL" sz="1600" b="1" dirty="0">
                <a:solidFill>
                  <a:schemeClr val="tx2">
                    <a:lumMod val="75000"/>
                  </a:schemeClr>
                </a:solidFill>
                <a:latin typeface="Verdana Pro Light" panose="020B0304030504040204" pitchFamily="34" charset="0"/>
                <a:cs typeface="Gisha" panose="020B0502040204020203" pitchFamily="34" charset="-79"/>
              </a:rPr>
              <a:t>belemmeringen</a:t>
            </a:r>
            <a:r>
              <a:rPr lang="nl-NL" sz="1600" dirty="0">
                <a:solidFill>
                  <a:schemeClr val="tx2">
                    <a:lumMod val="75000"/>
                  </a:schemeClr>
                </a:solidFill>
                <a:latin typeface="Verdana Pro Light" panose="020B0304030504040204" pitchFamily="34" charset="0"/>
                <a:cs typeface="Gisha" panose="020B0502040204020203" pitchFamily="34" charset="-79"/>
              </a:rPr>
              <a:t>’ – en obstakels gezien vanuit de hemel, in het algemeen aangeduid als ‘</a:t>
            </a:r>
            <a:r>
              <a:rPr lang="nl-NL" sz="1600" b="1" dirty="0">
                <a:solidFill>
                  <a:schemeClr val="tx2">
                    <a:lumMod val="75000"/>
                  </a:schemeClr>
                </a:solidFill>
                <a:latin typeface="Verdana Pro Light" panose="020B0304030504040204" pitchFamily="34" charset="0"/>
                <a:cs typeface="Gisha" panose="020B0502040204020203" pitchFamily="34" charset="-79"/>
              </a:rPr>
              <a:t>overstekken</a:t>
            </a:r>
            <a:r>
              <a:rPr lang="nl-NL" sz="1600" dirty="0">
                <a:solidFill>
                  <a:schemeClr val="tx2">
                    <a:lumMod val="75000"/>
                  </a:schemeClr>
                </a:solidFill>
                <a:latin typeface="Verdana Pro Light" panose="020B0304030504040204" pitchFamily="34" charset="0"/>
                <a:cs typeface="Gisha" panose="020B0502040204020203" pitchFamily="34" charset="-79"/>
              </a:rPr>
              <a:t>’.</a:t>
            </a:r>
          </a:p>
        </p:txBody>
      </p:sp>
      <p:pic>
        <p:nvPicPr>
          <p:cNvPr id="3" name="Afbeelding 2" descr="Afbeelding met gras, buiten, gebouw, huis&#10;&#10;Automatisch gegenereerde beschrijving">
            <a:extLst>
              <a:ext uri="{FF2B5EF4-FFF2-40B4-BE49-F238E27FC236}">
                <a16:creationId xmlns:a16="http://schemas.microsoft.com/office/drawing/2014/main" id="{24FCCEC5-14F4-4B69-AAB7-2E3F1E53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105" y="3136492"/>
            <a:ext cx="4870245" cy="3652684"/>
          </a:xfrm>
          <a:prstGeom prst="rect">
            <a:avLst/>
          </a:prstGeom>
        </p:spPr>
      </p:pic>
      <p:sp>
        <p:nvSpPr>
          <p:cNvPr id="2" name="Tekstvak 1">
            <a:extLst>
              <a:ext uri="{FF2B5EF4-FFF2-40B4-BE49-F238E27FC236}">
                <a16:creationId xmlns:a16="http://schemas.microsoft.com/office/drawing/2014/main" id="{8FA10917-78E4-BB10-61F5-0E511B0116F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12887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9497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Overstekken en belemmeringen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relatieve hoogte en breedte bij belemmeringen en overstekken spelen een belangrijke rol bij de bepaling of er sprake is van beschaduwing.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kan een raam, PV-paneel of een zonnecollector zijn.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Zichtveld</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voor alle ramen, PV-panelen en zonnecollectoren (met belemmeringen in de rekenzone) het midden en de hellingshoek van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oppervlakken en bepaal vervolgens het zichtveld.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Beschouw een verticaal vlak door het midden van het desbetreffende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met dezelfde oriëntatie als de constructie. Het zichtveld is de naar buiten gekeerde, halve ruimte, zie afb. 16.1. Als de betreffende constructie een helling heeft kleiner dan 15° ten opzichte van horizontaal, moet je voor het zichtveld de oriëntatie zuid aanhouden, zie afb. 16.2. Deze bepaling is noodzakelijk omdat bij een nagenoeg horizontale constructie op het noorden toch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kan optreden door obstakels aan de zuidzijde van de constructie. Er kan bijvoorbeeld een opbouw aan de zuidzijde van het dakraam aanwezig zijn, zie afb. 16.3.</a:t>
            </a:r>
          </a:p>
        </p:txBody>
      </p:sp>
      <p:sp>
        <p:nvSpPr>
          <p:cNvPr id="7" name="Tekstvak 6">
            <a:extLst>
              <a:ext uri="{FF2B5EF4-FFF2-40B4-BE49-F238E27FC236}">
                <a16:creationId xmlns:a16="http://schemas.microsoft.com/office/drawing/2014/main" id="{937B7D6E-8DEB-9090-3315-0BAF1B54FAE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9" name="Tekstvak 8">
            <a:extLst>
              <a:ext uri="{FF2B5EF4-FFF2-40B4-BE49-F238E27FC236}">
                <a16:creationId xmlns:a16="http://schemas.microsoft.com/office/drawing/2014/main" id="{30E094C9-8144-7C61-CDF9-19EFCA2C289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6903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7725231"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 Direct verwarmd vat </a:t>
            </a: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direct verwarmde voorraadvaten zijn de warmtebron en voorraadvat één apparaat. Gasgestookte boilers zijn aangesloten op een gasleiding. Elektrische toestellen hebben geen gasaansluiting aangesloten en hebben twee wateraansluitingen, namelijk één van de toevoerleiding voor koud water en één warmwaterleiding naar de kraan.</a:t>
            </a: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Gasgestookte boilers</a:t>
            </a:r>
          </a:p>
          <a:p>
            <a:pPr marL="457200" indent="-457200">
              <a:buFont typeface="+mj-lt"/>
              <a:buAutoNum type="alphaLcParen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Opwekkers met een vermogen &lt;150 kW</a:t>
            </a:r>
          </a:p>
          <a:p>
            <a:pPr marL="457200" indent="-457200">
              <a:buFont typeface="+mj-lt"/>
              <a:buAutoNum type="alphaLcParen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Opwekkers met een vermogen van &gt; 150 kW</a:t>
            </a: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endParaRPr lang="nl-NL" sz="1600" dirty="0">
              <a:solidFill>
                <a:schemeClr val="tx2">
                  <a:lumMod val="75000"/>
                </a:schemeClr>
              </a:solidFill>
            </a:endParaRPr>
          </a:p>
        </p:txBody>
      </p:sp>
      <p:pic>
        <p:nvPicPr>
          <p:cNvPr id="4" name="Afbeelding 3" descr="Afbeelding met binnen, toilet, rommelig, tegel&#10;&#10;Automatisch gegenereerde beschrijving">
            <a:extLst>
              <a:ext uri="{FF2B5EF4-FFF2-40B4-BE49-F238E27FC236}">
                <a16:creationId xmlns:a16="http://schemas.microsoft.com/office/drawing/2014/main" id="{2BCF1803-D6AD-4784-AF50-2B3DBCEBB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09" y="2638920"/>
            <a:ext cx="2945091" cy="3926788"/>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9AFB9A01-5B8A-4A05-875F-DAB1CED245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21" t="16075" r="19521" b="30256"/>
          <a:stretch/>
        </p:blipFill>
        <p:spPr>
          <a:xfrm>
            <a:off x="9494451" y="3429000"/>
            <a:ext cx="2588990" cy="3235569"/>
          </a:xfrm>
          <a:prstGeom prst="rect">
            <a:avLst/>
          </a:prstGeom>
        </p:spPr>
      </p:pic>
      <p:sp>
        <p:nvSpPr>
          <p:cNvPr id="2" name="Tekstvak 1">
            <a:extLst>
              <a:ext uri="{FF2B5EF4-FFF2-40B4-BE49-F238E27FC236}">
                <a16:creationId xmlns:a16="http://schemas.microsoft.com/office/drawing/2014/main" id="{A5C576B9-8DCE-11E1-F92A-E47719D2299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C7263762-BBB1-C6A4-4CF9-84EA4E252E0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2886238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643E2FB-EDCB-EAE5-3B73-BEA9BBE05B1E}"/>
              </a:ext>
            </a:extLst>
          </p:cNvPr>
          <p:cNvPicPr>
            <a:picLocks noChangeAspect="1"/>
          </p:cNvPicPr>
          <p:nvPr/>
        </p:nvPicPr>
        <p:blipFill>
          <a:blip r:embed="rId3"/>
          <a:stretch>
            <a:fillRect/>
          </a:stretch>
        </p:blipFill>
        <p:spPr>
          <a:xfrm>
            <a:off x="246839" y="320990"/>
            <a:ext cx="3229426" cy="3219899"/>
          </a:xfrm>
          <a:prstGeom prst="rect">
            <a:avLst/>
          </a:prstGeom>
        </p:spPr>
      </p:pic>
      <p:pic>
        <p:nvPicPr>
          <p:cNvPr id="5" name="Afbeelding 4">
            <a:extLst>
              <a:ext uri="{FF2B5EF4-FFF2-40B4-BE49-F238E27FC236}">
                <a16:creationId xmlns:a16="http://schemas.microsoft.com/office/drawing/2014/main" id="{028EEE44-A2D4-7A22-4E7B-F8F76702CAFF}"/>
              </a:ext>
            </a:extLst>
          </p:cNvPr>
          <p:cNvPicPr>
            <a:picLocks noChangeAspect="1"/>
          </p:cNvPicPr>
          <p:nvPr/>
        </p:nvPicPr>
        <p:blipFill>
          <a:blip r:embed="rId4"/>
          <a:stretch>
            <a:fillRect/>
          </a:stretch>
        </p:blipFill>
        <p:spPr>
          <a:xfrm>
            <a:off x="3476265" y="1322464"/>
            <a:ext cx="3810532" cy="2276793"/>
          </a:xfrm>
          <a:prstGeom prst="rect">
            <a:avLst/>
          </a:prstGeom>
        </p:spPr>
      </p:pic>
      <p:pic>
        <p:nvPicPr>
          <p:cNvPr id="7" name="Afbeelding 6">
            <a:extLst>
              <a:ext uri="{FF2B5EF4-FFF2-40B4-BE49-F238E27FC236}">
                <a16:creationId xmlns:a16="http://schemas.microsoft.com/office/drawing/2014/main" id="{A45758AB-0281-859D-7889-B052E17778F6}"/>
              </a:ext>
            </a:extLst>
          </p:cNvPr>
          <p:cNvPicPr>
            <a:picLocks noChangeAspect="1"/>
          </p:cNvPicPr>
          <p:nvPr/>
        </p:nvPicPr>
        <p:blipFill>
          <a:blip r:embed="rId5"/>
          <a:stretch>
            <a:fillRect/>
          </a:stretch>
        </p:blipFill>
        <p:spPr>
          <a:xfrm>
            <a:off x="6901924" y="799800"/>
            <a:ext cx="5134692" cy="2953162"/>
          </a:xfrm>
          <a:prstGeom prst="rect">
            <a:avLst/>
          </a:prstGeom>
        </p:spPr>
      </p:pic>
      <p:pic>
        <p:nvPicPr>
          <p:cNvPr id="11" name="Picture 2" descr="Afbeelding met schermopname, diagram, lijn, tekst Automatisch gegenereerde beschrijving">
            <a:extLst>
              <a:ext uri="{FF2B5EF4-FFF2-40B4-BE49-F238E27FC236}">
                <a16:creationId xmlns:a16="http://schemas.microsoft.com/office/drawing/2014/main" id="{854E1952-362D-147B-0BE8-A8D7D74E7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1829" y="3879280"/>
            <a:ext cx="5134692" cy="268689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68285CB1-CAF2-2EBD-B9C3-B56F7437838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6525980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4D5A4A2-36C1-517E-55F9-9B63C2E6847E}"/>
              </a:ext>
            </a:extLst>
          </p:cNvPr>
          <p:cNvPicPr>
            <a:picLocks noChangeAspect="1"/>
          </p:cNvPicPr>
          <p:nvPr/>
        </p:nvPicPr>
        <p:blipFill>
          <a:blip r:embed="rId3"/>
          <a:stretch>
            <a:fillRect/>
          </a:stretch>
        </p:blipFill>
        <p:spPr>
          <a:xfrm>
            <a:off x="3037469" y="223390"/>
            <a:ext cx="7211431" cy="6411220"/>
          </a:xfrm>
          <a:prstGeom prst="rect">
            <a:avLst/>
          </a:prstGeom>
        </p:spPr>
      </p:pic>
      <p:sp>
        <p:nvSpPr>
          <p:cNvPr id="5" name="Tekstvak 4">
            <a:extLst>
              <a:ext uri="{FF2B5EF4-FFF2-40B4-BE49-F238E27FC236}">
                <a16:creationId xmlns:a16="http://schemas.microsoft.com/office/drawing/2014/main" id="{C022B08B-29DB-B481-AD43-CE25A43E1E5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6877549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AAC45DA-E279-94B8-51EE-5064D5C1D68F}"/>
              </a:ext>
            </a:extLst>
          </p:cNvPr>
          <p:cNvPicPr>
            <a:picLocks noChangeAspect="1"/>
          </p:cNvPicPr>
          <p:nvPr/>
        </p:nvPicPr>
        <p:blipFill>
          <a:blip r:embed="rId3"/>
          <a:stretch>
            <a:fillRect/>
          </a:stretch>
        </p:blipFill>
        <p:spPr>
          <a:xfrm>
            <a:off x="3037469" y="223390"/>
            <a:ext cx="7211431" cy="6411220"/>
          </a:xfrm>
          <a:prstGeom prst="rect">
            <a:avLst/>
          </a:prstGeom>
        </p:spPr>
      </p:pic>
      <p:sp>
        <p:nvSpPr>
          <p:cNvPr id="2" name="Rechthoek 1">
            <a:extLst>
              <a:ext uri="{FF2B5EF4-FFF2-40B4-BE49-F238E27FC236}">
                <a16:creationId xmlns:a16="http://schemas.microsoft.com/office/drawing/2014/main" id="{3C749CD9-25E0-AD4D-877D-1D4D97096F27}"/>
              </a:ext>
            </a:extLst>
          </p:cNvPr>
          <p:cNvSpPr/>
          <p:nvPr/>
        </p:nvSpPr>
        <p:spPr>
          <a:xfrm>
            <a:off x="2859932" y="817615"/>
            <a:ext cx="7577847" cy="972766"/>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cxnSp>
        <p:nvCxnSpPr>
          <p:cNvPr id="5" name="Rechte verbindingslijn 4">
            <a:extLst>
              <a:ext uri="{FF2B5EF4-FFF2-40B4-BE49-F238E27FC236}">
                <a16:creationId xmlns:a16="http://schemas.microsoft.com/office/drawing/2014/main" id="{857D7574-65E7-5CA4-617B-B023A2930F1C}"/>
              </a:ext>
            </a:extLst>
          </p:cNvPr>
          <p:cNvCxnSpPr>
            <a:cxnSpLocks/>
          </p:cNvCxnSpPr>
          <p:nvPr/>
        </p:nvCxnSpPr>
        <p:spPr>
          <a:xfrm flipH="1">
            <a:off x="1040860" y="1643605"/>
            <a:ext cx="1819072" cy="153734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kstvak 5">
            <a:extLst>
              <a:ext uri="{FF2B5EF4-FFF2-40B4-BE49-F238E27FC236}">
                <a16:creationId xmlns:a16="http://schemas.microsoft.com/office/drawing/2014/main" id="{11EF0C35-7246-D9B8-F1E8-1555416024F1}"/>
              </a:ext>
            </a:extLst>
          </p:cNvPr>
          <p:cNvSpPr txBox="1"/>
          <p:nvPr/>
        </p:nvSpPr>
        <p:spPr>
          <a:xfrm>
            <a:off x="554477" y="3180945"/>
            <a:ext cx="2305455"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Geen </a:t>
            </a:r>
            <a:r>
              <a:rPr lang="nl-NL" dirty="0" err="1"/>
              <a:t>beschaduwing</a:t>
            </a:r>
            <a:endParaRPr lang="nl-NL" dirty="0"/>
          </a:p>
        </p:txBody>
      </p:sp>
      <p:sp>
        <p:nvSpPr>
          <p:cNvPr id="9" name="Tekstvak 8">
            <a:extLst>
              <a:ext uri="{FF2B5EF4-FFF2-40B4-BE49-F238E27FC236}">
                <a16:creationId xmlns:a16="http://schemas.microsoft.com/office/drawing/2014/main" id="{CB57B24C-47B0-1891-04F3-6BAF341D81E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46625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36CCF75-99D4-C274-F8A0-2C63C6EEEFE9}"/>
              </a:ext>
            </a:extLst>
          </p:cNvPr>
          <p:cNvPicPr>
            <a:picLocks noChangeAspect="1"/>
          </p:cNvPicPr>
          <p:nvPr/>
        </p:nvPicPr>
        <p:blipFill>
          <a:blip r:embed="rId3"/>
          <a:stretch>
            <a:fillRect/>
          </a:stretch>
        </p:blipFill>
        <p:spPr>
          <a:xfrm>
            <a:off x="3037469" y="223390"/>
            <a:ext cx="7211431" cy="6411220"/>
          </a:xfrm>
          <a:prstGeom prst="rect">
            <a:avLst/>
          </a:prstGeom>
        </p:spPr>
      </p:pic>
      <p:pic>
        <p:nvPicPr>
          <p:cNvPr id="1026" name="Picture 2" descr="Afbeelding met schermopname, diagram, lijn, tekst Automatisch gegenereerde beschrijving">
            <a:extLst>
              <a:ext uri="{FF2B5EF4-FFF2-40B4-BE49-F238E27FC236}">
                <a16:creationId xmlns:a16="http://schemas.microsoft.com/office/drawing/2014/main" id="{3CA502EE-FEB6-32AB-7C23-0B9135EE9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414" y="3584643"/>
            <a:ext cx="6105521" cy="319490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9935D81E-13B9-39CE-8D5C-0D4FB9263BC0}"/>
              </a:ext>
            </a:extLst>
          </p:cNvPr>
          <p:cNvPicPr>
            <a:picLocks noChangeAspect="1"/>
          </p:cNvPicPr>
          <p:nvPr/>
        </p:nvPicPr>
        <p:blipFill>
          <a:blip r:embed="rId5"/>
          <a:stretch>
            <a:fillRect/>
          </a:stretch>
        </p:blipFill>
        <p:spPr>
          <a:xfrm>
            <a:off x="3277532" y="1251852"/>
            <a:ext cx="9271148" cy="2025426"/>
          </a:xfrm>
          <a:prstGeom prst="rect">
            <a:avLst/>
          </a:prstGeom>
        </p:spPr>
      </p:pic>
      <p:sp>
        <p:nvSpPr>
          <p:cNvPr id="5" name="Tekstvak 4">
            <a:extLst>
              <a:ext uri="{FF2B5EF4-FFF2-40B4-BE49-F238E27FC236}">
                <a16:creationId xmlns:a16="http://schemas.microsoft.com/office/drawing/2014/main" id="{BA5C84AE-4369-2C2F-08D5-8F4BED65BAA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9980859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9497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Overstekken en belemmeringen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ramen moet je opgeven of er overstekken en/of belemmering aanwezig zijn. Onder een raam verstaan we een kozijnwerk met één of meerdere glasvlakken. Voor ramen met gelijke hellingshoek en oriëntatie bepaal je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vanuit het midden van het raam. Het is toegestaan om een raam op te splitsen als er verschillen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zijn binnen de glasvlakken, maar dit is niet vereist.</a:t>
            </a:r>
          </a:p>
        </p:txBody>
      </p:sp>
      <p:pic>
        <p:nvPicPr>
          <p:cNvPr id="6" name="Afbeelding 5">
            <a:extLst>
              <a:ext uri="{FF2B5EF4-FFF2-40B4-BE49-F238E27FC236}">
                <a16:creationId xmlns:a16="http://schemas.microsoft.com/office/drawing/2014/main" id="{DBB2347E-441E-8383-A2B6-0FF22A8C0DD2}"/>
              </a:ext>
            </a:extLst>
          </p:cNvPr>
          <p:cNvPicPr>
            <a:picLocks noChangeAspect="1"/>
          </p:cNvPicPr>
          <p:nvPr/>
        </p:nvPicPr>
        <p:blipFill rotWithShape="1">
          <a:blip r:embed="rId3"/>
          <a:srcRect b="37924"/>
          <a:stretch/>
        </p:blipFill>
        <p:spPr>
          <a:xfrm>
            <a:off x="2962899" y="3312221"/>
            <a:ext cx="7665709" cy="3370681"/>
          </a:xfrm>
          <a:prstGeom prst="rect">
            <a:avLst/>
          </a:prstGeom>
        </p:spPr>
      </p:pic>
      <p:sp>
        <p:nvSpPr>
          <p:cNvPr id="2" name="Tekstvak 1">
            <a:extLst>
              <a:ext uri="{FF2B5EF4-FFF2-40B4-BE49-F238E27FC236}">
                <a16:creationId xmlns:a16="http://schemas.microsoft.com/office/drawing/2014/main" id="{EF42931D-525E-F5BA-E903-406CE492C75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6C89AAF2-486F-2B47-49BD-1032CCA58DC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5683698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949700" cy="4860000"/>
          </a:xfrm>
          <a:prstGeom prst="rect">
            <a:avLst/>
          </a:prstGeom>
          <a:noFill/>
          <a:ln>
            <a:noFill/>
          </a:ln>
          <a:effectLst>
            <a:softEdge rad="50800"/>
          </a:effectLst>
        </p:spPr>
        <p:txBody>
          <a:bodyPr wrap="square" tIns="90000" bIns="90000" rtlCol="0">
            <a:noAutofit/>
          </a:bodyPr>
          <a:lstStyle/>
          <a:p>
            <a:pPr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Overstekken en belemmeringen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ramen moet je opgeven of er overstekken en/of belemmering aanwezig zijn. Onder een raam verstaan we een kozijnwerk met één of meerdere glasvlakken. Voor ramen met gelijke hellingshoek en oriëntatie bepaal je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vanuit het midden van het raam. Het is toegestaan om een raam op te splitsen als er verschillen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zijn binnen de glasvlakken, maar dit is niet vereist.</a:t>
            </a:r>
          </a:p>
        </p:txBody>
      </p:sp>
      <p:pic>
        <p:nvPicPr>
          <p:cNvPr id="5" name="Afbeelding 4">
            <a:extLst>
              <a:ext uri="{FF2B5EF4-FFF2-40B4-BE49-F238E27FC236}">
                <a16:creationId xmlns:a16="http://schemas.microsoft.com/office/drawing/2014/main" id="{40233D5A-F755-1DFF-7DF3-547565F0D53E}"/>
              </a:ext>
            </a:extLst>
          </p:cNvPr>
          <p:cNvPicPr>
            <a:picLocks noChangeAspect="1"/>
          </p:cNvPicPr>
          <p:nvPr/>
        </p:nvPicPr>
        <p:blipFill rotWithShape="1">
          <a:blip r:embed="rId3"/>
          <a:srcRect b="30271"/>
          <a:stretch/>
        </p:blipFill>
        <p:spPr>
          <a:xfrm>
            <a:off x="2962898" y="3337320"/>
            <a:ext cx="7591613" cy="1900680"/>
          </a:xfrm>
          <a:prstGeom prst="rect">
            <a:avLst/>
          </a:prstGeom>
        </p:spPr>
      </p:pic>
      <p:sp>
        <p:nvSpPr>
          <p:cNvPr id="7" name="Tekstvak 6">
            <a:extLst>
              <a:ext uri="{FF2B5EF4-FFF2-40B4-BE49-F238E27FC236}">
                <a16:creationId xmlns:a16="http://schemas.microsoft.com/office/drawing/2014/main" id="{B8F90C76-301A-73BB-6958-2BA7BC8DC6C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9" name="Tekstvak 8">
            <a:extLst>
              <a:ext uri="{FF2B5EF4-FFF2-40B4-BE49-F238E27FC236}">
                <a16:creationId xmlns:a16="http://schemas.microsoft.com/office/drawing/2014/main" id="{8C59FD63-DE86-712B-EF82-D10148F706E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6972801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A10C2BE-D36D-D7F7-91E4-6B63FFA15E40}"/>
              </a:ext>
            </a:extLst>
          </p:cNvPr>
          <p:cNvPicPr>
            <a:picLocks noChangeAspect="1"/>
          </p:cNvPicPr>
          <p:nvPr/>
        </p:nvPicPr>
        <p:blipFill rotWithShape="1">
          <a:blip r:embed="rId3"/>
          <a:srcRect l="-1" r="32724" b="11592"/>
          <a:stretch/>
        </p:blipFill>
        <p:spPr>
          <a:xfrm>
            <a:off x="107003" y="4795736"/>
            <a:ext cx="3141011" cy="1966368"/>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 na of er sprake is van belemmeringen. Dit zijn alle obstakels gezien vanaf de grond die de zonnestraling belemmeren bij een zonnestand onder een bepaalde hoogte (obstakels kunnen zijn: gebouw, installaties, schoorstenen, masten, etc. op eigen perceel).</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hoogteverschil,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afstand,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door het hoogteverschil te delen door de afstand, dus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hoogteverschil/afstand.</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13150B59-5ED9-461A-9358-68FE4ECB618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9B15DEAF-361D-E36A-ABE0-39FB9AD17AA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741664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DB311F5-6B04-4B5C-8381-B7C025BB83A7}"/>
              </a:ext>
            </a:extLst>
          </p:cNvPr>
          <p:cNvPicPr>
            <a:picLocks noChangeAspect="1"/>
          </p:cNvPicPr>
          <p:nvPr/>
        </p:nvPicPr>
        <p:blipFill rotWithShape="1">
          <a:blip r:embed="rId3"/>
          <a:srcRect b="9230"/>
          <a:stretch/>
        </p:blipFill>
        <p:spPr>
          <a:xfrm>
            <a:off x="4663440" y="2993696"/>
            <a:ext cx="7474650" cy="3788911"/>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 per raam, paneel, collector na of er sprake is van belemmeringen. Dit zijn alle obstakels gezien vanaf de grond die de zonnestraling belemmeren bij een zonnestand onder een bepaalde hoogte. </a:t>
            </a:r>
          </a:p>
        </p:txBody>
      </p:sp>
      <p:pic>
        <p:nvPicPr>
          <p:cNvPr id="3" name="Afbeelding 2">
            <a:extLst>
              <a:ext uri="{FF2B5EF4-FFF2-40B4-BE49-F238E27FC236}">
                <a16:creationId xmlns:a16="http://schemas.microsoft.com/office/drawing/2014/main" id="{834694D3-7A8C-17C2-D1B2-F0939A0DE29C}"/>
              </a:ext>
            </a:extLst>
          </p:cNvPr>
          <p:cNvPicPr>
            <a:picLocks noChangeAspect="1"/>
          </p:cNvPicPr>
          <p:nvPr/>
        </p:nvPicPr>
        <p:blipFill rotWithShape="1">
          <a:blip r:embed="rId4"/>
          <a:srcRect l="1" t="1" r="18712" b="35058"/>
          <a:stretch/>
        </p:blipFill>
        <p:spPr>
          <a:xfrm>
            <a:off x="60261" y="3725216"/>
            <a:ext cx="4530446" cy="2563824"/>
          </a:xfrm>
          <a:prstGeom prst="rect">
            <a:avLst/>
          </a:prstGeom>
        </p:spPr>
      </p:pic>
      <p:sp>
        <p:nvSpPr>
          <p:cNvPr id="4" name="Tekstvak 3">
            <a:extLst>
              <a:ext uri="{FF2B5EF4-FFF2-40B4-BE49-F238E27FC236}">
                <a16:creationId xmlns:a16="http://schemas.microsoft.com/office/drawing/2014/main" id="{920D78E7-AC8C-D9D2-5BF8-54BAD333D77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05F79B86-7225-437F-46F5-F718355F4BE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251602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A8A1676-E307-D6B6-690A-634630EA9CC1}"/>
              </a:ext>
            </a:extLst>
          </p:cNvPr>
          <p:cNvPicPr>
            <a:picLocks noChangeAspect="1"/>
          </p:cNvPicPr>
          <p:nvPr/>
        </p:nvPicPr>
        <p:blipFill rotWithShape="1">
          <a:blip r:embed="rId3"/>
          <a:srcRect b="9230"/>
          <a:stretch/>
        </p:blipFill>
        <p:spPr>
          <a:xfrm>
            <a:off x="4663440" y="2993696"/>
            <a:ext cx="7474650" cy="3788911"/>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 per raam, paneel, collector na of er sprake is van beschaduwing. Dit zijn alle obstakels gezien vanaf de grond die de zonnestraling belemmeren bij een zonnestand onder een bepaalde hoogte. </a:t>
            </a:r>
          </a:p>
        </p:txBody>
      </p:sp>
      <p:sp>
        <p:nvSpPr>
          <p:cNvPr id="6" name="Tekstvak 5">
            <a:extLst>
              <a:ext uri="{FF2B5EF4-FFF2-40B4-BE49-F238E27FC236}">
                <a16:creationId xmlns:a16="http://schemas.microsoft.com/office/drawing/2014/main" id="{EAA1DDA6-2D8D-45DB-9BD5-3EE84109DA0C}"/>
              </a:ext>
            </a:extLst>
          </p:cNvPr>
          <p:cNvSpPr txBox="1"/>
          <p:nvPr/>
        </p:nvSpPr>
        <p:spPr>
          <a:xfrm>
            <a:off x="7208202" y="3171725"/>
            <a:ext cx="1657350"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Belemmering met constante hoogte</a:t>
            </a:r>
          </a:p>
        </p:txBody>
      </p:sp>
      <p:cxnSp>
        <p:nvCxnSpPr>
          <p:cNvPr id="11" name="Rechte verbindingslijn met pijl 10">
            <a:extLst>
              <a:ext uri="{FF2B5EF4-FFF2-40B4-BE49-F238E27FC236}">
                <a16:creationId xmlns:a16="http://schemas.microsoft.com/office/drawing/2014/main" id="{0BD88E69-CEFB-4224-931B-805124519E57}"/>
              </a:ext>
            </a:extLst>
          </p:cNvPr>
          <p:cNvCxnSpPr>
            <a:cxnSpLocks/>
          </p:cNvCxnSpPr>
          <p:nvPr/>
        </p:nvCxnSpPr>
        <p:spPr>
          <a:xfrm flipV="1">
            <a:off x="7279640" y="5612195"/>
            <a:ext cx="614680" cy="4431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kstvak 11">
            <a:extLst>
              <a:ext uri="{FF2B5EF4-FFF2-40B4-BE49-F238E27FC236}">
                <a16:creationId xmlns:a16="http://schemas.microsoft.com/office/drawing/2014/main" id="{5517AA0D-6AE8-47A0-93D6-FA770B822E16}"/>
              </a:ext>
            </a:extLst>
          </p:cNvPr>
          <p:cNvSpPr txBox="1"/>
          <p:nvPr/>
        </p:nvSpPr>
        <p:spPr>
          <a:xfrm>
            <a:off x="8566795" y="5361739"/>
            <a:ext cx="2184400"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Constante overstek en één of meer (zij)belemmeringen </a:t>
            </a:r>
          </a:p>
        </p:txBody>
      </p:sp>
      <p:pic>
        <p:nvPicPr>
          <p:cNvPr id="7" name="Afbeelding 6">
            <a:extLst>
              <a:ext uri="{FF2B5EF4-FFF2-40B4-BE49-F238E27FC236}">
                <a16:creationId xmlns:a16="http://schemas.microsoft.com/office/drawing/2014/main" id="{E459BBD3-CF76-CEFE-8D73-86B1A6B091C0}"/>
              </a:ext>
            </a:extLst>
          </p:cNvPr>
          <p:cNvPicPr>
            <a:picLocks noChangeAspect="1"/>
          </p:cNvPicPr>
          <p:nvPr/>
        </p:nvPicPr>
        <p:blipFill rotWithShape="1">
          <a:blip r:embed="rId4"/>
          <a:srcRect l="1" t="1" r="18712" b="35058"/>
          <a:stretch/>
        </p:blipFill>
        <p:spPr>
          <a:xfrm>
            <a:off x="60261" y="3725216"/>
            <a:ext cx="4530446" cy="2563824"/>
          </a:xfrm>
          <a:prstGeom prst="rect">
            <a:avLst/>
          </a:prstGeom>
        </p:spPr>
      </p:pic>
      <p:cxnSp>
        <p:nvCxnSpPr>
          <p:cNvPr id="3" name="Rechte verbindingslijn met pijl 2">
            <a:extLst>
              <a:ext uri="{FF2B5EF4-FFF2-40B4-BE49-F238E27FC236}">
                <a16:creationId xmlns:a16="http://schemas.microsoft.com/office/drawing/2014/main" id="{7A06C011-2D97-4388-AE8C-53171073D6FF}"/>
              </a:ext>
            </a:extLst>
          </p:cNvPr>
          <p:cNvCxnSpPr>
            <a:cxnSpLocks/>
          </p:cNvCxnSpPr>
          <p:nvPr/>
        </p:nvCxnSpPr>
        <p:spPr>
          <a:xfrm flipV="1">
            <a:off x="7279640" y="3916287"/>
            <a:ext cx="1508760" cy="8925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78A21D87-C282-E606-FA11-8C2A51EF7C4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6" name="Tekstvak 15">
            <a:extLst>
              <a:ext uri="{FF2B5EF4-FFF2-40B4-BE49-F238E27FC236}">
                <a16:creationId xmlns:a16="http://schemas.microsoft.com/office/drawing/2014/main" id="{6F7E5615-83F0-463D-6768-14F77BC53914}"/>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09916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982563-1639-02D0-837A-03764B270121}"/>
              </a:ext>
            </a:extLst>
          </p:cNvPr>
          <p:cNvPicPr>
            <a:picLocks noChangeAspect="1"/>
          </p:cNvPicPr>
          <p:nvPr/>
        </p:nvPicPr>
        <p:blipFill rotWithShape="1">
          <a:blip r:embed="rId3"/>
          <a:srcRect b="9230"/>
          <a:stretch/>
        </p:blipFill>
        <p:spPr>
          <a:xfrm>
            <a:off x="4663440" y="2993696"/>
            <a:ext cx="7474650" cy="3788911"/>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middelste punt van het zon ontvangend vlak</a:t>
            </a:r>
          </a:p>
        </p:txBody>
      </p:sp>
      <p:sp>
        <p:nvSpPr>
          <p:cNvPr id="12" name="Tekstvak 11">
            <a:extLst>
              <a:ext uri="{FF2B5EF4-FFF2-40B4-BE49-F238E27FC236}">
                <a16:creationId xmlns:a16="http://schemas.microsoft.com/office/drawing/2014/main" id="{A3C5A9D5-9CB8-4798-8755-A08C3FD73712}"/>
              </a:ext>
            </a:extLst>
          </p:cNvPr>
          <p:cNvSpPr txBox="1"/>
          <p:nvPr/>
        </p:nvSpPr>
        <p:spPr>
          <a:xfrm>
            <a:off x="7300594" y="4549606"/>
            <a:ext cx="1590675" cy="384721"/>
          </a:xfrm>
          <a:prstGeom prst="rect">
            <a:avLst/>
          </a:prstGeom>
          <a:noFill/>
        </p:spPr>
        <p:txBody>
          <a:bodyPr wrap="square" rtlCol="0">
            <a:spAutoFit/>
          </a:bodyPr>
          <a:lstStyle/>
          <a:p>
            <a:r>
              <a:rPr lang="nl-NL" dirty="0"/>
              <a:t>Belemmering </a:t>
            </a:r>
          </a:p>
        </p:txBody>
      </p:sp>
      <p:sp>
        <p:nvSpPr>
          <p:cNvPr id="16" name="Ovaal 15">
            <a:extLst>
              <a:ext uri="{FF2B5EF4-FFF2-40B4-BE49-F238E27FC236}">
                <a16:creationId xmlns:a16="http://schemas.microsoft.com/office/drawing/2014/main" id="{68802405-F448-4D63-9D6A-D63B62CE0CE7}"/>
              </a:ext>
            </a:extLst>
          </p:cNvPr>
          <p:cNvSpPr/>
          <p:nvPr/>
        </p:nvSpPr>
        <p:spPr>
          <a:xfrm>
            <a:off x="7200609" y="4743697"/>
            <a:ext cx="140970" cy="1322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5B588828-7E25-5871-97E1-9E0F4B1388F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BF55D3BC-5FA9-52D9-DA46-812BAEF10ED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00913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9138350"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 Compleet toestel</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complete toestellen zitten de warmtebron en, indien van toepassing, het voorraadvat in één behuizing. Dit omvat zowel monovalente toestellen als bivalente toestellen met geïntegreerde bijen/ of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naverwarmer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Ook toestellen met een kwaliteitsverklaring, waarbij het voorraadvat buiten het toestel is geplaatst, moet je als een compleet toestel beschouwen. Het voorraadvat is dan ook onderdeel van de kwaliteitsverklaring en wordt niet apart ingevoerd.</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boilers;</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Kokendwatertoestellen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Individuele met gas gestookte combitoestellen;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combiwarmtepompen met eventueel een geïntegreerd elektrisch bijstookelement;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tapwaterwarmtepompen met eventueel een geïntegreerd elektrisch bijstookelement;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Boosterwarmtepompen;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Individuele met gas gestookte warmwatertoestellen;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Individuele micro-WKK ten behoeve van de tapfunctie.</a:t>
            </a:r>
          </a:p>
        </p:txBody>
      </p:sp>
      <p:pic>
        <p:nvPicPr>
          <p:cNvPr id="4" name="Afbeelding 3" descr="Afbeelding met binnen, muur, vies, keukenapparaat&#10;&#10;Automatisch gegenereerde beschrijving">
            <a:extLst>
              <a:ext uri="{FF2B5EF4-FFF2-40B4-BE49-F238E27FC236}">
                <a16:creationId xmlns:a16="http://schemas.microsoft.com/office/drawing/2014/main" id="{A35A3AD4-5060-4480-9DD9-E69677B8B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06" y="3051000"/>
            <a:ext cx="2571750" cy="3429000"/>
          </a:xfrm>
          <a:prstGeom prst="rect">
            <a:avLst/>
          </a:prstGeom>
        </p:spPr>
      </p:pic>
      <p:sp>
        <p:nvSpPr>
          <p:cNvPr id="2" name="Tekstvak 1">
            <a:extLst>
              <a:ext uri="{FF2B5EF4-FFF2-40B4-BE49-F238E27FC236}">
                <a16:creationId xmlns:a16="http://schemas.microsoft.com/office/drawing/2014/main" id="{4CEC3F67-39C8-5805-3E89-FA39A6F0B3E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AC9C4871-C34F-2157-27E8-66D2B4024EA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09574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E8DDBAD-FFA0-D6DF-D69F-55DEFD945C9A}"/>
              </a:ext>
            </a:extLst>
          </p:cNvPr>
          <p:cNvPicPr>
            <a:picLocks noChangeAspect="1"/>
          </p:cNvPicPr>
          <p:nvPr/>
        </p:nvPicPr>
        <p:blipFill rotWithShape="1">
          <a:blip r:embed="rId3"/>
          <a:srcRect b="9230"/>
          <a:stretch/>
        </p:blipFill>
        <p:spPr>
          <a:xfrm>
            <a:off x="4663440" y="2993696"/>
            <a:ext cx="7474650" cy="3788911"/>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Bekijk zoek vanuit het middelpunt van het zon ontvangend vlak het hoogte punt van de belemmering</a:t>
            </a:r>
          </a:p>
        </p:txBody>
      </p:sp>
      <p:grpSp>
        <p:nvGrpSpPr>
          <p:cNvPr id="3" name="Groep 2">
            <a:extLst>
              <a:ext uri="{FF2B5EF4-FFF2-40B4-BE49-F238E27FC236}">
                <a16:creationId xmlns:a16="http://schemas.microsoft.com/office/drawing/2014/main" id="{F7BA8E3E-4826-427A-8841-69C2B8691CB8}"/>
              </a:ext>
            </a:extLst>
          </p:cNvPr>
          <p:cNvGrpSpPr/>
          <p:nvPr/>
        </p:nvGrpSpPr>
        <p:grpSpPr>
          <a:xfrm>
            <a:off x="7211241" y="2450634"/>
            <a:ext cx="3509936" cy="2458468"/>
            <a:chOff x="5605489" y="2295526"/>
            <a:chExt cx="3509936" cy="2458468"/>
          </a:xfrm>
        </p:grpSpPr>
        <p:grpSp>
          <p:nvGrpSpPr>
            <p:cNvPr id="2" name="Groep 1">
              <a:extLst>
                <a:ext uri="{FF2B5EF4-FFF2-40B4-BE49-F238E27FC236}">
                  <a16:creationId xmlns:a16="http://schemas.microsoft.com/office/drawing/2014/main" id="{A3107AA1-09C5-4EAD-BF09-5568F0095495}"/>
                </a:ext>
              </a:extLst>
            </p:cNvPr>
            <p:cNvGrpSpPr/>
            <p:nvPr/>
          </p:nvGrpSpPr>
          <p:grpSpPr>
            <a:xfrm>
              <a:off x="5605489" y="2850014"/>
              <a:ext cx="3509936" cy="1903980"/>
              <a:chOff x="5605489" y="2850014"/>
              <a:chExt cx="3509936" cy="1903980"/>
            </a:xfrm>
          </p:grpSpPr>
          <p:sp>
            <p:nvSpPr>
              <p:cNvPr id="15" name="Rechthoek 14">
                <a:extLst>
                  <a:ext uri="{FF2B5EF4-FFF2-40B4-BE49-F238E27FC236}">
                    <a16:creationId xmlns:a16="http://schemas.microsoft.com/office/drawing/2014/main" id="{36C6C3DA-3B8E-4359-9BE4-65CF03978458}"/>
                  </a:ext>
                </a:extLst>
              </p:cNvPr>
              <p:cNvSpPr/>
              <p:nvPr/>
            </p:nvSpPr>
            <p:spPr>
              <a:xfrm>
                <a:off x="5705474" y="2850014"/>
                <a:ext cx="3409951" cy="18362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250CD86B-D259-4578-92F9-AF85EAC1D6D5}"/>
                  </a:ext>
                </a:extLst>
              </p:cNvPr>
              <p:cNvSpPr/>
              <p:nvPr/>
            </p:nvSpPr>
            <p:spPr>
              <a:xfrm>
                <a:off x="5605489" y="4621777"/>
                <a:ext cx="140970" cy="1322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cxnSp>
          <p:nvCxnSpPr>
            <p:cNvPr id="13" name="Rechte verbindingslijn 12">
              <a:extLst>
                <a:ext uri="{FF2B5EF4-FFF2-40B4-BE49-F238E27FC236}">
                  <a16:creationId xmlns:a16="http://schemas.microsoft.com/office/drawing/2014/main" id="{846EE4F2-5AA2-40C7-B5F4-0372D25B7B6F}"/>
                </a:ext>
              </a:extLst>
            </p:cNvPr>
            <p:cNvCxnSpPr>
              <a:cxnSpLocks/>
            </p:cNvCxnSpPr>
            <p:nvPr/>
          </p:nvCxnSpPr>
          <p:spPr>
            <a:xfrm flipV="1">
              <a:off x="5667374" y="2295526"/>
              <a:ext cx="2781301" cy="2400299"/>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kstvak 5">
            <a:extLst>
              <a:ext uri="{FF2B5EF4-FFF2-40B4-BE49-F238E27FC236}">
                <a16:creationId xmlns:a16="http://schemas.microsoft.com/office/drawing/2014/main" id="{1C8AD10D-64CA-BDA8-7692-8F2E40AA807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7" name="Tekstvak 6">
            <a:extLst>
              <a:ext uri="{FF2B5EF4-FFF2-40B4-BE49-F238E27FC236}">
                <a16:creationId xmlns:a16="http://schemas.microsoft.com/office/drawing/2014/main" id="{C0E16219-A372-8CFD-800B-E3D02FF8541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19438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E863B9F-EF3A-4628-5FB3-EE1AA51C0AC8}"/>
              </a:ext>
            </a:extLst>
          </p:cNvPr>
          <p:cNvPicPr>
            <a:picLocks noChangeAspect="1"/>
          </p:cNvPicPr>
          <p:nvPr/>
        </p:nvPicPr>
        <p:blipFill rotWithShape="1">
          <a:blip r:embed="rId3"/>
          <a:srcRect b="9230"/>
          <a:stretch/>
        </p:blipFill>
        <p:spPr>
          <a:xfrm>
            <a:off x="4663440" y="2993696"/>
            <a:ext cx="7474650" cy="3788911"/>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1: Bepaal of er sprake is van 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belemmering wordt uitgedrukt in de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relatieve hoogte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hoogteverschil/aftand</a:t>
            </a:r>
          </a:p>
        </p:txBody>
      </p:sp>
      <p:sp>
        <p:nvSpPr>
          <p:cNvPr id="12" name="Tekstvak 11">
            <a:extLst>
              <a:ext uri="{FF2B5EF4-FFF2-40B4-BE49-F238E27FC236}">
                <a16:creationId xmlns:a16="http://schemas.microsoft.com/office/drawing/2014/main" id="{A3C5A9D5-9CB8-4798-8755-A08C3FD73712}"/>
              </a:ext>
            </a:extLst>
          </p:cNvPr>
          <p:cNvSpPr txBox="1"/>
          <p:nvPr/>
        </p:nvSpPr>
        <p:spPr>
          <a:xfrm>
            <a:off x="5705474" y="4427686"/>
            <a:ext cx="1590675" cy="384721"/>
          </a:xfrm>
          <a:prstGeom prst="rect">
            <a:avLst/>
          </a:prstGeom>
          <a:noFill/>
        </p:spPr>
        <p:txBody>
          <a:bodyPr wrap="square" rtlCol="0">
            <a:spAutoFit/>
          </a:bodyPr>
          <a:lstStyle/>
          <a:p>
            <a:r>
              <a:rPr lang="nl-NL" dirty="0"/>
              <a:t>Belemmering </a:t>
            </a:r>
          </a:p>
        </p:txBody>
      </p:sp>
      <p:cxnSp>
        <p:nvCxnSpPr>
          <p:cNvPr id="14" name="Rechte verbindingslijn met pijl 13">
            <a:extLst>
              <a:ext uri="{FF2B5EF4-FFF2-40B4-BE49-F238E27FC236}">
                <a16:creationId xmlns:a16="http://schemas.microsoft.com/office/drawing/2014/main" id="{A531C33C-82EA-4F43-8BD1-8766D9448622}"/>
              </a:ext>
            </a:extLst>
          </p:cNvPr>
          <p:cNvCxnSpPr>
            <a:cxnSpLocks/>
          </p:cNvCxnSpPr>
          <p:nvPr/>
        </p:nvCxnSpPr>
        <p:spPr>
          <a:xfrm flipV="1">
            <a:off x="11624897" y="3326933"/>
            <a:ext cx="0" cy="1514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B0506682-0674-4AA8-B224-F4C12965C863}"/>
              </a:ext>
            </a:extLst>
          </p:cNvPr>
          <p:cNvSpPr txBox="1"/>
          <p:nvPr/>
        </p:nvSpPr>
        <p:spPr>
          <a:xfrm>
            <a:off x="10623103" y="2967954"/>
            <a:ext cx="2095499" cy="384721"/>
          </a:xfrm>
          <a:prstGeom prst="rect">
            <a:avLst/>
          </a:prstGeom>
          <a:noFill/>
        </p:spPr>
        <p:txBody>
          <a:bodyPr wrap="square" rtlCol="0">
            <a:spAutoFit/>
          </a:bodyPr>
          <a:lstStyle/>
          <a:p>
            <a:r>
              <a:rPr lang="nl-NL" dirty="0">
                <a:solidFill>
                  <a:srgbClr val="E41C38"/>
                </a:solidFill>
              </a:rPr>
              <a:t>hoogteverschil</a:t>
            </a:r>
          </a:p>
        </p:txBody>
      </p:sp>
      <p:sp>
        <p:nvSpPr>
          <p:cNvPr id="17" name="Tekstvak 16">
            <a:extLst>
              <a:ext uri="{FF2B5EF4-FFF2-40B4-BE49-F238E27FC236}">
                <a16:creationId xmlns:a16="http://schemas.microsoft.com/office/drawing/2014/main" id="{6499903F-BFAA-44F9-BA6A-65F77137B0F9}"/>
              </a:ext>
            </a:extLst>
          </p:cNvPr>
          <p:cNvSpPr txBox="1"/>
          <p:nvPr/>
        </p:nvSpPr>
        <p:spPr>
          <a:xfrm>
            <a:off x="7685769" y="4989908"/>
            <a:ext cx="2095499" cy="384721"/>
          </a:xfrm>
          <a:prstGeom prst="rect">
            <a:avLst/>
          </a:prstGeom>
          <a:noFill/>
        </p:spPr>
        <p:txBody>
          <a:bodyPr wrap="square" rtlCol="0">
            <a:spAutoFit/>
          </a:bodyPr>
          <a:lstStyle/>
          <a:p>
            <a:r>
              <a:rPr lang="nl-NL" dirty="0">
                <a:solidFill>
                  <a:srgbClr val="E41C38"/>
                </a:solidFill>
              </a:rPr>
              <a:t>Afstand</a:t>
            </a:r>
          </a:p>
        </p:txBody>
      </p:sp>
      <p:cxnSp>
        <p:nvCxnSpPr>
          <p:cNvPr id="23" name="Rechte verbindingslijn met pijl 22">
            <a:extLst>
              <a:ext uri="{FF2B5EF4-FFF2-40B4-BE49-F238E27FC236}">
                <a16:creationId xmlns:a16="http://schemas.microsoft.com/office/drawing/2014/main" id="{FAD959EB-1B8E-4183-9EA7-637367397670}"/>
              </a:ext>
            </a:extLst>
          </p:cNvPr>
          <p:cNvCxnSpPr>
            <a:cxnSpLocks/>
          </p:cNvCxnSpPr>
          <p:nvPr/>
        </p:nvCxnSpPr>
        <p:spPr>
          <a:xfrm flipV="1">
            <a:off x="9041717" y="3336458"/>
            <a:ext cx="0" cy="15144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394E9788-4A41-42C5-821E-43FB755BE733}"/>
              </a:ext>
            </a:extLst>
          </p:cNvPr>
          <p:cNvCxnSpPr>
            <a:cxnSpLocks/>
          </p:cNvCxnSpPr>
          <p:nvPr/>
        </p:nvCxnSpPr>
        <p:spPr>
          <a:xfrm>
            <a:off x="7289116" y="5322927"/>
            <a:ext cx="175260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F1AFB292-0968-520E-2E81-AFB061B5118D}"/>
              </a:ext>
            </a:extLst>
          </p:cNvPr>
          <p:cNvSpPr txBox="1"/>
          <p:nvPr/>
        </p:nvSpPr>
        <p:spPr>
          <a:xfrm>
            <a:off x="1848300" y="3112174"/>
            <a:ext cx="384717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1600" b="0" i="0" u="none" strike="noStrike" baseline="0" dirty="0">
                <a:latin typeface="Wingdings" panose="05000000000000000000" pitchFamily="2" charset="2"/>
              </a:rPr>
              <a:t> </a:t>
            </a:r>
            <a:r>
              <a:rPr lang="nl-NL" sz="1600" b="0" i="0" u="none" strike="noStrike" baseline="0" dirty="0">
                <a:latin typeface="MyriadWebPro"/>
              </a:rPr>
              <a:t>Kleiner dan 0,36 (geen belemmering);</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Groter dan 0,36 maar kleiner dan 0,5;</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1,0 of meer.</a:t>
            </a:r>
            <a:endParaRPr lang="nl-NL" sz="1800" dirty="0"/>
          </a:p>
        </p:txBody>
      </p:sp>
      <p:grpSp>
        <p:nvGrpSpPr>
          <p:cNvPr id="6" name="Groep 5">
            <a:extLst>
              <a:ext uri="{FF2B5EF4-FFF2-40B4-BE49-F238E27FC236}">
                <a16:creationId xmlns:a16="http://schemas.microsoft.com/office/drawing/2014/main" id="{8DAB9344-BDF8-9ADE-DAF1-EDD762FFECE4}"/>
              </a:ext>
            </a:extLst>
          </p:cNvPr>
          <p:cNvGrpSpPr/>
          <p:nvPr/>
        </p:nvGrpSpPr>
        <p:grpSpPr>
          <a:xfrm>
            <a:off x="7211241" y="2450634"/>
            <a:ext cx="3509936" cy="2458468"/>
            <a:chOff x="5605489" y="2295526"/>
            <a:chExt cx="3509936" cy="2458468"/>
          </a:xfrm>
        </p:grpSpPr>
        <p:grpSp>
          <p:nvGrpSpPr>
            <p:cNvPr id="7" name="Groep 6">
              <a:extLst>
                <a:ext uri="{FF2B5EF4-FFF2-40B4-BE49-F238E27FC236}">
                  <a16:creationId xmlns:a16="http://schemas.microsoft.com/office/drawing/2014/main" id="{B58A0B73-1F21-5B2B-B513-E71BC6DFB4F2}"/>
                </a:ext>
              </a:extLst>
            </p:cNvPr>
            <p:cNvGrpSpPr/>
            <p:nvPr/>
          </p:nvGrpSpPr>
          <p:grpSpPr>
            <a:xfrm>
              <a:off x="5605489" y="2850014"/>
              <a:ext cx="3509936" cy="1903980"/>
              <a:chOff x="5605489" y="2850014"/>
              <a:chExt cx="3509936" cy="1903980"/>
            </a:xfrm>
          </p:grpSpPr>
          <p:sp>
            <p:nvSpPr>
              <p:cNvPr id="11" name="Rechthoek 10">
                <a:extLst>
                  <a:ext uri="{FF2B5EF4-FFF2-40B4-BE49-F238E27FC236}">
                    <a16:creationId xmlns:a16="http://schemas.microsoft.com/office/drawing/2014/main" id="{430F71D6-17E5-48D0-D7CF-34D1F877181B}"/>
                  </a:ext>
                </a:extLst>
              </p:cNvPr>
              <p:cNvSpPr/>
              <p:nvPr/>
            </p:nvSpPr>
            <p:spPr>
              <a:xfrm>
                <a:off x="5705474" y="2850014"/>
                <a:ext cx="3409951" cy="18362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EF6E4A35-3D25-9B21-EDEB-5B6E12330BE2}"/>
                  </a:ext>
                </a:extLst>
              </p:cNvPr>
              <p:cNvSpPr/>
              <p:nvPr/>
            </p:nvSpPr>
            <p:spPr>
              <a:xfrm>
                <a:off x="5605489" y="4621777"/>
                <a:ext cx="140970" cy="1322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cxnSp>
          <p:nvCxnSpPr>
            <p:cNvPr id="9" name="Rechte verbindingslijn 8">
              <a:extLst>
                <a:ext uri="{FF2B5EF4-FFF2-40B4-BE49-F238E27FC236}">
                  <a16:creationId xmlns:a16="http://schemas.microsoft.com/office/drawing/2014/main" id="{53A0E218-5958-CCAD-47BE-97666D1E0621}"/>
                </a:ext>
              </a:extLst>
            </p:cNvPr>
            <p:cNvCxnSpPr>
              <a:cxnSpLocks/>
            </p:cNvCxnSpPr>
            <p:nvPr/>
          </p:nvCxnSpPr>
          <p:spPr>
            <a:xfrm flipV="1">
              <a:off x="5667374" y="2295526"/>
              <a:ext cx="2781301" cy="2400299"/>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4" name="Rechte verbindingslijn met pijl 3">
            <a:extLst>
              <a:ext uri="{FF2B5EF4-FFF2-40B4-BE49-F238E27FC236}">
                <a16:creationId xmlns:a16="http://schemas.microsoft.com/office/drawing/2014/main" id="{A7448664-EDFF-4FCE-AAB6-AAF565EAF84B}"/>
              </a:ext>
            </a:extLst>
          </p:cNvPr>
          <p:cNvCxnSpPr>
            <a:cxnSpLocks/>
          </p:cNvCxnSpPr>
          <p:nvPr/>
        </p:nvCxnSpPr>
        <p:spPr>
          <a:xfrm>
            <a:off x="7296149" y="4850933"/>
            <a:ext cx="175260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kstvak 14">
            <a:extLst>
              <a:ext uri="{FF2B5EF4-FFF2-40B4-BE49-F238E27FC236}">
                <a16:creationId xmlns:a16="http://schemas.microsoft.com/office/drawing/2014/main" id="{03435E60-55C9-2F39-9340-EEB21D6477C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5" name="Tekstvak 24">
            <a:extLst>
              <a:ext uri="{FF2B5EF4-FFF2-40B4-BE49-F238E27FC236}">
                <a16:creationId xmlns:a16="http://schemas.microsoft.com/office/drawing/2014/main" id="{74D19D7D-D076-BD70-1E1C-EF6C32686C8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3191934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3114CB-ABDC-316C-F645-458AC90ADCC1}"/>
              </a:ext>
            </a:extLst>
          </p:cNvPr>
          <p:cNvPicPr>
            <a:picLocks noChangeAspect="1"/>
          </p:cNvPicPr>
          <p:nvPr/>
        </p:nvPicPr>
        <p:blipFill rotWithShape="1">
          <a:blip r:embed="rId3"/>
          <a:srcRect r="38818" b="10159"/>
          <a:stretch/>
        </p:blipFill>
        <p:spPr>
          <a:xfrm>
            <a:off x="115007" y="3463080"/>
            <a:ext cx="3014273" cy="3130760"/>
          </a:xfrm>
          <a:prstGeom prst="rect">
            <a:avLst/>
          </a:prstGeom>
        </p:spPr>
      </p:pic>
      <p:sp>
        <p:nvSpPr>
          <p:cNvPr id="25" name="TextBox 11">
            <a:extLst>
              <a:ext uri="{FF2B5EF4-FFF2-40B4-BE49-F238E27FC236}">
                <a16:creationId xmlns:a16="http://schemas.microsoft.com/office/drawing/2014/main" id="{2C8BDDB3-BC06-4C58-BC80-58C1A13802B5}"/>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Zijbelemmeringen zijn obstakels op het eigen perceel die zich in het zichtveld loodrecht of onder een hoek naast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bevinden. Zij belemmeren de zonnestraling bij een zonnestand onder een bepaalde grens (zoals bij een zijvleugel of een diepe negge).</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je de omslagpunten gebruikt om gelijke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voor meerdere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vlakken in te voeren, dan moeten de zijbelemmeringen van deze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vlakken aan dezelfde zijde (links, rechts of beide zijden) voorkomen.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Je moet aangegeven of de zijbelemmering aan de linkerzijde (L), aan de rechterzijde of aan beide zijden (L+R)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aanwezig is. Als er sprake is van twee verschillende zijbelemmeringen aan beide zijden, bepaal dan voor de grootste zijbelemmering de relatieve breedte (met de kleinste waarde voor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invoer van een zijbelemmering moet je aangeven of de zijbelemmering hoger of lager is dan 2,5 m ten opzichte van de bovenzijde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881BBC6E-05BD-E3A9-08B4-BE1D1C39687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81D5C869-E267-0794-45D3-423BD001570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367495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5" name="TextBox 11">
            <a:extLst>
              <a:ext uri="{FF2B5EF4-FFF2-40B4-BE49-F238E27FC236}">
                <a16:creationId xmlns:a16="http://schemas.microsoft.com/office/drawing/2014/main" id="{2C8BDDB3-BC06-4C58-BC80-58C1A13802B5}"/>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15C90A9F-C9C2-4874-A6F4-4A6EA76FDBDE}"/>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2" name="Tekstvak 1">
            <a:extLst>
              <a:ext uri="{FF2B5EF4-FFF2-40B4-BE49-F238E27FC236}">
                <a16:creationId xmlns:a16="http://schemas.microsoft.com/office/drawing/2014/main" id="{6D7CA63A-8890-FEE8-4A06-2436A2C3258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0968E425-BBEA-80D5-335A-149979972A0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4633167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11" name="TextBox 11">
            <a:extLst>
              <a:ext uri="{FF2B5EF4-FFF2-40B4-BE49-F238E27FC236}">
                <a16:creationId xmlns:a16="http://schemas.microsoft.com/office/drawing/2014/main" id="{53CFBE7C-B21E-434F-8BED-96F4854132D8}"/>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midden van het zon ontvangend vlak</a:t>
            </a:r>
          </a:p>
        </p:txBody>
      </p:sp>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FC7D441E-DC80-4D16-BDA7-F118C19E4F37}"/>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4" name="Tekstvak 3">
            <a:extLst>
              <a:ext uri="{FF2B5EF4-FFF2-40B4-BE49-F238E27FC236}">
                <a16:creationId xmlns:a16="http://schemas.microsoft.com/office/drawing/2014/main" id="{3044CD97-1BB2-CEDA-3796-216A5FF53C9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CA976DBF-E61B-4CDA-DCE9-AAB132BF964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9167228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xtBox 11">
            <a:extLst>
              <a:ext uri="{FF2B5EF4-FFF2-40B4-BE49-F238E27FC236}">
                <a16:creationId xmlns:a16="http://schemas.microsoft.com/office/drawing/2014/main" id="{53CFBE7C-B21E-434F-8BED-96F4854132D8}"/>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breedte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de zijbelemmering</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afstand/breedte</a:t>
            </a:r>
          </a:p>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p:txBody>
      </p:sp>
      <p:sp>
        <p:nvSpPr>
          <p:cNvPr id="4" name="Rechthoek 3">
            <a:extLst>
              <a:ext uri="{FF2B5EF4-FFF2-40B4-BE49-F238E27FC236}">
                <a16:creationId xmlns:a16="http://schemas.microsoft.com/office/drawing/2014/main" id="{54EF7966-3D0D-4A01-8FD2-EC5F5B9E51A5}"/>
              </a:ext>
            </a:extLst>
          </p:cNvPr>
          <p:cNvSpPr/>
          <p:nvPr/>
        </p:nvSpPr>
        <p:spPr>
          <a:xfrm>
            <a:off x="8560055" y="2141220"/>
            <a:ext cx="3523996" cy="123063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a:cxnSpLocks/>
          </p:cNvCxnSpPr>
          <p:nvPr/>
        </p:nvCxnSpPr>
        <p:spPr>
          <a:xfrm flipV="1">
            <a:off x="8543482" y="1791824"/>
            <a:ext cx="1722806" cy="1572007"/>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kstvak 12">
            <a:extLst>
              <a:ext uri="{FF2B5EF4-FFF2-40B4-BE49-F238E27FC236}">
                <a16:creationId xmlns:a16="http://schemas.microsoft.com/office/drawing/2014/main" id="{E21D6D71-7115-4933-B954-95FEE18854B4}"/>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5" name="Tekstvak 4">
            <a:extLst>
              <a:ext uri="{FF2B5EF4-FFF2-40B4-BE49-F238E27FC236}">
                <a16:creationId xmlns:a16="http://schemas.microsoft.com/office/drawing/2014/main" id="{0DF8A302-2DC8-0AC9-1AD4-83C945CC000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4EB0CA98-6751-F5DE-2786-E5CB02B0612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6494468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xtBox 11">
            <a:extLst>
              <a:ext uri="{FF2B5EF4-FFF2-40B4-BE49-F238E27FC236}">
                <a16:creationId xmlns:a16="http://schemas.microsoft.com/office/drawing/2014/main" id="{53CFBE7C-B21E-434F-8BED-96F4854132D8}"/>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breedte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de zijbelemmering</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afstand/breedte  </a:t>
            </a:r>
          </a:p>
        </p:txBody>
      </p:sp>
      <p:sp>
        <p:nvSpPr>
          <p:cNvPr id="22" name="Tekstvak 21">
            <a:extLst>
              <a:ext uri="{FF2B5EF4-FFF2-40B4-BE49-F238E27FC236}">
                <a16:creationId xmlns:a16="http://schemas.microsoft.com/office/drawing/2014/main" id="{6DD01290-0B7A-4D77-AA1D-967285F21D14}"/>
              </a:ext>
            </a:extLst>
          </p:cNvPr>
          <p:cNvSpPr txBox="1"/>
          <p:nvPr/>
        </p:nvSpPr>
        <p:spPr>
          <a:xfrm>
            <a:off x="8500620" y="3371850"/>
            <a:ext cx="1424938" cy="384721"/>
          </a:xfrm>
          <a:prstGeom prst="rect">
            <a:avLst/>
          </a:prstGeom>
          <a:noFill/>
        </p:spPr>
        <p:txBody>
          <a:bodyPr wrap="square" rtlCol="0">
            <a:spAutoFit/>
          </a:bodyPr>
          <a:lstStyle/>
          <a:p>
            <a:r>
              <a:rPr lang="nl-NL" dirty="0"/>
              <a:t>Afstand</a:t>
            </a:r>
          </a:p>
        </p:txBody>
      </p:sp>
      <p:sp>
        <p:nvSpPr>
          <p:cNvPr id="23" name="Tekstvak 22">
            <a:extLst>
              <a:ext uri="{FF2B5EF4-FFF2-40B4-BE49-F238E27FC236}">
                <a16:creationId xmlns:a16="http://schemas.microsoft.com/office/drawing/2014/main" id="{2F054108-40D0-48D1-BE89-427BCCE17C9C}"/>
              </a:ext>
            </a:extLst>
          </p:cNvPr>
          <p:cNvSpPr txBox="1"/>
          <p:nvPr/>
        </p:nvSpPr>
        <p:spPr>
          <a:xfrm>
            <a:off x="7570270" y="2804412"/>
            <a:ext cx="1018616" cy="384721"/>
          </a:xfrm>
          <a:prstGeom prst="rect">
            <a:avLst/>
          </a:prstGeom>
          <a:noFill/>
        </p:spPr>
        <p:txBody>
          <a:bodyPr wrap="square" rtlCol="0">
            <a:spAutoFit/>
          </a:bodyPr>
          <a:lstStyle/>
          <a:p>
            <a:r>
              <a:rPr lang="nl-NL" dirty="0"/>
              <a:t>Breedte</a:t>
            </a:r>
          </a:p>
        </p:txBody>
      </p:sp>
      <p:cxnSp>
        <p:nvCxnSpPr>
          <p:cNvPr id="19" name="Rechte verbindingslijn 18">
            <a:extLst>
              <a:ext uri="{FF2B5EF4-FFF2-40B4-BE49-F238E27FC236}">
                <a16:creationId xmlns:a16="http://schemas.microsoft.com/office/drawing/2014/main" id="{1826CD3F-4F2F-4927-81D5-4DC5098C5304}"/>
              </a:ext>
            </a:extLst>
          </p:cNvPr>
          <p:cNvCxnSpPr>
            <a:cxnSpLocks/>
          </p:cNvCxnSpPr>
          <p:nvPr/>
        </p:nvCxnSpPr>
        <p:spPr>
          <a:xfrm flipV="1">
            <a:off x="8543482" y="1791824"/>
            <a:ext cx="1722806" cy="1572007"/>
          </a:xfrm>
          <a:prstGeom prst="line">
            <a:avLst/>
          </a:prstGeom>
        </p:spPr>
        <p:style>
          <a:lnRef idx="2">
            <a:schemeClr val="accent1"/>
          </a:lnRef>
          <a:fillRef idx="0">
            <a:schemeClr val="accent1"/>
          </a:fillRef>
          <a:effectRef idx="1">
            <a:schemeClr val="accent1"/>
          </a:effectRef>
          <a:fontRef idx="minor">
            <a:schemeClr val="tx1"/>
          </a:fontRef>
        </p:style>
      </p:cxnSp>
      <p:sp>
        <p:nvSpPr>
          <p:cNvPr id="24" name="Rechthoek 23">
            <a:extLst>
              <a:ext uri="{FF2B5EF4-FFF2-40B4-BE49-F238E27FC236}">
                <a16:creationId xmlns:a16="http://schemas.microsoft.com/office/drawing/2014/main" id="{8BFE2B6B-CABD-49B2-98C0-C7F259C432EF}"/>
              </a:ext>
            </a:extLst>
          </p:cNvPr>
          <p:cNvSpPr/>
          <p:nvPr/>
        </p:nvSpPr>
        <p:spPr>
          <a:xfrm>
            <a:off x="8560055" y="2141220"/>
            <a:ext cx="3523996" cy="123063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15" name="Rechte verbindingslijn met pijl 14">
            <a:extLst>
              <a:ext uri="{FF2B5EF4-FFF2-40B4-BE49-F238E27FC236}">
                <a16:creationId xmlns:a16="http://schemas.microsoft.com/office/drawing/2014/main" id="{303C7EB6-FBE7-4AD4-977E-9E475A3F7A0B}"/>
              </a:ext>
            </a:extLst>
          </p:cNvPr>
          <p:cNvCxnSpPr>
            <a:cxnSpLocks/>
          </p:cNvCxnSpPr>
          <p:nvPr/>
        </p:nvCxnSpPr>
        <p:spPr>
          <a:xfrm flipV="1">
            <a:off x="8560055" y="2623584"/>
            <a:ext cx="0" cy="76629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EC6471B-2544-4547-8D69-7DD8E5A0DD15}"/>
              </a:ext>
            </a:extLst>
          </p:cNvPr>
          <p:cNvCxnSpPr>
            <a:cxnSpLocks/>
          </p:cNvCxnSpPr>
          <p:nvPr/>
        </p:nvCxnSpPr>
        <p:spPr>
          <a:xfrm>
            <a:off x="8543482" y="3363831"/>
            <a:ext cx="8291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kstvak 24">
            <a:extLst>
              <a:ext uri="{FF2B5EF4-FFF2-40B4-BE49-F238E27FC236}">
                <a16:creationId xmlns:a16="http://schemas.microsoft.com/office/drawing/2014/main" id="{F2EE2764-2CEC-465C-8E31-D41897920FF1}"/>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4" name="Tekstvak 3">
            <a:extLst>
              <a:ext uri="{FF2B5EF4-FFF2-40B4-BE49-F238E27FC236}">
                <a16:creationId xmlns:a16="http://schemas.microsoft.com/office/drawing/2014/main" id="{A3B2CB68-4D16-702C-656F-D164EB8E32D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4854649E-1A3D-D013-CE60-35191773B69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688899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11" name="TextBox 11">
            <a:extLst>
              <a:ext uri="{FF2B5EF4-FFF2-40B4-BE49-F238E27FC236}">
                <a16:creationId xmlns:a16="http://schemas.microsoft.com/office/drawing/2014/main" id="{53CFBE7C-B21E-434F-8BED-96F4854132D8}"/>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worden aangegeven of de zijbelemmering aan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linkerzijde (L) of aan de rechterzijde (R) aanwezig is.</a:t>
            </a:r>
          </a:p>
        </p:txBody>
      </p:sp>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8D0B067C-5598-4C27-92F8-5E1AA12756E3}"/>
              </a:ext>
            </a:extLst>
          </p:cNvPr>
          <p:cNvSpPr txBox="1"/>
          <p:nvPr/>
        </p:nvSpPr>
        <p:spPr>
          <a:xfrm>
            <a:off x="8643096" y="3764589"/>
            <a:ext cx="2012453" cy="677108"/>
          </a:xfrm>
          <a:prstGeom prst="rect">
            <a:avLst/>
          </a:prstGeom>
          <a:noFill/>
        </p:spPr>
        <p:txBody>
          <a:bodyPr wrap="square" rtlCol="0">
            <a:spAutoFit/>
          </a:bodyPr>
          <a:lstStyle/>
          <a:p>
            <a:r>
              <a:rPr lang="nl-NL" dirty="0"/>
              <a:t>Belemmering rechterzijde (R)</a:t>
            </a:r>
          </a:p>
        </p:txBody>
      </p:sp>
      <p:sp>
        <p:nvSpPr>
          <p:cNvPr id="24" name="Ovaal 23">
            <a:extLst>
              <a:ext uri="{FF2B5EF4-FFF2-40B4-BE49-F238E27FC236}">
                <a16:creationId xmlns:a16="http://schemas.microsoft.com/office/drawing/2014/main" id="{9CCF1D04-9660-46F6-801B-6ADE4E470B9E}"/>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6928F076-3D98-4D13-8015-6E63C4103DAA}"/>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E4B8EC73-4F43-4E97-9E13-9897698DB975}"/>
              </a:ext>
            </a:extLst>
          </p:cNvPr>
          <p:cNvSpPr txBox="1"/>
          <p:nvPr/>
        </p:nvSpPr>
        <p:spPr>
          <a:xfrm>
            <a:off x="8500620" y="3371850"/>
            <a:ext cx="1424938" cy="384721"/>
          </a:xfrm>
          <a:prstGeom prst="rect">
            <a:avLst/>
          </a:prstGeom>
          <a:noFill/>
        </p:spPr>
        <p:txBody>
          <a:bodyPr wrap="square" rtlCol="0">
            <a:spAutoFit/>
          </a:bodyPr>
          <a:lstStyle/>
          <a:p>
            <a:r>
              <a:rPr lang="nl-NL" dirty="0"/>
              <a:t>Afstand</a:t>
            </a:r>
          </a:p>
        </p:txBody>
      </p:sp>
      <p:sp>
        <p:nvSpPr>
          <p:cNvPr id="27" name="Tekstvak 26">
            <a:extLst>
              <a:ext uri="{FF2B5EF4-FFF2-40B4-BE49-F238E27FC236}">
                <a16:creationId xmlns:a16="http://schemas.microsoft.com/office/drawing/2014/main" id="{FE648E07-261C-487B-9B54-C1355730150E}"/>
              </a:ext>
            </a:extLst>
          </p:cNvPr>
          <p:cNvSpPr txBox="1"/>
          <p:nvPr/>
        </p:nvSpPr>
        <p:spPr>
          <a:xfrm>
            <a:off x="7570270" y="2804412"/>
            <a:ext cx="1018616" cy="384721"/>
          </a:xfrm>
          <a:prstGeom prst="rect">
            <a:avLst/>
          </a:prstGeom>
          <a:noFill/>
        </p:spPr>
        <p:txBody>
          <a:bodyPr wrap="square" rtlCol="0">
            <a:spAutoFit/>
          </a:bodyPr>
          <a:lstStyle/>
          <a:p>
            <a:r>
              <a:rPr lang="nl-NL" dirty="0"/>
              <a:t>Breedte</a:t>
            </a:r>
          </a:p>
        </p:txBody>
      </p:sp>
      <p:cxnSp>
        <p:nvCxnSpPr>
          <p:cNvPr id="28" name="Rechte verbindingslijn 27">
            <a:extLst>
              <a:ext uri="{FF2B5EF4-FFF2-40B4-BE49-F238E27FC236}">
                <a16:creationId xmlns:a16="http://schemas.microsoft.com/office/drawing/2014/main" id="{43A8979C-C747-4970-916F-A09ACDD964E0}"/>
              </a:ext>
            </a:extLst>
          </p:cNvPr>
          <p:cNvCxnSpPr>
            <a:cxnSpLocks/>
          </p:cNvCxnSpPr>
          <p:nvPr/>
        </p:nvCxnSpPr>
        <p:spPr>
          <a:xfrm flipV="1">
            <a:off x="8543482" y="1791824"/>
            <a:ext cx="1722806" cy="1572007"/>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hthoek 31">
            <a:extLst>
              <a:ext uri="{FF2B5EF4-FFF2-40B4-BE49-F238E27FC236}">
                <a16:creationId xmlns:a16="http://schemas.microsoft.com/office/drawing/2014/main" id="{20DEE734-CF36-4F2D-83D8-1280BE51CCB4}"/>
              </a:ext>
            </a:extLst>
          </p:cNvPr>
          <p:cNvSpPr/>
          <p:nvPr/>
        </p:nvSpPr>
        <p:spPr>
          <a:xfrm>
            <a:off x="8560055" y="2141220"/>
            <a:ext cx="3523996" cy="123063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29" name="Rechte verbindingslijn met pijl 28">
            <a:extLst>
              <a:ext uri="{FF2B5EF4-FFF2-40B4-BE49-F238E27FC236}">
                <a16:creationId xmlns:a16="http://schemas.microsoft.com/office/drawing/2014/main" id="{529D5BD3-AD27-498E-9C32-404FF1D6C60B}"/>
              </a:ext>
            </a:extLst>
          </p:cNvPr>
          <p:cNvCxnSpPr>
            <a:cxnSpLocks/>
          </p:cNvCxnSpPr>
          <p:nvPr/>
        </p:nvCxnSpPr>
        <p:spPr>
          <a:xfrm flipV="1">
            <a:off x="8560055" y="2623584"/>
            <a:ext cx="0" cy="76629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BB905D70-8A7D-4652-AD63-E4C29AB77CCE}"/>
              </a:ext>
            </a:extLst>
          </p:cNvPr>
          <p:cNvCxnSpPr>
            <a:cxnSpLocks/>
          </p:cNvCxnSpPr>
          <p:nvPr/>
        </p:nvCxnSpPr>
        <p:spPr>
          <a:xfrm>
            <a:off x="8543482" y="3363831"/>
            <a:ext cx="82911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kstvak 32">
            <a:extLst>
              <a:ext uri="{FF2B5EF4-FFF2-40B4-BE49-F238E27FC236}">
                <a16:creationId xmlns:a16="http://schemas.microsoft.com/office/drawing/2014/main" id="{02CC5EED-AC6E-49B5-9356-DFD4CD2A5C05}"/>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4" name="Tekstvak 3">
            <a:extLst>
              <a:ext uri="{FF2B5EF4-FFF2-40B4-BE49-F238E27FC236}">
                <a16:creationId xmlns:a16="http://schemas.microsoft.com/office/drawing/2014/main" id="{0E420FC0-0381-7F16-67C8-9E81922EEB3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C1E910FE-61EA-A979-0A2A-2DA1E44EBE4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167958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39" name="Tekstvak 38">
            <a:extLst>
              <a:ext uri="{FF2B5EF4-FFF2-40B4-BE49-F238E27FC236}">
                <a16:creationId xmlns:a16="http://schemas.microsoft.com/office/drawing/2014/main" id="{F05252B5-6B14-4725-AA4E-428382058016}"/>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10" name="Ovaal 9">
            <a:extLst>
              <a:ext uri="{FF2B5EF4-FFF2-40B4-BE49-F238E27FC236}">
                <a16:creationId xmlns:a16="http://schemas.microsoft.com/office/drawing/2014/main" id="{DC04B1A2-27F0-432D-851A-F34D48436A3B}"/>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3C024EAF-C1D2-4901-A8D2-0D9658D5CC5E}"/>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F2E2B8D7-2EB9-4338-B1FE-AEC6F2FDDE8A}"/>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FAB8B9E-88A8-40B2-A858-E538D1446B83}"/>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xtBox 11">
            <a:extLst>
              <a:ext uri="{FF2B5EF4-FFF2-40B4-BE49-F238E27FC236}">
                <a16:creationId xmlns:a16="http://schemas.microsoft.com/office/drawing/2014/main" id="{FDB31322-E568-E175-4C74-3C54752392CB}"/>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worden aangegeven of de zijbelemmering aan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linkerzijde (L) of aan de rechterzijde (R) aanwezig is.</a:t>
            </a:r>
          </a:p>
        </p:txBody>
      </p:sp>
      <p:sp>
        <p:nvSpPr>
          <p:cNvPr id="4" name="Tekstvak 3">
            <a:extLst>
              <a:ext uri="{FF2B5EF4-FFF2-40B4-BE49-F238E27FC236}">
                <a16:creationId xmlns:a16="http://schemas.microsoft.com/office/drawing/2014/main" id="{2C50B6D4-6F03-D8A1-7EEA-CF8B174E7A0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6DBAAE6E-30AC-DD6C-0789-39AA01DAA64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531894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39" name="Tekstvak 38">
            <a:extLst>
              <a:ext uri="{FF2B5EF4-FFF2-40B4-BE49-F238E27FC236}">
                <a16:creationId xmlns:a16="http://schemas.microsoft.com/office/drawing/2014/main" id="{F05252B5-6B14-4725-AA4E-428382058016}"/>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10" name="Ovaal 9">
            <a:extLst>
              <a:ext uri="{FF2B5EF4-FFF2-40B4-BE49-F238E27FC236}">
                <a16:creationId xmlns:a16="http://schemas.microsoft.com/office/drawing/2014/main" id="{66E01A74-F3E2-400B-B53A-7A69BCF117DA}"/>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8D57E044-534A-4453-A882-625AAF3A1BC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E32E4BD-44B4-4B31-9317-0D6E88A9A91D}"/>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9A92B502-00FD-4D89-B493-8CF4BB8307C5}"/>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xtBox 11">
            <a:extLst>
              <a:ext uri="{FF2B5EF4-FFF2-40B4-BE49-F238E27FC236}">
                <a16:creationId xmlns:a16="http://schemas.microsoft.com/office/drawing/2014/main" id="{A82D32D7-0A29-77ED-9F68-AC4002140886}"/>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worden aangegeven of de zijbelemmering aan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linkerzijde (L) of aan de rechterzijde (R) aanwezig is.</a:t>
            </a:r>
          </a:p>
        </p:txBody>
      </p:sp>
      <p:sp>
        <p:nvSpPr>
          <p:cNvPr id="4" name="Rechthoek 3">
            <a:extLst>
              <a:ext uri="{FF2B5EF4-FFF2-40B4-BE49-F238E27FC236}">
                <a16:creationId xmlns:a16="http://schemas.microsoft.com/office/drawing/2014/main" id="{D6E8F47D-38B1-1E0B-3762-CFCDB588B60A}"/>
              </a:ext>
            </a:extLst>
          </p:cNvPr>
          <p:cNvSpPr/>
          <p:nvPr/>
        </p:nvSpPr>
        <p:spPr>
          <a:xfrm>
            <a:off x="2331721" y="2949226"/>
            <a:ext cx="9349740" cy="216060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DFFF94E2-6DE8-10B6-7BAA-929CF5D2DB6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74828B6D-B713-7F5D-91C7-8CAFE78A9C42}"/>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22141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8951025"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Type opwekker: indirect verwarmd vat</a:t>
            </a:r>
            <a:r>
              <a:rPr lang="nl-NL" sz="2000" b="1" dirty="0">
                <a:solidFill>
                  <a:schemeClr val="tx2">
                    <a:lumMod val="75000"/>
                  </a:schemeClr>
                </a:solidFill>
              </a:rPr>
              <a:t> </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indirect verwarmd voorraadvat ontvangt via een warmtewisselaar warmte van een separate warmteopwekker. Voorbeelden zijn:</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Cv-toestellen</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WKK</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Vaste biobrandstof </a:t>
            </a: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Warmtelevering door derden, bijvoorbeeld een warmtenet </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Bepaling:</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een kwaliteitsverklaring is, moet deze worden gebruikt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Welke warmteopwekker levert de warmte?</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Verwarmt de opwekker ook ruimtes?</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geval van gas of vaste biobrandstof: staat de opwekker binnen of buiten de thermische zone?</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geval van biobrandstof: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handgestookt</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of automatisch?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geval van WKK, zie tabel 13,4</a:t>
            </a:r>
          </a:p>
        </p:txBody>
      </p:sp>
      <p:sp>
        <p:nvSpPr>
          <p:cNvPr id="2" name="Tekstvak 1">
            <a:extLst>
              <a:ext uri="{FF2B5EF4-FFF2-40B4-BE49-F238E27FC236}">
                <a16:creationId xmlns:a16="http://schemas.microsoft.com/office/drawing/2014/main" id="{859235ED-D912-D2BC-757B-1A3EC3F45DE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7B7D0CCC-1F0F-8695-0FB7-C2BCB86D29F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0804947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4EF7966-3D0D-4A01-8FD2-EC5F5B9E51A5}"/>
              </a:ext>
            </a:extLst>
          </p:cNvPr>
          <p:cNvSpPr/>
          <p:nvPr/>
        </p:nvSpPr>
        <p:spPr>
          <a:xfrm>
            <a:off x="2331721" y="2949226"/>
            <a:ext cx="9349740" cy="216060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a:cxnSpLocks/>
          </p:cNvCxnSpPr>
          <p:nvPr/>
        </p:nvCxnSpPr>
        <p:spPr>
          <a:xfrm flipV="1">
            <a:off x="6842272" y="1310565"/>
            <a:ext cx="2240369" cy="3806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7CC8096C-92CF-4382-943D-C28AE9AE07D8}"/>
              </a:ext>
            </a:extLst>
          </p:cNvPr>
          <p:cNvCxnSpPr>
            <a:cxnSpLocks/>
          </p:cNvCxnSpPr>
          <p:nvPr/>
        </p:nvCxnSpPr>
        <p:spPr>
          <a:xfrm flipH="1" flipV="1">
            <a:off x="4095196" y="3610285"/>
            <a:ext cx="2766991" cy="1506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F42E9122-A540-4412-BFE2-22165A594163}"/>
              </a:ext>
            </a:extLst>
          </p:cNvPr>
          <p:cNvCxnSpPr>
            <a:cxnSpLocks/>
          </p:cNvCxnSpPr>
          <p:nvPr/>
        </p:nvCxnSpPr>
        <p:spPr>
          <a:xfrm>
            <a:off x="5632599" y="5109831"/>
            <a:ext cx="12096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0918FE11-F7C2-458F-B284-8F8CB8B2E45A}"/>
              </a:ext>
            </a:extLst>
          </p:cNvPr>
          <p:cNvCxnSpPr>
            <a:cxnSpLocks/>
          </p:cNvCxnSpPr>
          <p:nvPr/>
        </p:nvCxnSpPr>
        <p:spPr>
          <a:xfrm flipV="1">
            <a:off x="5632599" y="4448398"/>
            <a:ext cx="0" cy="66838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kstvak 27">
            <a:extLst>
              <a:ext uri="{FF2B5EF4-FFF2-40B4-BE49-F238E27FC236}">
                <a16:creationId xmlns:a16="http://schemas.microsoft.com/office/drawing/2014/main" id="{07D7B281-43F9-4A7A-BB06-6D8B864966E9}"/>
              </a:ext>
            </a:extLst>
          </p:cNvPr>
          <p:cNvSpPr txBox="1"/>
          <p:nvPr/>
        </p:nvSpPr>
        <p:spPr>
          <a:xfrm>
            <a:off x="5675462" y="5092371"/>
            <a:ext cx="1424938" cy="384721"/>
          </a:xfrm>
          <a:prstGeom prst="rect">
            <a:avLst/>
          </a:prstGeom>
          <a:noFill/>
        </p:spPr>
        <p:txBody>
          <a:bodyPr wrap="square" rtlCol="0">
            <a:spAutoFit/>
          </a:bodyPr>
          <a:lstStyle/>
          <a:p>
            <a:r>
              <a:rPr lang="nl-NL" dirty="0"/>
              <a:t>Afstand</a:t>
            </a:r>
          </a:p>
        </p:txBody>
      </p:sp>
      <p:sp>
        <p:nvSpPr>
          <p:cNvPr id="29" name="Tekstvak 28">
            <a:extLst>
              <a:ext uri="{FF2B5EF4-FFF2-40B4-BE49-F238E27FC236}">
                <a16:creationId xmlns:a16="http://schemas.microsoft.com/office/drawing/2014/main" id="{C4437301-5CDF-4405-B6B6-A45DE742625F}"/>
              </a:ext>
            </a:extLst>
          </p:cNvPr>
          <p:cNvSpPr txBox="1"/>
          <p:nvPr/>
        </p:nvSpPr>
        <p:spPr>
          <a:xfrm>
            <a:off x="4685413" y="4590228"/>
            <a:ext cx="1018616" cy="384721"/>
          </a:xfrm>
          <a:prstGeom prst="rect">
            <a:avLst/>
          </a:prstGeom>
          <a:noFill/>
        </p:spPr>
        <p:txBody>
          <a:bodyPr wrap="square" rtlCol="0">
            <a:spAutoFit/>
          </a:bodyPr>
          <a:lstStyle/>
          <a:p>
            <a:r>
              <a:rPr lang="nl-NL" dirty="0"/>
              <a:t>Breedte</a:t>
            </a:r>
          </a:p>
        </p:txBody>
      </p:sp>
      <p:cxnSp>
        <p:nvCxnSpPr>
          <p:cNvPr id="31" name="Rechte verbindingslijn met pijl 30">
            <a:extLst>
              <a:ext uri="{FF2B5EF4-FFF2-40B4-BE49-F238E27FC236}">
                <a16:creationId xmlns:a16="http://schemas.microsoft.com/office/drawing/2014/main" id="{9C71570C-CB5B-42FC-AC12-5631C7A764F7}"/>
              </a:ext>
            </a:extLst>
          </p:cNvPr>
          <p:cNvCxnSpPr>
            <a:cxnSpLocks/>
          </p:cNvCxnSpPr>
          <p:nvPr/>
        </p:nvCxnSpPr>
        <p:spPr>
          <a:xfrm>
            <a:off x="6842272" y="5203674"/>
            <a:ext cx="112018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6FB1EF2-89AE-4630-B9A2-5372E53DF6AB}"/>
              </a:ext>
            </a:extLst>
          </p:cNvPr>
          <p:cNvCxnSpPr/>
          <p:nvPr/>
        </p:nvCxnSpPr>
        <p:spPr>
          <a:xfrm flipV="1">
            <a:off x="7934787" y="3305319"/>
            <a:ext cx="0" cy="18983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Tekstvak 32">
            <a:extLst>
              <a:ext uri="{FF2B5EF4-FFF2-40B4-BE49-F238E27FC236}">
                <a16:creationId xmlns:a16="http://schemas.microsoft.com/office/drawing/2014/main" id="{B868EA7D-8542-41D5-9022-8F4F765E6B90}"/>
              </a:ext>
            </a:extLst>
          </p:cNvPr>
          <p:cNvSpPr txBox="1"/>
          <p:nvPr/>
        </p:nvSpPr>
        <p:spPr>
          <a:xfrm>
            <a:off x="6912757" y="5116781"/>
            <a:ext cx="1424938" cy="384721"/>
          </a:xfrm>
          <a:prstGeom prst="rect">
            <a:avLst/>
          </a:prstGeom>
          <a:noFill/>
        </p:spPr>
        <p:txBody>
          <a:bodyPr wrap="square" rtlCol="0">
            <a:spAutoFit/>
          </a:bodyPr>
          <a:lstStyle/>
          <a:p>
            <a:r>
              <a:rPr lang="nl-NL" dirty="0"/>
              <a:t>Afstand</a:t>
            </a:r>
          </a:p>
        </p:txBody>
      </p:sp>
      <p:sp>
        <p:nvSpPr>
          <p:cNvPr id="34" name="Tekstvak 33">
            <a:extLst>
              <a:ext uri="{FF2B5EF4-FFF2-40B4-BE49-F238E27FC236}">
                <a16:creationId xmlns:a16="http://schemas.microsoft.com/office/drawing/2014/main" id="{08E6AEF9-10B7-4FA0-A850-BD65624F715E}"/>
              </a:ext>
            </a:extLst>
          </p:cNvPr>
          <p:cNvSpPr txBox="1"/>
          <p:nvPr/>
        </p:nvSpPr>
        <p:spPr>
          <a:xfrm>
            <a:off x="7890282" y="4066520"/>
            <a:ext cx="1018616" cy="384721"/>
          </a:xfrm>
          <a:prstGeom prst="rect">
            <a:avLst/>
          </a:prstGeom>
          <a:noFill/>
        </p:spPr>
        <p:txBody>
          <a:bodyPr wrap="square" rtlCol="0">
            <a:spAutoFit/>
          </a:bodyPr>
          <a:lstStyle/>
          <a:p>
            <a:r>
              <a:rPr lang="nl-NL" dirty="0"/>
              <a:t>Breedte</a:t>
            </a:r>
          </a:p>
        </p:txBody>
      </p:sp>
      <p:sp>
        <p:nvSpPr>
          <p:cNvPr id="36" name="Tekstvak 35">
            <a:extLst>
              <a:ext uri="{FF2B5EF4-FFF2-40B4-BE49-F238E27FC236}">
                <a16:creationId xmlns:a16="http://schemas.microsoft.com/office/drawing/2014/main" id="{B18A427C-FDDA-442F-B757-49E3B366C9B8}"/>
              </a:ext>
            </a:extLst>
          </p:cNvPr>
          <p:cNvSpPr txBox="1"/>
          <p:nvPr/>
        </p:nvSpPr>
        <p:spPr>
          <a:xfrm>
            <a:off x="3404881" y="4930153"/>
            <a:ext cx="2012453" cy="677108"/>
          </a:xfrm>
          <a:prstGeom prst="rect">
            <a:avLst/>
          </a:prstGeom>
          <a:noFill/>
        </p:spPr>
        <p:txBody>
          <a:bodyPr wrap="square" rtlCol="0">
            <a:spAutoFit/>
          </a:bodyPr>
          <a:lstStyle/>
          <a:p>
            <a:r>
              <a:rPr lang="nl-NL" dirty="0"/>
              <a:t>Belemmering linkerzijde (L)</a:t>
            </a:r>
          </a:p>
        </p:txBody>
      </p:sp>
      <p:sp>
        <p:nvSpPr>
          <p:cNvPr id="37" name="Tekstvak 36">
            <a:extLst>
              <a:ext uri="{FF2B5EF4-FFF2-40B4-BE49-F238E27FC236}">
                <a16:creationId xmlns:a16="http://schemas.microsoft.com/office/drawing/2014/main" id="{F1D645BD-96B8-468C-9186-111501BA706D}"/>
              </a:ext>
            </a:extLst>
          </p:cNvPr>
          <p:cNvSpPr txBox="1"/>
          <p:nvPr/>
        </p:nvSpPr>
        <p:spPr>
          <a:xfrm>
            <a:off x="8051945" y="5141833"/>
            <a:ext cx="2012453" cy="677108"/>
          </a:xfrm>
          <a:prstGeom prst="rect">
            <a:avLst/>
          </a:prstGeom>
          <a:noFill/>
        </p:spPr>
        <p:txBody>
          <a:bodyPr wrap="square" rtlCol="0">
            <a:spAutoFit/>
          </a:bodyPr>
          <a:lstStyle/>
          <a:p>
            <a:r>
              <a:rPr lang="nl-NL" dirty="0"/>
              <a:t>Belemmering rechterzijde (R)</a:t>
            </a:r>
          </a:p>
        </p:txBody>
      </p:sp>
      <p:sp>
        <p:nvSpPr>
          <p:cNvPr id="23" name="Tekstvak 22">
            <a:extLst>
              <a:ext uri="{FF2B5EF4-FFF2-40B4-BE49-F238E27FC236}">
                <a16:creationId xmlns:a16="http://schemas.microsoft.com/office/drawing/2014/main" id="{44F1CC5B-EC0B-43B5-AFFE-7A2F567F4E8F}"/>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5" name="TextBox 11">
            <a:extLst>
              <a:ext uri="{FF2B5EF4-FFF2-40B4-BE49-F238E27FC236}">
                <a16:creationId xmlns:a16="http://schemas.microsoft.com/office/drawing/2014/main" id="{6F3B5834-3618-B0E7-52E1-0E0F6DCD078E}"/>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moet worden aangegeven of de zijbelemmering aan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linkerzijde (L) of aan de rechterzijde (R) aanwezig is.</a:t>
            </a:r>
          </a:p>
        </p:txBody>
      </p:sp>
      <p:sp>
        <p:nvSpPr>
          <p:cNvPr id="6" name="Tekstvak 5">
            <a:extLst>
              <a:ext uri="{FF2B5EF4-FFF2-40B4-BE49-F238E27FC236}">
                <a16:creationId xmlns:a16="http://schemas.microsoft.com/office/drawing/2014/main" id="{3848982F-9689-736B-0FA2-4ABF16DF0B5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9" name="Tekstvak 8">
            <a:extLst>
              <a:ext uri="{FF2B5EF4-FFF2-40B4-BE49-F238E27FC236}">
                <a16:creationId xmlns:a16="http://schemas.microsoft.com/office/drawing/2014/main" id="{6CD6C13E-BCFC-CB83-1638-A71DC1ABD35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9995277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xtBox 11">
            <a:extLst>
              <a:ext uri="{FF2B5EF4-FFF2-40B4-BE49-F238E27FC236}">
                <a16:creationId xmlns:a16="http://schemas.microsoft.com/office/drawing/2014/main" id="{53CFBE7C-B21E-434F-8BED-96F4854132D8}"/>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relatieve breedte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groter of gelijk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3,73 wordt de zijbelemmering buiten beschouwing gelaten</a:t>
            </a:r>
          </a:p>
        </p:txBody>
      </p:sp>
      <p:sp>
        <p:nvSpPr>
          <p:cNvPr id="4" name="Rechthoek 3">
            <a:extLst>
              <a:ext uri="{FF2B5EF4-FFF2-40B4-BE49-F238E27FC236}">
                <a16:creationId xmlns:a16="http://schemas.microsoft.com/office/drawing/2014/main" id="{54EF7966-3D0D-4A01-8FD2-EC5F5B9E51A5}"/>
              </a:ext>
            </a:extLst>
          </p:cNvPr>
          <p:cNvSpPr/>
          <p:nvPr/>
        </p:nvSpPr>
        <p:spPr>
          <a:xfrm>
            <a:off x="4138057" y="2826078"/>
            <a:ext cx="7407769" cy="167946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A6A8AA9F-856B-4840-8619-8E8764D1586C}"/>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14" name="Tekstvak 13">
            <a:extLst>
              <a:ext uri="{FF2B5EF4-FFF2-40B4-BE49-F238E27FC236}">
                <a16:creationId xmlns:a16="http://schemas.microsoft.com/office/drawing/2014/main" id="{E9120FAA-E45E-6524-0878-A1AB03359506}"/>
              </a:ext>
            </a:extLst>
          </p:cNvPr>
          <p:cNvSpPr txBox="1"/>
          <p:nvPr/>
        </p:nvSpPr>
        <p:spPr>
          <a:xfrm>
            <a:off x="427797" y="2956351"/>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1.0;</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Tussen 1,0 tot 3,73;</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Groter dan 3,73 (geen zijbelemmering).</a:t>
            </a:r>
            <a:endParaRPr lang="nl-NL" sz="1800" dirty="0"/>
          </a:p>
        </p:txBody>
      </p:sp>
      <p:sp>
        <p:nvSpPr>
          <p:cNvPr id="5" name="Tekstvak 4">
            <a:extLst>
              <a:ext uri="{FF2B5EF4-FFF2-40B4-BE49-F238E27FC236}">
                <a16:creationId xmlns:a16="http://schemas.microsoft.com/office/drawing/2014/main" id="{83F92D45-84E5-B5A2-7721-8FDC300E4CF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8DD800CC-E99B-0D82-6CC0-8472D42FCD9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8857831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11" name="TextBox 11">
            <a:extLst>
              <a:ext uri="{FF2B5EF4-FFF2-40B4-BE49-F238E27FC236}">
                <a16:creationId xmlns:a16="http://schemas.microsoft.com/office/drawing/2014/main" id="{0BEC9042-B38D-DEF2-C767-7A43BEBAF0BC}"/>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relatieve breedte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groter of gelijk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3,73 wordt de zijbelemmering buiten beschouwing gelaten</a:t>
            </a:r>
          </a:p>
        </p:txBody>
      </p:sp>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p:nvPr/>
        </p:nvCxnSpPr>
        <p:spPr>
          <a:xfrm flipV="1">
            <a:off x="4138057" y="1821180"/>
            <a:ext cx="7467203" cy="2684367"/>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kstvak 13">
            <a:extLst>
              <a:ext uri="{FF2B5EF4-FFF2-40B4-BE49-F238E27FC236}">
                <a16:creationId xmlns:a16="http://schemas.microsoft.com/office/drawing/2014/main" id="{0CEEDB88-001D-4D7D-B559-CACAC5A16DDB}"/>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13" name="Tekstvak 12">
            <a:extLst>
              <a:ext uri="{FF2B5EF4-FFF2-40B4-BE49-F238E27FC236}">
                <a16:creationId xmlns:a16="http://schemas.microsoft.com/office/drawing/2014/main" id="{CAF24446-E032-0C85-07BF-483984198E00}"/>
              </a:ext>
            </a:extLst>
          </p:cNvPr>
          <p:cNvSpPr txBox="1"/>
          <p:nvPr/>
        </p:nvSpPr>
        <p:spPr>
          <a:xfrm>
            <a:off x="427797" y="2956351"/>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1.0;</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Tussen 1,0 tot 3,73;</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Groter dan 3,73 (geen zijbelemmering).</a:t>
            </a:r>
            <a:endParaRPr lang="nl-NL" sz="1800" dirty="0"/>
          </a:p>
        </p:txBody>
      </p:sp>
      <p:sp>
        <p:nvSpPr>
          <p:cNvPr id="15" name="Rechthoek 14">
            <a:extLst>
              <a:ext uri="{FF2B5EF4-FFF2-40B4-BE49-F238E27FC236}">
                <a16:creationId xmlns:a16="http://schemas.microsoft.com/office/drawing/2014/main" id="{A8B9365C-AA5B-D825-4DEA-683C9B0F83C5}"/>
              </a:ext>
            </a:extLst>
          </p:cNvPr>
          <p:cNvSpPr/>
          <p:nvPr/>
        </p:nvSpPr>
        <p:spPr>
          <a:xfrm>
            <a:off x="4138057" y="2826078"/>
            <a:ext cx="7407769" cy="167946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B02469B7-C7CC-DA47-4BBC-28A71A9A2AD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7" name="Tekstvak 16">
            <a:extLst>
              <a:ext uri="{FF2B5EF4-FFF2-40B4-BE49-F238E27FC236}">
                <a16:creationId xmlns:a16="http://schemas.microsoft.com/office/drawing/2014/main" id="{2706D83E-2173-A076-2F8C-F87CCD0EDD2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2265026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p:nvPr/>
        </p:nvCxnSpPr>
        <p:spPr>
          <a:xfrm flipV="1">
            <a:off x="4138057" y="1821180"/>
            <a:ext cx="7467203" cy="2684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EC6471B-2544-4547-8D69-7DD8E5A0DD15}"/>
              </a:ext>
            </a:extLst>
          </p:cNvPr>
          <p:cNvCxnSpPr/>
          <p:nvPr/>
        </p:nvCxnSpPr>
        <p:spPr>
          <a:xfrm>
            <a:off x="4138057" y="4221480"/>
            <a:ext cx="523454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303C7EB6-FBE7-4AD4-977E-9E475A3F7A0B}"/>
              </a:ext>
            </a:extLst>
          </p:cNvPr>
          <p:cNvCxnSpPr/>
          <p:nvPr/>
        </p:nvCxnSpPr>
        <p:spPr>
          <a:xfrm flipV="1">
            <a:off x="3978037" y="2607192"/>
            <a:ext cx="0" cy="18983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kstvak 21">
            <a:extLst>
              <a:ext uri="{FF2B5EF4-FFF2-40B4-BE49-F238E27FC236}">
                <a16:creationId xmlns:a16="http://schemas.microsoft.com/office/drawing/2014/main" id="{6DD01290-0B7A-4D77-AA1D-967285F21D14}"/>
              </a:ext>
            </a:extLst>
          </p:cNvPr>
          <p:cNvSpPr txBox="1"/>
          <p:nvPr/>
        </p:nvSpPr>
        <p:spPr>
          <a:xfrm>
            <a:off x="5897880" y="4167071"/>
            <a:ext cx="1424938" cy="677108"/>
          </a:xfrm>
          <a:prstGeom prst="rect">
            <a:avLst/>
          </a:prstGeom>
          <a:noFill/>
        </p:spPr>
        <p:txBody>
          <a:bodyPr wrap="square" rtlCol="0">
            <a:spAutoFit/>
          </a:bodyPr>
          <a:lstStyle/>
          <a:p>
            <a:r>
              <a:rPr lang="nl-NL" dirty="0"/>
              <a:t>Afstand</a:t>
            </a:r>
          </a:p>
          <a:p>
            <a:r>
              <a:rPr lang="nl-NL" dirty="0"/>
              <a:t>6 m</a:t>
            </a:r>
          </a:p>
        </p:txBody>
      </p:sp>
      <p:sp>
        <p:nvSpPr>
          <p:cNvPr id="23" name="Tekstvak 22">
            <a:extLst>
              <a:ext uri="{FF2B5EF4-FFF2-40B4-BE49-F238E27FC236}">
                <a16:creationId xmlns:a16="http://schemas.microsoft.com/office/drawing/2014/main" id="{2F054108-40D0-48D1-BE89-427BCCE17C9C}"/>
              </a:ext>
            </a:extLst>
          </p:cNvPr>
          <p:cNvSpPr txBox="1"/>
          <p:nvPr/>
        </p:nvSpPr>
        <p:spPr>
          <a:xfrm>
            <a:off x="3080714" y="3389876"/>
            <a:ext cx="1018616" cy="677108"/>
          </a:xfrm>
          <a:prstGeom prst="rect">
            <a:avLst/>
          </a:prstGeom>
          <a:noFill/>
        </p:spPr>
        <p:txBody>
          <a:bodyPr wrap="square" rtlCol="0">
            <a:spAutoFit/>
          </a:bodyPr>
          <a:lstStyle/>
          <a:p>
            <a:r>
              <a:rPr lang="nl-NL" dirty="0"/>
              <a:t>Breedte</a:t>
            </a:r>
          </a:p>
          <a:p>
            <a:r>
              <a:rPr lang="nl-NL" dirty="0"/>
              <a:t>1,5 m</a:t>
            </a:r>
          </a:p>
        </p:txBody>
      </p:sp>
      <p:sp>
        <p:nvSpPr>
          <p:cNvPr id="26" name="Tekstvak 25">
            <a:extLst>
              <a:ext uri="{FF2B5EF4-FFF2-40B4-BE49-F238E27FC236}">
                <a16:creationId xmlns:a16="http://schemas.microsoft.com/office/drawing/2014/main" id="{844CDAB7-5989-441A-B6A8-F40A659598B8}"/>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5" name="TextBox 11">
            <a:extLst>
              <a:ext uri="{FF2B5EF4-FFF2-40B4-BE49-F238E27FC236}">
                <a16:creationId xmlns:a16="http://schemas.microsoft.com/office/drawing/2014/main" id="{FF5BA7A9-3684-FB6C-6971-F60B6774E8B7}"/>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relatieve breedte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groter of gelijk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3,73 wordt de zijbelemmering buiten beschouwing gelaten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 /1,5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42E2D12D-2227-1877-2C33-147A7C573F70}"/>
              </a:ext>
            </a:extLst>
          </p:cNvPr>
          <p:cNvSpPr txBox="1"/>
          <p:nvPr/>
        </p:nvSpPr>
        <p:spPr>
          <a:xfrm>
            <a:off x="427797" y="2956351"/>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1.0;</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Tussen 1,0 tot 3,73;</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Groter dan 3,73 (geen zijbelemmering).</a:t>
            </a:r>
            <a:endParaRPr lang="nl-NL" sz="1800" dirty="0"/>
          </a:p>
        </p:txBody>
      </p:sp>
      <p:sp>
        <p:nvSpPr>
          <p:cNvPr id="9" name="Rechthoek 8">
            <a:extLst>
              <a:ext uri="{FF2B5EF4-FFF2-40B4-BE49-F238E27FC236}">
                <a16:creationId xmlns:a16="http://schemas.microsoft.com/office/drawing/2014/main" id="{B7594FE2-9FE0-CE07-11D4-D28283B755ED}"/>
              </a:ext>
            </a:extLst>
          </p:cNvPr>
          <p:cNvSpPr/>
          <p:nvPr/>
        </p:nvSpPr>
        <p:spPr>
          <a:xfrm>
            <a:off x="4138057" y="2826078"/>
            <a:ext cx="7407769" cy="167946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87FDDC37-76DF-9A48-86FF-CD718DD2530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4" name="Tekstvak 13">
            <a:extLst>
              <a:ext uri="{FF2B5EF4-FFF2-40B4-BE49-F238E27FC236}">
                <a16:creationId xmlns:a16="http://schemas.microsoft.com/office/drawing/2014/main" id="{0EBBDC73-4B81-C4EE-BBD3-F57D274A70A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264451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p:nvPr/>
        </p:nvCxnSpPr>
        <p:spPr>
          <a:xfrm flipV="1">
            <a:off x="4138057" y="1821180"/>
            <a:ext cx="7467203" cy="2684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EC6471B-2544-4547-8D69-7DD8E5A0DD15}"/>
              </a:ext>
            </a:extLst>
          </p:cNvPr>
          <p:cNvCxnSpPr/>
          <p:nvPr/>
        </p:nvCxnSpPr>
        <p:spPr>
          <a:xfrm>
            <a:off x="4138057" y="4221480"/>
            <a:ext cx="523454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303C7EB6-FBE7-4AD4-977E-9E475A3F7A0B}"/>
              </a:ext>
            </a:extLst>
          </p:cNvPr>
          <p:cNvCxnSpPr/>
          <p:nvPr/>
        </p:nvCxnSpPr>
        <p:spPr>
          <a:xfrm flipV="1">
            <a:off x="3978037" y="2607192"/>
            <a:ext cx="0" cy="18983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kstvak 21">
            <a:extLst>
              <a:ext uri="{FF2B5EF4-FFF2-40B4-BE49-F238E27FC236}">
                <a16:creationId xmlns:a16="http://schemas.microsoft.com/office/drawing/2014/main" id="{6DD01290-0B7A-4D77-AA1D-967285F21D14}"/>
              </a:ext>
            </a:extLst>
          </p:cNvPr>
          <p:cNvSpPr txBox="1"/>
          <p:nvPr/>
        </p:nvSpPr>
        <p:spPr>
          <a:xfrm>
            <a:off x="5897880" y="4167071"/>
            <a:ext cx="1424938" cy="677108"/>
          </a:xfrm>
          <a:prstGeom prst="rect">
            <a:avLst/>
          </a:prstGeom>
          <a:noFill/>
        </p:spPr>
        <p:txBody>
          <a:bodyPr wrap="square" rtlCol="0">
            <a:spAutoFit/>
          </a:bodyPr>
          <a:lstStyle/>
          <a:p>
            <a:r>
              <a:rPr lang="nl-NL" dirty="0"/>
              <a:t>Afstand</a:t>
            </a:r>
          </a:p>
          <a:p>
            <a:r>
              <a:rPr lang="nl-NL" dirty="0"/>
              <a:t>6 m</a:t>
            </a:r>
          </a:p>
        </p:txBody>
      </p:sp>
      <p:sp>
        <p:nvSpPr>
          <p:cNvPr id="23" name="Tekstvak 22">
            <a:extLst>
              <a:ext uri="{FF2B5EF4-FFF2-40B4-BE49-F238E27FC236}">
                <a16:creationId xmlns:a16="http://schemas.microsoft.com/office/drawing/2014/main" id="{2F054108-40D0-48D1-BE89-427BCCE17C9C}"/>
              </a:ext>
            </a:extLst>
          </p:cNvPr>
          <p:cNvSpPr txBox="1"/>
          <p:nvPr/>
        </p:nvSpPr>
        <p:spPr>
          <a:xfrm>
            <a:off x="3080714" y="3389876"/>
            <a:ext cx="1018616" cy="677108"/>
          </a:xfrm>
          <a:prstGeom prst="rect">
            <a:avLst/>
          </a:prstGeom>
          <a:noFill/>
        </p:spPr>
        <p:txBody>
          <a:bodyPr wrap="square" rtlCol="0">
            <a:spAutoFit/>
          </a:bodyPr>
          <a:lstStyle/>
          <a:p>
            <a:r>
              <a:rPr lang="nl-NL" dirty="0"/>
              <a:t>Breedte</a:t>
            </a:r>
          </a:p>
          <a:p>
            <a:r>
              <a:rPr lang="nl-NL" dirty="0"/>
              <a:t>1,5 m</a:t>
            </a:r>
          </a:p>
        </p:txBody>
      </p:sp>
      <p:sp>
        <p:nvSpPr>
          <p:cNvPr id="16" name="Tekstvak 15">
            <a:extLst>
              <a:ext uri="{FF2B5EF4-FFF2-40B4-BE49-F238E27FC236}">
                <a16:creationId xmlns:a16="http://schemas.microsoft.com/office/drawing/2014/main" id="{F65ACE86-835B-404E-9C97-F9B5B0B31292}"/>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5" name="TextBox 11">
            <a:extLst>
              <a:ext uri="{FF2B5EF4-FFF2-40B4-BE49-F238E27FC236}">
                <a16:creationId xmlns:a16="http://schemas.microsoft.com/office/drawing/2014/main" id="{052B8983-7B08-0567-5AA8-7EA6B58A329C}"/>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relatieve breedte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groter of gelijk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3,73 wordt de zijbelemmering buiten beschouwing gelaten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1"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1"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6 /1,5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B251B183-FC3A-5F4F-1269-DFF434A2B9B0}"/>
              </a:ext>
            </a:extLst>
          </p:cNvPr>
          <p:cNvSpPr txBox="1"/>
          <p:nvPr/>
        </p:nvSpPr>
        <p:spPr>
          <a:xfrm>
            <a:off x="427797" y="2956351"/>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1.0;</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Tussen 1,0 tot 3,73;</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Groter dan 3,73 (geen zijbelemmering).</a:t>
            </a:r>
            <a:endParaRPr lang="nl-NL" sz="1800" dirty="0"/>
          </a:p>
        </p:txBody>
      </p:sp>
      <p:sp>
        <p:nvSpPr>
          <p:cNvPr id="9" name="Rechthoek 8">
            <a:extLst>
              <a:ext uri="{FF2B5EF4-FFF2-40B4-BE49-F238E27FC236}">
                <a16:creationId xmlns:a16="http://schemas.microsoft.com/office/drawing/2014/main" id="{3B26696E-1001-8D97-4C6B-6ABA2E4EADBB}"/>
              </a:ext>
            </a:extLst>
          </p:cNvPr>
          <p:cNvSpPr/>
          <p:nvPr/>
        </p:nvSpPr>
        <p:spPr>
          <a:xfrm>
            <a:off x="4138057" y="2826078"/>
            <a:ext cx="7407769" cy="167946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42EF17C9-9F8D-31EF-9960-E0BDC5F8E10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4" name="Tekstvak 13">
            <a:extLst>
              <a:ext uri="{FF2B5EF4-FFF2-40B4-BE49-F238E27FC236}">
                <a16:creationId xmlns:a16="http://schemas.microsoft.com/office/drawing/2014/main" id="{8CDA77A0-B5AE-4FAE-9DB2-CD7E8F810FE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4490577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8244D66-3319-402F-90BB-BDE34BF43B2F}"/>
              </a:ext>
            </a:extLst>
          </p:cNvPr>
          <p:cNvPicPr>
            <a:picLocks noChangeAspect="1"/>
          </p:cNvPicPr>
          <p:nvPr/>
        </p:nvPicPr>
        <p:blipFill>
          <a:blip r:embed="rId3"/>
          <a:stretch>
            <a:fillRect/>
          </a:stretch>
        </p:blipFill>
        <p:spPr>
          <a:xfrm>
            <a:off x="2849750" y="2502606"/>
            <a:ext cx="8389750" cy="4279194"/>
          </a:xfrm>
          <a:prstGeom prst="rect">
            <a:avLst/>
          </a:prstGeom>
        </p:spPr>
      </p:pic>
      <p:sp>
        <p:nvSpPr>
          <p:cNvPr id="2" name="Ovaal 1">
            <a:extLst>
              <a:ext uri="{FF2B5EF4-FFF2-40B4-BE49-F238E27FC236}">
                <a16:creationId xmlns:a16="http://schemas.microsoft.com/office/drawing/2014/main" id="{4C6649A2-C2A3-451C-92A9-07CA25981DF1}"/>
              </a:ext>
            </a:extLst>
          </p:cNvPr>
          <p:cNvSpPr/>
          <p:nvPr/>
        </p:nvSpPr>
        <p:spPr>
          <a:xfrm>
            <a:off x="4095196" y="4448397"/>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61403A1-508E-4C66-8702-2307BD872C61}"/>
              </a:ext>
            </a:extLst>
          </p:cNvPr>
          <p:cNvSpPr/>
          <p:nvPr/>
        </p:nvSpPr>
        <p:spPr>
          <a:xfrm>
            <a:off x="6799410" y="5052681"/>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EC1EDB5-3730-44A1-A006-FC58C95AF90F}"/>
              </a:ext>
            </a:extLst>
          </p:cNvPr>
          <p:cNvSpPr/>
          <p:nvPr/>
        </p:nvSpPr>
        <p:spPr>
          <a:xfrm>
            <a:off x="8500620" y="3314700"/>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5482BE6E-748B-4507-A0C9-BD1DCB3B43B7}"/>
              </a:ext>
            </a:extLst>
          </p:cNvPr>
          <p:cNvSpPr/>
          <p:nvPr/>
        </p:nvSpPr>
        <p:spPr>
          <a:xfrm>
            <a:off x="10180563" y="2607192"/>
            <a:ext cx="85725" cy="114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3767F20E-91CA-4BF2-8FE8-A8E9EAE616E9}"/>
              </a:ext>
            </a:extLst>
          </p:cNvPr>
          <p:cNvCxnSpPr/>
          <p:nvPr/>
        </p:nvCxnSpPr>
        <p:spPr>
          <a:xfrm flipV="1">
            <a:off x="4138057" y="1821180"/>
            <a:ext cx="7467203" cy="2684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EC6471B-2544-4547-8D69-7DD8E5A0DD15}"/>
              </a:ext>
            </a:extLst>
          </p:cNvPr>
          <p:cNvCxnSpPr/>
          <p:nvPr/>
        </p:nvCxnSpPr>
        <p:spPr>
          <a:xfrm>
            <a:off x="4138057" y="4221480"/>
            <a:ext cx="523454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303C7EB6-FBE7-4AD4-977E-9E475A3F7A0B}"/>
              </a:ext>
            </a:extLst>
          </p:cNvPr>
          <p:cNvCxnSpPr/>
          <p:nvPr/>
        </p:nvCxnSpPr>
        <p:spPr>
          <a:xfrm flipV="1">
            <a:off x="3978037" y="2607192"/>
            <a:ext cx="0" cy="189835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kstvak 21">
            <a:extLst>
              <a:ext uri="{FF2B5EF4-FFF2-40B4-BE49-F238E27FC236}">
                <a16:creationId xmlns:a16="http://schemas.microsoft.com/office/drawing/2014/main" id="{6DD01290-0B7A-4D77-AA1D-967285F21D14}"/>
              </a:ext>
            </a:extLst>
          </p:cNvPr>
          <p:cNvSpPr txBox="1"/>
          <p:nvPr/>
        </p:nvSpPr>
        <p:spPr>
          <a:xfrm>
            <a:off x="5897880" y="4167071"/>
            <a:ext cx="1424938" cy="677108"/>
          </a:xfrm>
          <a:prstGeom prst="rect">
            <a:avLst/>
          </a:prstGeom>
          <a:noFill/>
        </p:spPr>
        <p:txBody>
          <a:bodyPr wrap="square" rtlCol="0">
            <a:spAutoFit/>
          </a:bodyPr>
          <a:lstStyle/>
          <a:p>
            <a:r>
              <a:rPr lang="nl-NL" dirty="0"/>
              <a:t>Afstand</a:t>
            </a:r>
          </a:p>
          <a:p>
            <a:r>
              <a:rPr lang="nl-NL" dirty="0"/>
              <a:t>6 m</a:t>
            </a:r>
          </a:p>
        </p:txBody>
      </p:sp>
      <p:sp>
        <p:nvSpPr>
          <p:cNvPr id="23" name="Tekstvak 22">
            <a:extLst>
              <a:ext uri="{FF2B5EF4-FFF2-40B4-BE49-F238E27FC236}">
                <a16:creationId xmlns:a16="http://schemas.microsoft.com/office/drawing/2014/main" id="{2F054108-40D0-48D1-BE89-427BCCE17C9C}"/>
              </a:ext>
            </a:extLst>
          </p:cNvPr>
          <p:cNvSpPr txBox="1"/>
          <p:nvPr/>
        </p:nvSpPr>
        <p:spPr>
          <a:xfrm>
            <a:off x="3080714" y="3389876"/>
            <a:ext cx="1018616" cy="677108"/>
          </a:xfrm>
          <a:prstGeom prst="rect">
            <a:avLst/>
          </a:prstGeom>
          <a:noFill/>
        </p:spPr>
        <p:txBody>
          <a:bodyPr wrap="square" rtlCol="0">
            <a:spAutoFit/>
          </a:bodyPr>
          <a:lstStyle/>
          <a:p>
            <a:r>
              <a:rPr lang="nl-NL" dirty="0"/>
              <a:t>Breedte</a:t>
            </a:r>
          </a:p>
          <a:p>
            <a:r>
              <a:rPr lang="nl-NL" dirty="0"/>
              <a:t>1,5 m</a:t>
            </a:r>
          </a:p>
        </p:txBody>
      </p:sp>
      <p:sp>
        <p:nvSpPr>
          <p:cNvPr id="16" name="Tekstvak 15">
            <a:extLst>
              <a:ext uri="{FF2B5EF4-FFF2-40B4-BE49-F238E27FC236}">
                <a16:creationId xmlns:a16="http://schemas.microsoft.com/office/drawing/2014/main" id="{F65ACE86-835B-404E-9C97-F9B5B0B31292}"/>
              </a:ext>
            </a:extLst>
          </p:cNvPr>
          <p:cNvSpPr txBox="1"/>
          <p:nvPr/>
        </p:nvSpPr>
        <p:spPr>
          <a:xfrm>
            <a:off x="3198873" y="6086115"/>
            <a:ext cx="2438400" cy="384721"/>
          </a:xfrm>
          <a:prstGeom prst="rect">
            <a:avLst/>
          </a:prstGeom>
          <a:noFill/>
        </p:spPr>
        <p:txBody>
          <a:bodyPr wrap="square" rtlCol="0">
            <a:spAutoFit/>
          </a:bodyPr>
          <a:lstStyle/>
          <a:p>
            <a:r>
              <a:rPr lang="nl-NL" dirty="0"/>
              <a:t>KOELING aanwezig</a:t>
            </a:r>
          </a:p>
        </p:txBody>
      </p:sp>
      <p:sp>
        <p:nvSpPr>
          <p:cNvPr id="5" name="TextBox 11">
            <a:extLst>
              <a:ext uri="{FF2B5EF4-FFF2-40B4-BE49-F238E27FC236}">
                <a16:creationId xmlns:a16="http://schemas.microsoft.com/office/drawing/2014/main" id="{052B8983-7B08-0567-5AA8-7EA6B58A329C}"/>
              </a:ext>
            </a:extLst>
          </p:cNvPr>
          <p:cNvSpPr txBox="1">
            <a:spLocks noChangeAspect="1"/>
          </p:cNvSpPr>
          <p:nvPr/>
        </p:nvSpPr>
        <p:spPr>
          <a:xfrm>
            <a:off x="2962900" y="1620000"/>
            <a:ext cx="8276600"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2: Bepaal of er sprake is van zijbelemmeringen op het eigen perceel van het gebouw</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Bij een relatieve breedte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groter of gelijk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 3,73 wordt de zijbelemmering buiten beschouwing gelaten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sym typeface="Wingdings" panose="05000000000000000000" pitchFamily="2" charset="2"/>
              </a:rPr>
              <a:t> </a:t>
            </a:r>
            <a:r>
              <a:rPr lang="nl-NL" sz="16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1"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b="1"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4 = géén zijbelemmering </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4" name="Tekstvak 3">
            <a:extLst>
              <a:ext uri="{FF2B5EF4-FFF2-40B4-BE49-F238E27FC236}">
                <a16:creationId xmlns:a16="http://schemas.microsoft.com/office/drawing/2014/main" id="{830FEE74-881F-AA34-8950-B83DAAC47E10}"/>
              </a:ext>
            </a:extLst>
          </p:cNvPr>
          <p:cNvSpPr txBox="1"/>
          <p:nvPr/>
        </p:nvSpPr>
        <p:spPr>
          <a:xfrm>
            <a:off x="427797" y="2956351"/>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1.0;</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Tussen 1,0 tot 3,73;</a:t>
            </a:r>
          </a:p>
          <a:p>
            <a:pPr algn="l"/>
            <a:r>
              <a:rPr lang="nl-NL" sz="700" b="0" i="0" u="none" strike="noStrike" baseline="0" dirty="0">
                <a:latin typeface="Wingdings" panose="05000000000000000000" pitchFamily="2" charset="2"/>
              </a:rPr>
              <a:t> </a:t>
            </a:r>
            <a:r>
              <a:rPr lang="nl-NL" sz="1600" b="0" i="0" u="none" strike="noStrike" baseline="0" dirty="0">
                <a:latin typeface="MyriadWebPro"/>
              </a:rPr>
              <a:t>Groter dan 3,73 (geen zijbelemmering).</a:t>
            </a:r>
            <a:endParaRPr lang="nl-NL" sz="1800" dirty="0"/>
          </a:p>
        </p:txBody>
      </p:sp>
      <p:sp>
        <p:nvSpPr>
          <p:cNvPr id="6" name="Rechthoek 5">
            <a:extLst>
              <a:ext uri="{FF2B5EF4-FFF2-40B4-BE49-F238E27FC236}">
                <a16:creationId xmlns:a16="http://schemas.microsoft.com/office/drawing/2014/main" id="{50053FB4-B366-A8DB-7C5B-2F0995F78E67}"/>
              </a:ext>
            </a:extLst>
          </p:cNvPr>
          <p:cNvSpPr/>
          <p:nvPr/>
        </p:nvSpPr>
        <p:spPr>
          <a:xfrm>
            <a:off x="4138057" y="2826078"/>
            <a:ext cx="7407769" cy="167946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FDD15382-984E-6139-9AE7-1E437351960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1" name="Tekstvak 10">
            <a:extLst>
              <a:ext uri="{FF2B5EF4-FFF2-40B4-BE49-F238E27FC236}">
                <a16:creationId xmlns:a16="http://schemas.microsoft.com/office/drawing/2014/main" id="{F310D513-1AF8-7792-BF90-F9EE72B17C2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Zijbelemmering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2227281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899" y="1620000"/>
            <a:ext cx="8876675"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3: Bepaal of er sprake is van overstekken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overstek:</a:t>
            </a:r>
          </a:p>
          <a:p>
            <a:pPr marL="285750" indent="-285750">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 &lt; 1 </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overstek bij minder dan 20% van de gehele raambreedte aanwezig is, moet dit voor het gehele raam beschouwd worden als geen overstek</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Onder een raam verstaan we een kozijnwerk met één of meerdere glasvlakken.</a:t>
            </a:r>
          </a:p>
          <a:p>
            <a:pPr marL="285750"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ramen onder elkaar zijn aangebracht met daarboven een overstek, moet je per raam nagaan of er sprake is van een overstek.</a:t>
            </a:r>
          </a:p>
          <a:p>
            <a:pPr marL="285750" indent="-28575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9F53EE1-935A-953E-3F01-AB865AD3B8AC}"/>
              </a:ext>
            </a:extLst>
          </p:cNvPr>
          <p:cNvSpPr txBox="1"/>
          <p:nvPr/>
        </p:nvSpPr>
        <p:spPr>
          <a:xfrm>
            <a:off x="468437" y="4113289"/>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0,5;</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1,0 of meer. (geen overstek).</a:t>
            </a:r>
            <a:endParaRPr lang="nl-NL" sz="1800" dirty="0"/>
          </a:p>
        </p:txBody>
      </p:sp>
      <p:pic>
        <p:nvPicPr>
          <p:cNvPr id="5" name="Afbeelding 4">
            <a:extLst>
              <a:ext uri="{FF2B5EF4-FFF2-40B4-BE49-F238E27FC236}">
                <a16:creationId xmlns:a16="http://schemas.microsoft.com/office/drawing/2014/main" id="{B217BEB6-F14B-DC2C-8ECC-40C863CB6A75}"/>
              </a:ext>
            </a:extLst>
          </p:cNvPr>
          <p:cNvPicPr>
            <a:picLocks noChangeAspect="1"/>
          </p:cNvPicPr>
          <p:nvPr/>
        </p:nvPicPr>
        <p:blipFill>
          <a:blip r:embed="rId3"/>
          <a:stretch>
            <a:fillRect/>
          </a:stretch>
        </p:blipFill>
        <p:spPr>
          <a:xfrm>
            <a:off x="4574983" y="3691340"/>
            <a:ext cx="4589337" cy="2788660"/>
          </a:xfrm>
          <a:prstGeom prst="rect">
            <a:avLst/>
          </a:prstGeom>
        </p:spPr>
      </p:pic>
      <p:sp>
        <p:nvSpPr>
          <p:cNvPr id="7" name="Tekstvak 6">
            <a:extLst>
              <a:ext uri="{FF2B5EF4-FFF2-40B4-BE49-F238E27FC236}">
                <a16:creationId xmlns:a16="http://schemas.microsoft.com/office/drawing/2014/main" id="{F482E08D-F8D3-998A-F083-3A4A49621B7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9" name="Tekstvak 8">
            <a:extLst>
              <a:ext uri="{FF2B5EF4-FFF2-40B4-BE49-F238E27FC236}">
                <a16:creationId xmlns:a16="http://schemas.microsoft.com/office/drawing/2014/main" id="{1ACD5981-4C03-72CB-2920-DC3E7CFBB38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Overstek</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890857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D0698-B526-46DB-9E9B-9F9B218E4E2B}"/>
              </a:ext>
            </a:extLst>
          </p:cNvPr>
          <p:cNvPicPr>
            <a:picLocks noChangeAspect="1"/>
          </p:cNvPicPr>
          <p:nvPr/>
        </p:nvPicPr>
        <p:blipFill>
          <a:blip r:embed="rId3"/>
          <a:stretch>
            <a:fillRect/>
          </a:stretch>
        </p:blipFill>
        <p:spPr>
          <a:xfrm>
            <a:off x="7142479" y="3852969"/>
            <a:ext cx="5084445" cy="2935548"/>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899" y="1620000"/>
            <a:ext cx="8876675"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overstek:</a:t>
            </a:r>
          </a:p>
          <a:p>
            <a:pPr marL="342900" indent="-342900">
              <a:buFontTx/>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 &lt; 1 </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overstek bij minder dan 20% van de gehele raambreedte aanwezig is, moet dit voor het gehele raam beschouwd worden als geen overstek</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ramen onder elkaar zijn aangebracht (of er is een horizontale verdeling van het glasvlak gemaakt met kozijnprofielen), waarvan het bovenste raam een overstek kent, moet per raam worden nagegaan of er sprake is van een overstek.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F9D1606B-356B-4D91-9C1F-7590854D3BA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err="1">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AE67657F-78C8-17A2-B725-5E69DF3E9034}"/>
              </a:ext>
            </a:extLst>
          </p:cNvPr>
          <p:cNvPicPr>
            <a:picLocks noChangeAspect="1"/>
          </p:cNvPicPr>
          <p:nvPr/>
        </p:nvPicPr>
        <p:blipFill>
          <a:blip r:embed="rId4"/>
          <a:stretch>
            <a:fillRect/>
          </a:stretch>
        </p:blipFill>
        <p:spPr>
          <a:xfrm>
            <a:off x="1425911" y="316042"/>
            <a:ext cx="10775614" cy="6401355"/>
          </a:xfrm>
          <a:prstGeom prst="rect">
            <a:avLst/>
          </a:prstGeom>
        </p:spPr>
      </p:pic>
      <p:sp>
        <p:nvSpPr>
          <p:cNvPr id="11" name="Tekstvak 10">
            <a:extLst>
              <a:ext uri="{FF2B5EF4-FFF2-40B4-BE49-F238E27FC236}">
                <a16:creationId xmlns:a16="http://schemas.microsoft.com/office/drawing/2014/main" id="{A1942BC5-1ECB-7F3D-AC68-2E4874FC4C7D}"/>
              </a:ext>
            </a:extLst>
          </p:cNvPr>
          <p:cNvSpPr txBox="1"/>
          <p:nvPr/>
        </p:nvSpPr>
        <p:spPr>
          <a:xfrm>
            <a:off x="468437" y="4113289"/>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0,5;</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1,0 of meer. (geen overstek).</a:t>
            </a:r>
            <a:endParaRPr lang="nl-NL" sz="1800" dirty="0"/>
          </a:p>
        </p:txBody>
      </p:sp>
    </p:spTree>
    <p:extLst>
      <p:ext uri="{BB962C8B-B14F-4D97-AF65-F5344CB8AC3E}">
        <p14:creationId xmlns:p14="http://schemas.microsoft.com/office/powerpoint/2010/main" val="21087632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D0698-B526-46DB-9E9B-9F9B218E4E2B}"/>
              </a:ext>
            </a:extLst>
          </p:cNvPr>
          <p:cNvPicPr>
            <a:picLocks noChangeAspect="1"/>
          </p:cNvPicPr>
          <p:nvPr/>
        </p:nvPicPr>
        <p:blipFill>
          <a:blip r:embed="rId3"/>
          <a:stretch>
            <a:fillRect/>
          </a:stretch>
        </p:blipFill>
        <p:spPr>
          <a:xfrm>
            <a:off x="7142479" y="3852969"/>
            <a:ext cx="5084445" cy="2935548"/>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899" y="1620000"/>
            <a:ext cx="8876675"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overstek:</a:t>
            </a:r>
          </a:p>
          <a:p>
            <a:pPr marL="342900" indent="-342900">
              <a:buFontTx/>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 &lt; 1 </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overstek bij minder dan 20% van de gehele raambreedte aanwezig is, moet dit voor het gehele raam beschouwd worden als geen overstek</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ramen onder elkaar zijn aangebracht (of er is een horizontale verdeling van het glasvlak gemaakt met kozijnprofielen), waarvan het bovenste raam een overstek kent, moet per raam worden nagegaan of er sprake is van een overstek.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F9D1606B-356B-4D91-9C1F-7590854D3BA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err="1">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AE67657F-78C8-17A2-B725-5E69DF3E9034}"/>
              </a:ext>
            </a:extLst>
          </p:cNvPr>
          <p:cNvPicPr>
            <a:picLocks noChangeAspect="1"/>
          </p:cNvPicPr>
          <p:nvPr/>
        </p:nvPicPr>
        <p:blipFill>
          <a:blip r:embed="rId4"/>
          <a:stretch>
            <a:fillRect/>
          </a:stretch>
        </p:blipFill>
        <p:spPr>
          <a:xfrm>
            <a:off x="1425911" y="316042"/>
            <a:ext cx="10775614" cy="6401355"/>
          </a:xfrm>
          <a:prstGeom prst="rect">
            <a:avLst/>
          </a:prstGeom>
        </p:spPr>
      </p:pic>
      <p:cxnSp>
        <p:nvCxnSpPr>
          <p:cNvPr id="3" name="Rechte verbindingslijn 2">
            <a:extLst>
              <a:ext uri="{FF2B5EF4-FFF2-40B4-BE49-F238E27FC236}">
                <a16:creationId xmlns:a16="http://schemas.microsoft.com/office/drawing/2014/main" id="{868AC7D6-DDA9-9443-49F6-50F5D93D133F}"/>
              </a:ext>
            </a:extLst>
          </p:cNvPr>
          <p:cNvCxnSpPr>
            <a:cxnSpLocks/>
          </p:cNvCxnSpPr>
          <p:nvPr/>
        </p:nvCxnSpPr>
        <p:spPr>
          <a:xfrm flipH="1">
            <a:off x="6099175" y="2013626"/>
            <a:ext cx="3910587" cy="3655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5E138B27-F932-1C2C-9AAC-78FBC9993296}"/>
              </a:ext>
            </a:extLst>
          </p:cNvPr>
          <p:cNvCxnSpPr>
            <a:cxnSpLocks/>
          </p:cNvCxnSpPr>
          <p:nvPr/>
        </p:nvCxnSpPr>
        <p:spPr>
          <a:xfrm>
            <a:off x="6217920" y="2103120"/>
            <a:ext cx="4023360" cy="356616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F9E04067-7585-5B33-64A6-73C49E895228}"/>
              </a:ext>
            </a:extLst>
          </p:cNvPr>
          <p:cNvSpPr txBox="1"/>
          <p:nvPr/>
        </p:nvSpPr>
        <p:spPr>
          <a:xfrm>
            <a:off x="468437" y="4113289"/>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0,5;</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1,0 of meer. (geen overstek).</a:t>
            </a:r>
            <a:endParaRPr lang="nl-NL" sz="1800" dirty="0"/>
          </a:p>
        </p:txBody>
      </p:sp>
    </p:spTree>
    <p:extLst>
      <p:ext uri="{BB962C8B-B14F-4D97-AF65-F5344CB8AC3E}">
        <p14:creationId xmlns:p14="http://schemas.microsoft.com/office/powerpoint/2010/main" val="7350165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D0698-B526-46DB-9E9B-9F9B218E4E2B}"/>
              </a:ext>
            </a:extLst>
          </p:cNvPr>
          <p:cNvPicPr>
            <a:picLocks noChangeAspect="1"/>
          </p:cNvPicPr>
          <p:nvPr/>
        </p:nvPicPr>
        <p:blipFill>
          <a:blip r:embed="rId3"/>
          <a:stretch>
            <a:fillRect/>
          </a:stretch>
        </p:blipFill>
        <p:spPr>
          <a:xfrm>
            <a:off x="7142479" y="3852969"/>
            <a:ext cx="5084445" cy="2935548"/>
          </a:xfrm>
          <a:prstGeom prst="rect">
            <a:avLst/>
          </a:prstGeom>
        </p:spPr>
      </p:pic>
      <p:sp>
        <p:nvSpPr>
          <p:cNvPr id="8" name="TextBox 11">
            <a:extLst>
              <a:ext uri="{FF2B5EF4-FFF2-40B4-BE49-F238E27FC236}">
                <a16:creationId xmlns:a16="http://schemas.microsoft.com/office/drawing/2014/main" id="{2B4283F0-9E07-4607-AEB8-5770654D1F86}"/>
              </a:ext>
            </a:extLst>
          </p:cNvPr>
          <p:cNvSpPr txBox="1">
            <a:spLocks noChangeAspect="1"/>
          </p:cNvSpPr>
          <p:nvPr/>
        </p:nvSpPr>
        <p:spPr>
          <a:xfrm>
            <a:off x="2962899" y="1620000"/>
            <a:ext cx="8876675" cy="4860000"/>
          </a:xfrm>
          <a:prstGeom prst="rect">
            <a:avLst/>
          </a:prstGeom>
          <a:noFill/>
          <a:ln>
            <a:noFill/>
          </a:ln>
          <a:effectLst>
            <a:softEdge rad="50800"/>
          </a:effectLst>
        </p:spPr>
        <p:txBody>
          <a:bodyPr wrap="square" tIns="90000" bIns="90000" rtlCol="0">
            <a:noAutofit/>
          </a:bodyPr>
          <a:lstStyle/>
          <a:p>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overstek:</a:t>
            </a:r>
          </a:p>
          <a:p>
            <a:pPr marL="342900" indent="-342900">
              <a:buFontTx/>
              <a:buChar char="-"/>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 &lt; 1 </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de overstek bij minder dan 20% van de gehele raambreedte aanwezig is, moet dit voor het gehele raam beschouwd worden als geen overstek</a:t>
            </a:r>
          </a:p>
          <a:p>
            <a:pPr marL="342900" indent="-342900">
              <a:buFontTx/>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ramen onder elkaar zijn aangebracht (of er is een horizontale verdeling van het glasvlak gemaakt met kozijnprofielen), waarvan het bovenste raam een overstek kent, moet per raam worden nagegaan of er sprake is van een overstek.</a:t>
            </a: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kstvak 6">
            <a:extLst>
              <a:ext uri="{FF2B5EF4-FFF2-40B4-BE49-F238E27FC236}">
                <a16:creationId xmlns:a16="http://schemas.microsoft.com/office/drawing/2014/main" id="{F9D1606B-356B-4D91-9C1F-7590854D3BAD}"/>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err="1">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AE67657F-78C8-17A2-B725-5E69DF3E9034}"/>
              </a:ext>
            </a:extLst>
          </p:cNvPr>
          <p:cNvPicPr>
            <a:picLocks noChangeAspect="1"/>
          </p:cNvPicPr>
          <p:nvPr/>
        </p:nvPicPr>
        <p:blipFill>
          <a:blip r:embed="rId4"/>
          <a:stretch>
            <a:fillRect/>
          </a:stretch>
        </p:blipFill>
        <p:spPr>
          <a:xfrm>
            <a:off x="1425911" y="316042"/>
            <a:ext cx="10775614" cy="6401355"/>
          </a:xfrm>
          <a:prstGeom prst="rect">
            <a:avLst/>
          </a:prstGeom>
        </p:spPr>
      </p:pic>
      <p:cxnSp>
        <p:nvCxnSpPr>
          <p:cNvPr id="3" name="Rechte verbindingslijn 2">
            <a:extLst>
              <a:ext uri="{FF2B5EF4-FFF2-40B4-BE49-F238E27FC236}">
                <a16:creationId xmlns:a16="http://schemas.microsoft.com/office/drawing/2014/main" id="{868AC7D6-DDA9-9443-49F6-50F5D93D133F}"/>
              </a:ext>
            </a:extLst>
          </p:cNvPr>
          <p:cNvCxnSpPr>
            <a:cxnSpLocks/>
          </p:cNvCxnSpPr>
          <p:nvPr/>
        </p:nvCxnSpPr>
        <p:spPr>
          <a:xfrm flipH="1">
            <a:off x="6099175" y="2013626"/>
            <a:ext cx="3910587" cy="3655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5E138B27-F932-1C2C-9AAC-78FBC9993296}"/>
              </a:ext>
            </a:extLst>
          </p:cNvPr>
          <p:cNvCxnSpPr>
            <a:cxnSpLocks/>
          </p:cNvCxnSpPr>
          <p:nvPr/>
        </p:nvCxnSpPr>
        <p:spPr>
          <a:xfrm>
            <a:off x="6217920" y="2103120"/>
            <a:ext cx="4023360" cy="35661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C9DACCC9-7F9F-B8F7-7FD5-F87B68018937}"/>
              </a:ext>
            </a:extLst>
          </p:cNvPr>
          <p:cNvCxnSpPr/>
          <p:nvPr/>
        </p:nvCxnSpPr>
        <p:spPr>
          <a:xfrm>
            <a:off x="8108329" y="1860713"/>
            <a:ext cx="0" cy="1907437"/>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93FB1D00-A654-2195-86A3-C781057F5E8C}"/>
              </a:ext>
            </a:extLst>
          </p:cNvPr>
          <p:cNvCxnSpPr>
            <a:cxnSpLocks/>
          </p:cNvCxnSpPr>
          <p:nvPr/>
        </p:nvCxnSpPr>
        <p:spPr>
          <a:xfrm>
            <a:off x="4756826" y="1620000"/>
            <a:ext cx="1264595" cy="490902"/>
          </a:xfrm>
          <a:prstGeom prst="straightConnector1">
            <a:avLst/>
          </a:prstGeom>
          <a:ln w="571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9" name="Tekstvak 18">
            <a:extLst>
              <a:ext uri="{FF2B5EF4-FFF2-40B4-BE49-F238E27FC236}">
                <a16:creationId xmlns:a16="http://schemas.microsoft.com/office/drawing/2014/main" id="{1013F4C2-1B84-E98E-9D37-1900D6949C2F}"/>
              </a:ext>
            </a:extLst>
          </p:cNvPr>
          <p:cNvSpPr txBox="1"/>
          <p:nvPr/>
        </p:nvSpPr>
        <p:spPr>
          <a:xfrm>
            <a:off x="5291847" y="1620000"/>
            <a:ext cx="35019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A</a:t>
            </a:r>
          </a:p>
        </p:txBody>
      </p:sp>
      <p:sp>
        <p:nvSpPr>
          <p:cNvPr id="20" name="Tekstvak 19">
            <a:extLst>
              <a:ext uri="{FF2B5EF4-FFF2-40B4-BE49-F238E27FC236}">
                <a16:creationId xmlns:a16="http://schemas.microsoft.com/office/drawing/2014/main" id="{77AB54EC-3EAF-D706-B5E3-412864F568FE}"/>
              </a:ext>
            </a:extLst>
          </p:cNvPr>
          <p:cNvSpPr txBox="1"/>
          <p:nvPr/>
        </p:nvSpPr>
        <p:spPr>
          <a:xfrm>
            <a:off x="7933231" y="2544124"/>
            <a:ext cx="35019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H</a:t>
            </a:r>
          </a:p>
        </p:txBody>
      </p:sp>
      <p:sp>
        <p:nvSpPr>
          <p:cNvPr id="2" name="Tekstvak 1">
            <a:extLst>
              <a:ext uri="{FF2B5EF4-FFF2-40B4-BE49-F238E27FC236}">
                <a16:creationId xmlns:a16="http://schemas.microsoft.com/office/drawing/2014/main" id="{A3E2D2DD-F666-3C5C-8503-96A25A0046F4}"/>
              </a:ext>
            </a:extLst>
          </p:cNvPr>
          <p:cNvSpPr txBox="1"/>
          <p:nvPr/>
        </p:nvSpPr>
        <p:spPr>
          <a:xfrm>
            <a:off x="468437" y="4113289"/>
            <a:ext cx="365368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700" b="0" i="0" u="none" strike="noStrike" baseline="0" dirty="0">
                <a:latin typeface="Wingdings" panose="05000000000000000000" pitchFamily="2" charset="2"/>
              </a:rPr>
              <a:t> </a:t>
            </a:r>
            <a:r>
              <a:rPr lang="nl-NL" sz="1600" b="0" i="0" u="none" strike="noStrike" baseline="0" dirty="0">
                <a:latin typeface="MyriadWebPro"/>
              </a:rPr>
              <a:t>Kleiner dan 0,5;</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800" b="0" i="0" u="none" strike="noStrike" baseline="0" dirty="0">
                <a:latin typeface="Wingdings" panose="05000000000000000000" pitchFamily="2" charset="2"/>
              </a:rPr>
              <a:t> </a:t>
            </a:r>
            <a:r>
              <a:rPr lang="nl-NL" sz="1600" b="0" i="0" u="none" strike="noStrike" baseline="0" dirty="0">
                <a:latin typeface="MyriadWebPro"/>
              </a:rPr>
              <a:t>1,0 of meer. (geen overstek).</a:t>
            </a:r>
            <a:endParaRPr lang="nl-NL" sz="1800" dirty="0"/>
          </a:p>
        </p:txBody>
      </p:sp>
    </p:spTree>
    <p:extLst>
      <p:ext uri="{BB962C8B-B14F-4D97-AF65-F5344CB8AC3E}">
        <p14:creationId xmlns:p14="http://schemas.microsoft.com/office/powerpoint/2010/main" val="862960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10" name="Tijdelijke aanduiding voor inhoud 9" descr="Afbeelding met binnen, gebouw, vloer, gebied&#10;&#10;Automatisch gegenereerde beschrijving">
            <a:extLst>
              <a:ext uri="{FF2B5EF4-FFF2-40B4-BE49-F238E27FC236}">
                <a16:creationId xmlns:a16="http://schemas.microsoft.com/office/drawing/2014/main" id="{5D2F8C8A-A4E8-429F-8189-DE221307B9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82" t="10206" r="35090" b="8307"/>
          <a:stretch/>
        </p:blipFill>
        <p:spPr>
          <a:xfrm>
            <a:off x="0" y="0"/>
            <a:ext cx="4554415" cy="6607085"/>
          </a:xfrm>
        </p:spPr>
      </p:pic>
      <p:pic>
        <p:nvPicPr>
          <p:cNvPr id="12" name="Afbeelding 11" descr="Afbeelding met gebouw, rek&#10;&#10;Automatisch gegenereerde beschrijving">
            <a:extLst>
              <a:ext uri="{FF2B5EF4-FFF2-40B4-BE49-F238E27FC236}">
                <a16:creationId xmlns:a16="http://schemas.microsoft.com/office/drawing/2014/main" id="{D8AB5013-D125-4B00-BCD5-AA03D1150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968" y="1958333"/>
            <a:ext cx="6480000" cy="4860000"/>
          </a:xfrm>
          <a:prstGeom prst="rect">
            <a:avLst/>
          </a:prstGeom>
        </p:spPr>
      </p:pic>
      <p:sp>
        <p:nvSpPr>
          <p:cNvPr id="2" name="Tekstvak 1">
            <a:extLst>
              <a:ext uri="{FF2B5EF4-FFF2-40B4-BE49-F238E27FC236}">
                <a16:creationId xmlns:a16="http://schemas.microsoft.com/office/drawing/2014/main" id="{026C051D-DFAE-00E2-94E1-18F08DF7E94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6426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56AB337-29A7-7E8E-95FF-F2EE4927C317}"/>
              </a:ext>
            </a:extLst>
          </p:cNvPr>
          <p:cNvPicPr>
            <a:picLocks noChangeAspect="1"/>
          </p:cNvPicPr>
          <p:nvPr/>
        </p:nvPicPr>
        <p:blipFill rotWithShape="1">
          <a:blip r:embed="rId3"/>
          <a:srcRect b="21486"/>
          <a:stretch/>
        </p:blipFill>
        <p:spPr>
          <a:xfrm>
            <a:off x="2595306" y="167640"/>
            <a:ext cx="9754810" cy="6522719"/>
          </a:xfrm>
          <a:prstGeom prst="rect">
            <a:avLst/>
          </a:prstGeom>
        </p:spPr>
      </p:pic>
      <p:sp>
        <p:nvSpPr>
          <p:cNvPr id="2" name="Tekstvak 1">
            <a:extLst>
              <a:ext uri="{FF2B5EF4-FFF2-40B4-BE49-F238E27FC236}">
                <a16:creationId xmlns:a16="http://schemas.microsoft.com/office/drawing/2014/main" id="{227D983E-CA6F-64BA-3AC3-AAA85C67323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EF06128A-142F-2C77-C869-3421468C4F8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7788181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sp>
        <p:nvSpPr>
          <p:cNvPr id="19" name="Tekstvak 18">
            <a:extLst>
              <a:ext uri="{FF2B5EF4-FFF2-40B4-BE49-F238E27FC236}">
                <a16:creationId xmlns:a16="http://schemas.microsoft.com/office/drawing/2014/main" id="{2098F231-5D0E-84C2-9189-BB99E28E6855}"/>
              </a:ext>
            </a:extLst>
          </p:cNvPr>
          <p:cNvSpPr txBox="1"/>
          <p:nvPr/>
        </p:nvSpPr>
        <p:spPr>
          <a:xfrm>
            <a:off x="2656573" y="1075831"/>
            <a:ext cx="9450546" cy="1877437"/>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type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basis van tabel 16.1 </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tuin van onderstaande hoekwoning staat een schuurtje met daarop enkele zonnepanelen.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is 10,6 m diep en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nokhoogte is 9 m.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goothoogte aan de achterzijde is 5,5 m.</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schuurtje is 2 meter diep. Het dak verloopt van 2 naar 2,5 meter.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zonnepanelen liggen in het midden van het dak van het schuurtje.</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afstand tussen het schuurtje en de woning bedraagt 6,65 meter.</a:t>
            </a:r>
          </a:p>
        </p:txBody>
      </p:sp>
      <p:cxnSp>
        <p:nvCxnSpPr>
          <p:cNvPr id="5" name="Rechte verbindingslijn 4">
            <a:extLst>
              <a:ext uri="{FF2B5EF4-FFF2-40B4-BE49-F238E27FC236}">
                <a16:creationId xmlns:a16="http://schemas.microsoft.com/office/drawing/2014/main" id="{4662E02B-E9DC-BBC7-CB8A-BB021843B1D7}"/>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6" name="Rechte verbindingslijn 5">
            <a:extLst>
              <a:ext uri="{FF2B5EF4-FFF2-40B4-BE49-F238E27FC236}">
                <a16:creationId xmlns:a16="http://schemas.microsoft.com/office/drawing/2014/main" id="{0F58BD7E-6F38-CF8D-5EF7-DE4216EF5087}"/>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7" name="Tekstvak 6">
            <a:extLst>
              <a:ext uri="{FF2B5EF4-FFF2-40B4-BE49-F238E27FC236}">
                <a16:creationId xmlns:a16="http://schemas.microsoft.com/office/drawing/2014/main" id="{042DA5FC-E122-BEBE-047D-40E8AB78DB6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A2B111D0-F2F0-F7A6-CB7C-7F2A8FA3A12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593171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5" name="Rechte verbindingslijn 4">
            <a:extLst>
              <a:ext uri="{FF2B5EF4-FFF2-40B4-BE49-F238E27FC236}">
                <a16:creationId xmlns:a16="http://schemas.microsoft.com/office/drawing/2014/main" id="{4662E02B-E9DC-BBC7-CB8A-BB021843B1D7}"/>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6" name="Rechte verbindingslijn 5">
            <a:extLst>
              <a:ext uri="{FF2B5EF4-FFF2-40B4-BE49-F238E27FC236}">
                <a16:creationId xmlns:a16="http://schemas.microsoft.com/office/drawing/2014/main" id="{0F58BD7E-6F38-CF8D-5EF7-DE4216EF5087}"/>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2" name="Tekstvak 1">
            <a:extLst>
              <a:ext uri="{FF2B5EF4-FFF2-40B4-BE49-F238E27FC236}">
                <a16:creationId xmlns:a16="http://schemas.microsoft.com/office/drawing/2014/main" id="{3CF1C7F0-0F82-4896-5DDE-72AE712592D2}"/>
              </a:ext>
            </a:extLst>
          </p:cNvPr>
          <p:cNvSpPr txBox="1"/>
          <p:nvPr/>
        </p:nvSpPr>
        <p:spPr>
          <a:xfrm>
            <a:off x="2656573" y="1075831"/>
            <a:ext cx="9450546" cy="1877437"/>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type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basis van tabel 16.1 </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tuin van onderstaande hoekwoning staat een schuurtje met daarop enkele zonnepanelen.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woning is 10,6 m diep en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nokhoogte is 9 m.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goothoogte aan de achterzijde is 5,5 m.</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schuurtje is 2 meter diep. Het dak verloopt van 2 naar 2,5 meter. </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zonnepanelen liggen in het midden van het dak van het schuurtje.</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afstand tussen het schuurtje en de woning bedraagt 6,65 meter.</a:t>
            </a:r>
          </a:p>
        </p:txBody>
      </p:sp>
      <p:sp>
        <p:nvSpPr>
          <p:cNvPr id="3" name="Tekstvak 2">
            <a:extLst>
              <a:ext uri="{FF2B5EF4-FFF2-40B4-BE49-F238E27FC236}">
                <a16:creationId xmlns:a16="http://schemas.microsoft.com/office/drawing/2014/main" id="{C67A7FC0-0293-8A63-8FBD-DC15EC9B260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2161BD43-84B6-5F63-74CF-86F9D888B89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1688302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sp>
        <p:nvSpPr>
          <p:cNvPr id="19" name="Tekstvak 18">
            <a:extLst>
              <a:ext uri="{FF2B5EF4-FFF2-40B4-BE49-F238E27FC236}">
                <a16:creationId xmlns:a16="http://schemas.microsoft.com/office/drawing/2014/main" id="{2098F231-5D0E-84C2-9189-BB99E28E6855}"/>
              </a:ext>
            </a:extLst>
          </p:cNvPr>
          <p:cNvSpPr txBox="1"/>
          <p:nvPr/>
        </p:nvSpPr>
        <p:spPr>
          <a:xfrm>
            <a:off x="2656573" y="1075831"/>
            <a:ext cx="7870243" cy="400110"/>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Hoogteverschil bepalen</a:t>
            </a:r>
          </a:p>
        </p:txBody>
      </p:sp>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2" name="Rechte verbindingslijn met pijl 1">
            <a:extLst>
              <a:ext uri="{FF2B5EF4-FFF2-40B4-BE49-F238E27FC236}">
                <a16:creationId xmlns:a16="http://schemas.microsoft.com/office/drawing/2014/main" id="{9D5BBD45-8788-E8FB-3B79-06D9D9959F24}"/>
              </a:ext>
            </a:extLst>
          </p:cNvPr>
          <p:cNvCxnSpPr/>
          <p:nvPr/>
        </p:nvCxnSpPr>
        <p:spPr>
          <a:xfrm>
            <a:off x="10363200" y="3048000"/>
            <a:ext cx="0" cy="295656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 name="Rechte verbindingslijn met pijl 2">
            <a:extLst>
              <a:ext uri="{FF2B5EF4-FFF2-40B4-BE49-F238E27FC236}">
                <a16:creationId xmlns:a16="http://schemas.microsoft.com/office/drawing/2014/main" id="{7ED00180-5FF5-1BCB-EF81-797D85AB6637}"/>
              </a:ext>
            </a:extLst>
          </p:cNvPr>
          <p:cNvCxnSpPr>
            <a:cxnSpLocks/>
          </p:cNvCxnSpPr>
          <p:nvPr/>
        </p:nvCxnSpPr>
        <p:spPr>
          <a:xfrm>
            <a:off x="6278880" y="5262880"/>
            <a:ext cx="0" cy="8534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5" name="Rechte verbindingslijn met pijl 4">
            <a:extLst>
              <a:ext uri="{FF2B5EF4-FFF2-40B4-BE49-F238E27FC236}">
                <a16:creationId xmlns:a16="http://schemas.microsoft.com/office/drawing/2014/main" id="{92AEB6CC-E567-56CA-AA44-E98ECB5785D1}"/>
              </a:ext>
            </a:extLst>
          </p:cNvPr>
          <p:cNvCxnSpPr>
            <a:cxnSpLocks/>
          </p:cNvCxnSpPr>
          <p:nvPr/>
        </p:nvCxnSpPr>
        <p:spPr>
          <a:xfrm>
            <a:off x="7142480" y="5374640"/>
            <a:ext cx="0" cy="74168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6" name="Tekstvak 5">
            <a:extLst>
              <a:ext uri="{FF2B5EF4-FFF2-40B4-BE49-F238E27FC236}">
                <a16:creationId xmlns:a16="http://schemas.microsoft.com/office/drawing/2014/main" id="{85E56E9B-D222-CA05-6571-61E5B9CEB01A}"/>
              </a:ext>
            </a:extLst>
          </p:cNvPr>
          <p:cNvSpPr txBox="1"/>
          <p:nvPr/>
        </p:nvSpPr>
        <p:spPr>
          <a:xfrm>
            <a:off x="10160000" y="4511040"/>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9</a:t>
            </a:r>
          </a:p>
        </p:txBody>
      </p:sp>
      <p:sp>
        <p:nvSpPr>
          <p:cNvPr id="7" name="Tekstvak 6">
            <a:extLst>
              <a:ext uri="{FF2B5EF4-FFF2-40B4-BE49-F238E27FC236}">
                <a16:creationId xmlns:a16="http://schemas.microsoft.com/office/drawing/2014/main" id="{044B1E19-12C3-8450-4B82-0BE8D304253B}"/>
              </a:ext>
            </a:extLst>
          </p:cNvPr>
          <p:cNvSpPr txBox="1"/>
          <p:nvPr/>
        </p:nvSpPr>
        <p:spPr>
          <a:xfrm>
            <a:off x="6949210" y="5553119"/>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a:t>
            </a:r>
          </a:p>
        </p:txBody>
      </p:sp>
      <p:sp>
        <p:nvSpPr>
          <p:cNvPr id="8" name="Tekstvak 7">
            <a:extLst>
              <a:ext uri="{FF2B5EF4-FFF2-40B4-BE49-F238E27FC236}">
                <a16:creationId xmlns:a16="http://schemas.microsoft.com/office/drawing/2014/main" id="{56003761-16F9-0E0F-CAF9-23DFE9ABD2EF}"/>
              </a:ext>
            </a:extLst>
          </p:cNvPr>
          <p:cNvSpPr txBox="1"/>
          <p:nvPr/>
        </p:nvSpPr>
        <p:spPr>
          <a:xfrm>
            <a:off x="6018954" y="5553118"/>
            <a:ext cx="519851"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2,5</a:t>
            </a:r>
          </a:p>
        </p:txBody>
      </p:sp>
      <p:cxnSp>
        <p:nvCxnSpPr>
          <p:cNvPr id="9" name="Rechte verbindingslijn 8">
            <a:extLst>
              <a:ext uri="{FF2B5EF4-FFF2-40B4-BE49-F238E27FC236}">
                <a16:creationId xmlns:a16="http://schemas.microsoft.com/office/drawing/2014/main" id="{CCBCBA8A-7D61-CB73-345F-43E009CAC5A2}"/>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10" name="Rechte verbindingslijn 9">
            <a:extLst>
              <a:ext uri="{FF2B5EF4-FFF2-40B4-BE49-F238E27FC236}">
                <a16:creationId xmlns:a16="http://schemas.microsoft.com/office/drawing/2014/main" id="{5781D691-4A64-32B6-6303-0E042009B018}"/>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11" name="Tekstvak 10">
            <a:extLst>
              <a:ext uri="{FF2B5EF4-FFF2-40B4-BE49-F238E27FC236}">
                <a16:creationId xmlns:a16="http://schemas.microsoft.com/office/drawing/2014/main" id="{EF3D1D0F-7645-E6CB-0F40-AD853A6585B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2" name="Tekstvak 11">
            <a:extLst>
              <a:ext uri="{FF2B5EF4-FFF2-40B4-BE49-F238E27FC236}">
                <a16:creationId xmlns:a16="http://schemas.microsoft.com/office/drawing/2014/main" id="{35E40795-DF4B-B849-D8C0-9A72B5061E6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6454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sp>
        <p:nvSpPr>
          <p:cNvPr id="19" name="Tekstvak 18">
            <a:extLst>
              <a:ext uri="{FF2B5EF4-FFF2-40B4-BE49-F238E27FC236}">
                <a16:creationId xmlns:a16="http://schemas.microsoft.com/office/drawing/2014/main" id="{2098F231-5D0E-84C2-9189-BB99E28E6855}"/>
              </a:ext>
            </a:extLst>
          </p:cNvPr>
          <p:cNvSpPr txBox="1"/>
          <p:nvPr/>
        </p:nvSpPr>
        <p:spPr>
          <a:xfrm>
            <a:off x="2656573" y="1075831"/>
            <a:ext cx="7870243" cy="1138773"/>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Hoogteverschil bepalen</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hoogteverschil,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p:txBody>
      </p:sp>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2" name="Rechte verbindingslijn met pijl 1">
            <a:extLst>
              <a:ext uri="{FF2B5EF4-FFF2-40B4-BE49-F238E27FC236}">
                <a16:creationId xmlns:a16="http://schemas.microsoft.com/office/drawing/2014/main" id="{9D5BBD45-8788-E8FB-3B79-06D9D9959F24}"/>
              </a:ext>
            </a:extLst>
          </p:cNvPr>
          <p:cNvCxnSpPr/>
          <p:nvPr/>
        </p:nvCxnSpPr>
        <p:spPr>
          <a:xfrm>
            <a:off x="10363200" y="3048000"/>
            <a:ext cx="0" cy="295656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 name="Rechte verbindingslijn met pijl 2">
            <a:extLst>
              <a:ext uri="{FF2B5EF4-FFF2-40B4-BE49-F238E27FC236}">
                <a16:creationId xmlns:a16="http://schemas.microsoft.com/office/drawing/2014/main" id="{7ED00180-5FF5-1BCB-EF81-797D85AB6637}"/>
              </a:ext>
            </a:extLst>
          </p:cNvPr>
          <p:cNvCxnSpPr>
            <a:cxnSpLocks/>
          </p:cNvCxnSpPr>
          <p:nvPr/>
        </p:nvCxnSpPr>
        <p:spPr>
          <a:xfrm>
            <a:off x="6278880" y="5262880"/>
            <a:ext cx="0" cy="8534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5" name="Rechte verbindingslijn met pijl 4">
            <a:extLst>
              <a:ext uri="{FF2B5EF4-FFF2-40B4-BE49-F238E27FC236}">
                <a16:creationId xmlns:a16="http://schemas.microsoft.com/office/drawing/2014/main" id="{92AEB6CC-E567-56CA-AA44-E98ECB5785D1}"/>
              </a:ext>
            </a:extLst>
          </p:cNvPr>
          <p:cNvCxnSpPr>
            <a:cxnSpLocks/>
          </p:cNvCxnSpPr>
          <p:nvPr/>
        </p:nvCxnSpPr>
        <p:spPr>
          <a:xfrm>
            <a:off x="7142480" y="5374640"/>
            <a:ext cx="0" cy="74168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6" name="Tekstvak 5">
            <a:extLst>
              <a:ext uri="{FF2B5EF4-FFF2-40B4-BE49-F238E27FC236}">
                <a16:creationId xmlns:a16="http://schemas.microsoft.com/office/drawing/2014/main" id="{85E56E9B-D222-CA05-6571-61E5B9CEB01A}"/>
              </a:ext>
            </a:extLst>
          </p:cNvPr>
          <p:cNvSpPr txBox="1"/>
          <p:nvPr/>
        </p:nvSpPr>
        <p:spPr>
          <a:xfrm>
            <a:off x="10160000" y="4511040"/>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9</a:t>
            </a:r>
          </a:p>
        </p:txBody>
      </p:sp>
      <p:sp>
        <p:nvSpPr>
          <p:cNvPr id="7" name="Tekstvak 6">
            <a:extLst>
              <a:ext uri="{FF2B5EF4-FFF2-40B4-BE49-F238E27FC236}">
                <a16:creationId xmlns:a16="http://schemas.microsoft.com/office/drawing/2014/main" id="{044B1E19-12C3-8450-4B82-0BE8D304253B}"/>
              </a:ext>
            </a:extLst>
          </p:cNvPr>
          <p:cNvSpPr txBox="1"/>
          <p:nvPr/>
        </p:nvSpPr>
        <p:spPr>
          <a:xfrm>
            <a:off x="6949210" y="5553119"/>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a:t>
            </a:r>
          </a:p>
        </p:txBody>
      </p:sp>
      <p:sp>
        <p:nvSpPr>
          <p:cNvPr id="8" name="Tekstvak 7">
            <a:extLst>
              <a:ext uri="{FF2B5EF4-FFF2-40B4-BE49-F238E27FC236}">
                <a16:creationId xmlns:a16="http://schemas.microsoft.com/office/drawing/2014/main" id="{56003761-16F9-0E0F-CAF9-23DFE9ABD2EF}"/>
              </a:ext>
            </a:extLst>
          </p:cNvPr>
          <p:cNvSpPr txBox="1"/>
          <p:nvPr/>
        </p:nvSpPr>
        <p:spPr>
          <a:xfrm>
            <a:off x="6018954" y="5553118"/>
            <a:ext cx="519851"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2,5</a:t>
            </a:r>
          </a:p>
        </p:txBody>
      </p:sp>
      <p:cxnSp>
        <p:nvCxnSpPr>
          <p:cNvPr id="9" name="Rechte verbindingslijn 8">
            <a:extLst>
              <a:ext uri="{FF2B5EF4-FFF2-40B4-BE49-F238E27FC236}">
                <a16:creationId xmlns:a16="http://schemas.microsoft.com/office/drawing/2014/main" id="{CCBCBA8A-7D61-CB73-345F-43E009CAC5A2}"/>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10" name="Rechte verbindingslijn 9">
            <a:extLst>
              <a:ext uri="{FF2B5EF4-FFF2-40B4-BE49-F238E27FC236}">
                <a16:creationId xmlns:a16="http://schemas.microsoft.com/office/drawing/2014/main" id="{5781D691-4A64-32B6-6303-0E042009B018}"/>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11" name="Tekstvak 10">
            <a:extLst>
              <a:ext uri="{FF2B5EF4-FFF2-40B4-BE49-F238E27FC236}">
                <a16:creationId xmlns:a16="http://schemas.microsoft.com/office/drawing/2014/main" id="{466772EA-4FA0-AC8B-F180-E0DF20F201A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2" name="Tekstvak 11">
            <a:extLst>
              <a:ext uri="{FF2B5EF4-FFF2-40B4-BE49-F238E27FC236}">
                <a16:creationId xmlns:a16="http://schemas.microsoft.com/office/drawing/2014/main" id="{1236231F-1AA8-5746-2DAD-B731A986C1CD}"/>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863336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sp>
        <p:nvSpPr>
          <p:cNvPr id="19" name="Tekstvak 18">
            <a:extLst>
              <a:ext uri="{FF2B5EF4-FFF2-40B4-BE49-F238E27FC236}">
                <a16:creationId xmlns:a16="http://schemas.microsoft.com/office/drawing/2014/main" id="{2098F231-5D0E-84C2-9189-BB99E28E6855}"/>
              </a:ext>
            </a:extLst>
          </p:cNvPr>
          <p:cNvSpPr txBox="1"/>
          <p:nvPr/>
        </p:nvSpPr>
        <p:spPr>
          <a:xfrm>
            <a:off x="2656573" y="1075831"/>
            <a:ext cx="7870243" cy="1631216"/>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Hoogteverschil bepalen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hoogteverschil,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Gemiddelde hoogte van het schuurtje is 2,25 m1</a:t>
            </a:r>
          </a:p>
          <a:p>
            <a:pPr marL="285750" indent="-285750" algn="l" latinLnBrk="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hoogteverschil is: 9 – 2,25 = 6,75</a:t>
            </a:r>
          </a:p>
        </p:txBody>
      </p:sp>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2" name="Rechte verbindingslijn met pijl 1">
            <a:extLst>
              <a:ext uri="{FF2B5EF4-FFF2-40B4-BE49-F238E27FC236}">
                <a16:creationId xmlns:a16="http://schemas.microsoft.com/office/drawing/2014/main" id="{9D5BBD45-8788-E8FB-3B79-06D9D9959F24}"/>
              </a:ext>
            </a:extLst>
          </p:cNvPr>
          <p:cNvCxnSpPr/>
          <p:nvPr/>
        </p:nvCxnSpPr>
        <p:spPr>
          <a:xfrm>
            <a:off x="10363200" y="3048000"/>
            <a:ext cx="0" cy="295656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3" name="Rechte verbindingslijn met pijl 2">
            <a:extLst>
              <a:ext uri="{FF2B5EF4-FFF2-40B4-BE49-F238E27FC236}">
                <a16:creationId xmlns:a16="http://schemas.microsoft.com/office/drawing/2014/main" id="{7ED00180-5FF5-1BCB-EF81-797D85AB6637}"/>
              </a:ext>
            </a:extLst>
          </p:cNvPr>
          <p:cNvCxnSpPr>
            <a:cxnSpLocks/>
          </p:cNvCxnSpPr>
          <p:nvPr/>
        </p:nvCxnSpPr>
        <p:spPr>
          <a:xfrm>
            <a:off x="6278880" y="5262880"/>
            <a:ext cx="0" cy="85344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5" name="Rechte verbindingslijn met pijl 4">
            <a:extLst>
              <a:ext uri="{FF2B5EF4-FFF2-40B4-BE49-F238E27FC236}">
                <a16:creationId xmlns:a16="http://schemas.microsoft.com/office/drawing/2014/main" id="{92AEB6CC-E567-56CA-AA44-E98ECB5785D1}"/>
              </a:ext>
            </a:extLst>
          </p:cNvPr>
          <p:cNvCxnSpPr>
            <a:cxnSpLocks/>
          </p:cNvCxnSpPr>
          <p:nvPr/>
        </p:nvCxnSpPr>
        <p:spPr>
          <a:xfrm>
            <a:off x="7142480" y="5374640"/>
            <a:ext cx="0" cy="74168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6" name="Tekstvak 5">
            <a:extLst>
              <a:ext uri="{FF2B5EF4-FFF2-40B4-BE49-F238E27FC236}">
                <a16:creationId xmlns:a16="http://schemas.microsoft.com/office/drawing/2014/main" id="{85E56E9B-D222-CA05-6571-61E5B9CEB01A}"/>
              </a:ext>
            </a:extLst>
          </p:cNvPr>
          <p:cNvSpPr txBox="1"/>
          <p:nvPr/>
        </p:nvSpPr>
        <p:spPr>
          <a:xfrm>
            <a:off x="10160000" y="4511040"/>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9</a:t>
            </a:r>
          </a:p>
        </p:txBody>
      </p:sp>
      <p:sp>
        <p:nvSpPr>
          <p:cNvPr id="7" name="Tekstvak 6">
            <a:extLst>
              <a:ext uri="{FF2B5EF4-FFF2-40B4-BE49-F238E27FC236}">
                <a16:creationId xmlns:a16="http://schemas.microsoft.com/office/drawing/2014/main" id="{044B1E19-12C3-8450-4B82-0BE8D304253B}"/>
              </a:ext>
            </a:extLst>
          </p:cNvPr>
          <p:cNvSpPr txBox="1"/>
          <p:nvPr/>
        </p:nvSpPr>
        <p:spPr>
          <a:xfrm>
            <a:off x="6949210" y="5553119"/>
            <a:ext cx="366813"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a:t>
            </a:r>
          </a:p>
        </p:txBody>
      </p:sp>
      <p:sp>
        <p:nvSpPr>
          <p:cNvPr id="8" name="Tekstvak 7">
            <a:extLst>
              <a:ext uri="{FF2B5EF4-FFF2-40B4-BE49-F238E27FC236}">
                <a16:creationId xmlns:a16="http://schemas.microsoft.com/office/drawing/2014/main" id="{56003761-16F9-0E0F-CAF9-23DFE9ABD2EF}"/>
              </a:ext>
            </a:extLst>
          </p:cNvPr>
          <p:cNvSpPr txBox="1"/>
          <p:nvPr/>
        </p:nvSpPr>
        <p:spPr>
          <a:xfrm>
            <a:off x="6018954" y="5553118"/>
            <a:ext cx="519851"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2,5</a:t>
            </a:r>
          </a:p>
        </p:txBody>
      </p:sp>
      <p:cxnSp>
        <p:nvCxnSpPr>
          <p:cNvPr id="9" name="Rechte verbindingslijn met pijl 8">
            <a:extLst>
              <a:ext uri="{FF2B5EF4-FFF2-40B4-BE49-F238E27FC236}">
                <a16:creationId xmlns:a16="http://schemas.microsoft.com/office/drawing/2014/main" id="{FF3970BB-40D7-8107-4B7B-9B13D258FC99}"/>
              </a:ext>
            </a:extLst>
          </p:cNvPr>
          <p:cNvCxnSpPr>
            <a:cxnSpLocks/>
          </p:cNvCxnSpPr>
          <p:nvPr/>
        </p:nvCxnSpPr>
        <p:spPr>
          <a:xfrm>
            <a:off x="7655560" y="5262880"/>
            <a:ext cx="0" cy="853439"/>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0" name="Tekstvak 9">
            <a:extLst>
              <a:ext uri="{FF2B5EF4-FFF2-40B4-BE49-F238E27FC236}">
                <a16:creationId xmlns:a16="http://schemas.microsoft.com/office/drawing/2014/main" id="{FF442789-4DDF-637A-F470-959BFB66F113}"/>
              </a:ext>
            </a:extLst>
          </p:cNvPr>
          <p:cNvSpPr txBox="1"/>
          <p:nvPr/>
        </p:nvSpPr>
        <p:spPr>
          <a:xfrm>
            <a:off x="7462290" y="5553118"/>
            <a:ext cx="635228"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2,25</a:t>
            </a:r>
          </a:p>
        </p:txBody>
      </p:sp>
      <p:cxnSp>
        <p:nvCxnSpPr>
          <p:cNvPr id="12" name="Rechte verbindingslijn met pijl 11">
            <a:extLst>
              <a:ext uri="{FF2B5EF4-FFF2-40B4-BE49-F238E27FC236}">
                <a16:creationId xmlns:a16="http://schemas.microsoft.com/office/drawing/2014/main" id="{38AEDB5F-5B3F-89EF-BCA6-31E0407FB5A3}"/>
              </a:ext>
            </a:extLst>
          </p:cNvPr>
          <p:cNvCxnSpPr>
            <a:cxnSpLocks/>
          </p:cNvCxnSpPr>
          <p:nvPr/>
        </p:nvCxnSpPr>
        <p:spPr>
          <a:xfrm>
            <a:off x="7655560" y="3048000"/>
            <a:ext cx="0" cy="2209554"/>
          </a:xfrm>
          <a:prstGeom prst="straightConnector1">
            <a:avLst/>
          </a:prstGeom>
          <a:ln w="38100">
            <a:headEnd type="triangle"/>
            <a:tailEnd type="triangle"/>
          </a:ln>
        </p:spPr>
        <p:style>
          <a:lnRef idx="2">
            <a:schemeClr val="accent2"/>
          </a:lnRef>
          <a:fillRef idx="1">
            <a:schemeClr val="lt1"/>
          </a:fillRef>
          <a:effectRef idx="0">
            <a:schemeClr val="accent2"/>
          </a:effectRef>
          <a:fontRef idx="minor">
            <a:schemeClr val="dk1"/>
          </a:fontRef>
        </p:style>
      </p:cxnSp>
      <p:sp>
        <p:nvSpPr>
          <p:cNvPr id="13" name="Tekstvak 12">
            <a:extLst>
              <a:ext uri="{FF2B5EF4-FFF2-40B4-BE49-F238E27FC236}">
                <a16:creationId xmlns:a16="http://schemas.microsoft.com/office/drawing/2014/main" id="{53441F2A-4DC9-3B94-5D8D-FECB584CA8FA}"/>
              </a:ext>
            </a:extLst>
          </p:cNvPr>
          <p:cNvSpPr txBox="1"/>
          <p:nvPr/>
        </p:nvSpPr>
        <p:spPr>
          <a:xfrm>
            <a:off x="7462290" y="3960416"/>
            <a:ext cx="635228"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6,75</a:t>
            </a:r>
          </a:p>
        </p:txBody>
      </p:sp>
      <p:cxnSp>
        <p:nvCxnSpPr>
          <p:cNvPr id="16" name="Rechte verbindingslijn 15">
            <a:extLst>
              <a:ext uri="{FF2B5EF4-FFF2-40B4-BE49-F238E27FC236}">
                <a16:creationId xmlns:a16="http://schemas.microsoft.com/office/drawing/2014/main" id="{1E936364-9BF7-8538-8554-BA2E29031663}"/>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17" name="Rechte verbindingslijn 16">
            <a:extLst>
              <a:ext uri="{FF2B5EF4-FFF2-40B4-BE49-F238E27FC236}">
                <a16:creationId xmlns:a16="http://schemas.microsoft.com/office/drawing/2014/main" id="{5972BA2D-8FB8-D284-6D0B-88571706ACDA}"/>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18" name="Tekstvak 17">
            <a:extLst>
              <a:ext uri="{FF2B5EF4-FFF2-40B4-BE49-F238E27FC236}">
                <a16:creationId xmlns:a16="http://schemas.microsoft.com/office/drawing/2014/main" id="{04723A3E-FDB8-1FB3-18E7-F38E7572D35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0" name="Tekstvak 19">
            <a:extLst>
              <a:ext uri="{FF2B5EF4-FFF2-40B4-BE49-F238E27FC236}">
                <a16:creationId xmlns:a16="http://schemas.microsoft.com/office/drawing/2014/main" id="{22760AB2-836E-F910-4DD9-EA83AFCA426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47343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3" name="Rechte verbindingslijn met pijl 2">
            <a:extLst>
              <a:ext uri="{FF2B5EF4-FFF2-40B4-BE49-F238E27FC236}">
                <a16:creationId xmlns:a16="http://schemas.microsoft.com/office/drawing/2014/main" id="{83948CF3-C7F7-FD74-701C-553918CE03FD}"/>
              </a:ext>
            </a:extLst>
          </p:cNvPr>
          <p:cNvCxnSpPr/>
          <p:nvPr/>
        </p:nvCxnSpPr>
        <p:spPr>
          <a:xfrm>
            <a:off x="6339840" y="5110480"/>
            <a:ext cx="58928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78A699C6-8290-763C-3B39-07E1C3637C6C}"/>
              </a:ext>
            </a:extLst>
          </p:cNvPr>
          <p:cNvSpPr txBox="1"/>
          <p:nvPr/>
        </p:nvSpPr>
        <p:spPr>
          <a:xfrm>
            <a:off x="6489277" y="4815840"/>
            <a:ext cx="29040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a:t>
            </a:r>
          </a:p>
        </p:txBody>
      </p:sp>
      <p:cxnSp>
        <p:nvCxnSpPr>
          <p:cNvPr id="6" name="Rechte verbindingslijn met pijl 5">
            <a:extLst>
              <a:ext uri="{FF2B5EF4-FFF2-40B4-BE49-F238E27FC236}">
                <a16:creationId xmlns:a16="http://schemas.microsoft.com/office/drawing/2014/main" id="{8DAD7920-D335-46B5-1A09-0B9253346800}"/>
              </a:ext>
            </a:extLst>
          </p:cNvPr>
          <p:cNvCxnSpPr>
            <a:cxnSpLocks/>
          </p:cNvCxnSpPr>
          <p:nvPr/>
        </p:nvCxnSpPr>
        <p:spPr>
          <a:xfrm>
            <a:off x="6929120" y="5110480"/>
            <a:ext cx="187960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078125B0-4FDC-61CA-339F-040327606261}"/>
              </a:ext>
            </a:extLst>
          </p:cNvPr>
          <p:cNvSpPr txBox="1"/>
          <p:nvPr/>
        </p:nvSpPr>
        <p:spPr>
          <a:xfrm>
            <a:off x="7578514"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6,65</a:t>
            </a:r>
          </a:p>
        </p:txBody>
      </p:sp>
      <p:cxnSp>
        <p:nvCxnSpPr>
          <p:cNvPr id="9" name="Rechte verbindingslijn met pijl 8">
            <a:extLst>
              <a:ext uri="{FF2B5EF4-FFF2-40B4-BE49-F238E27FC236}">
                <a16:creationId xmlns:a16="http://schemas.microsoft.com/office/drawing/2014/main" id="{8E324F3C-432C-FDF8-D610-1002ADB6A48F}"/>
              </a:ext>
            </a:extLst>
          </p:cNvPr>
          <p:cNvCxnSpPr>
            <a:cxnSpLocks/>
          </p:cNvCxnSpPr>
          <p:nvPr/>
        </p:nvCxnSpPr>
        <p:spPr>
          <a:xfrm>
            <a:off x="8808720" y="5110480"/>
            <a:ext cx="303784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BB1029F9-2472-F3E5-E517-9A860DCF4A57}"/>
              </a:ext>
            </a:extLst>
          </p:cNvPr>
          <p:cNvSpPr txBox="1"/>
          <p:nvPr/>
        </p:nvSpPr>
        <p:spPr>
          <a:xfrm>
            <a:off x="9976697"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10,6</a:t>
            </a:r>
          </a:p>
        </p:txBody>
      </p:sp>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400110"/>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Afstand bepalen</a:t>
            </a:r>
          </a:p>
        </p:txBody>
      </p:sp>
      <p:cxnSp>
        <p:nvCxnSpPr>
          <p:cNvPr id="17" name="Rechte verbindingslijn 16">
            <a:extLst>
              <a:ext uri="{FF2B5EF4-FFF2-40B4-BE49-F238E27FC236}">
                <a16:creationId xmlns:a16="http://schemas.microsoft.com/office/drawing/2014/main" id="{C5704B27-BF65-78BF-ADFB-339D172D7E23}"/>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22" name="Rechte verbindingslijn 21">
            <a:extLst>
              <a:ext uri="{FF2B5EF4-FFF2-40B4-BE49-F238E27FC236}">
                <a16:creationId xmlns:a16="http://schemas.microsoft.com/office/drawing/2014/main" id="{A7CB29CA-FEB2-E0A2-E2BC-FDF712E3A622}"/>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23" name="Tekstvak 22">
            <a:extLst>
              <a:ext uri="{FF2B5EF4-FFF2-40B4-BE49-F238E27FC236}">
                <a16:creationId xmlns:a16="http://schemas.microsoft.com/office/drawing/2014/main" id="{1965C99D-4A58-FF72-7AAB-AE5E4212750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24" name="Tekstvak 23">
            <a:extLst>
              <a:ext uri="{FF2B5EF4-FFF2-40B4-BE49-F238E27FC236}">
                <a16:creationId xmlns:a16="http://schemas.microsoft.com/office/drawing/2014/main" id="{892C0444-3BBD-28A7-E127-0FB839DDAB6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836047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3" name="Rechte verbindingslijn met pijl 2">
            <a:extLst>
              <a:ext uri="{FF2B5EF4-FFF2-40B4-BE49-F238E27FC236}">
                <a16:creationId xmlns:a16="http://schemas.microsoft.com/office/drawing/2014/main" id="{83948CF3-C7F7-FD74-701C-553918CE03FD}"/>
              </a:ext>
            </a:extLst>
          </p:cNvPr>
          <p:cNvCxnSpPr/>
          <p:nvPr/>
        </p:nvCxnSpPr>
        <p:spPr>
          <a:xfrm>
            <a:off x="6339840" y="5110480"/>
            <a:ext cx="58928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78A699C6-8290-763C-3B39-07E1C3637C6C}"/>
              </a:ext>
            </a:extLst>
          </p:cNvPr>
          <p:cNvSpPr txBox="1"/>
          <p:nvPr/>
        </p:nvSpPr>
        <p:spPr>
          <a:xfrm>
            <a:off x="6489277" y="4815840"/>
            <a:ext cx="29040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2</a:t>
            </a:r>
          </a:p>
        </p:txBody>
      </p:sp>
      <p:cxnSp>
        <p:nvCxnSpPr>
          <p:cNvPr id="6" name="Rechte verbindingslijn met pijl 5">
            <a:extLst>
              <a:ext uri="{FF2B5EF4-FFF2-40B4-BE49-F238E27FC236}">
                <a16:creationId xmlns:a16="http://schemas.microsoft.com/office/drawing/2014/main" id="{8DAD7920-D335-46B5-1A09-0B9253346800}"/>
              </a:ext>
            </a:extLst>
          </p:cNvPr>
          <p:cNvCxnSpPr>
            <a:cxnSpLocks/>
          </p:cNvCxnSpPr>
          <p:nvPr/>
        </p:nvCxnSpPr>
        <p:spPr>
          <a:xfrm>
            <a:off x="6929120" y="5110480"/>
            <a:ext cx="187960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078125B0-4FDC-61CA-339F-040327606261}"/>
              </a:ext>
            </a:extLst>
          </p:cNvPr>
          <p:cNvSpPr txBox="1"/>
          <p:nvPr/>
        </p:nvSpPr>
        <p:spPr>
          <a:xfrm>
            <a:off x="7578514"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6,65</a:t>
            </a:r>
          </a:p>
        </p:txBody>
      </p:sp>
      <p:cxnSp>
        <p:nvCxnSpPr>
          <p:cNvPr id="9" name="Rechte verbindingslijn met pijl 8">
            <a:extLst>
              <a:ext uri="{FF2B5EF4-FFF2-40B4-BE49-F238E27FC236}">
                <a16:creationId xmlns:a16="http://schemas.microsoft.com/office/drawing/2014/main" id="{8E324F3C-432C-FDF8-D610-1002ADB6A48F}"/>
              </a:ext>
            </a:extLst>
          </p:cNvPr>
          <p:cNvCxnSpPr>
            <a:cxnSpLocks/>
          </p:cNvCxnSpPr>
          <p:nvPr/>
        </p:nvCxnSpPr>
        <p:spPr>
          <a:xfrm>
            <a:off x="8808720" y="5110480"/>
            <a:ext cx="303784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BB1029F9-2472-F3E5-E517-9A860DCF4A57}"/>
              </a:ext>
            </a:extLst>
          </p:cNvPr>
          <p:cNvSpPr txBox="1"/>
          <p:nvPr/>
        </p:nvSpPr>
        <p:spPr>
          <a:xfrm>
            <a:off x="9976697"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10,6</a:t>
            </a:r>
          </a:p>
        </p:txBody>
      </p:sp>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1446550"/>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Afstand bepalen</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afstand,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a:p>
            <a:pPr algn="l" latinLnBrk="0"/>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17" name="Rechte verbindingslijn 16">
            <a:extLst>
              <a:ext uri="{FF2B5EF4-FFF2-40B4-BE49-F238E27FC236}">
                <a16:creationId xmlns:a16="http://schemas.microsoft.com/office/drawing/2014/main" id="{C5704B27-BF65-78BF-ADFB-339D172D7E23}"/>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22" name="Rechte verbindingslijn 21">
            <a:extLst>
              <a:ext uri="{FF2B5EF4-FFF2-40B4-BE49-F238E27FC236}">
                <a16:creationId xmlns:a16="http://schemas.microsoft.com/office/drawing/2014/main" id="{A7CB29CA-FEB2-E0A2-E2BC-FDF712E3A622}"/>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sp>
        <p:nvSpPr>
          <p:cNvPr id="2" name="Tekstvak 1">
            <a:extLst>
              <a:ext uri="{FF2B5EF4-FFF2-40B4-BE49-F238E27FC236}">
                <a16:creationId xmlns:a16="http://schemas.microsoft.com/office/drawing/2014/main" id="{77345BB2-38B2-4C44-1DE4-03245340A9F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9001308A-B8D1-D224-3937-4CF97EE81FB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94033515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cxnSp>
        <p:nvCxnSpPr>
          <p:cNvPr id="3" name="Rechte verbindingslijn met pijl 2">
            <a:extLst>
              <a:ext uri="{FF2B5EF4-FFF2-40B4-BE49-F238E27FC236}">
                <a16:creationId xmlns:a16="http://schemas.microsoft.com/office/drawing/2014/main" id="{83948CF3-C7F7-FD74-701C-553918CE03FD}"/>
              </a:ext>
            </a:extLst>
          </p:cNvPr>
          <p:cNvCxnSpPr>
            <a:cxnSpLocks/>
          </p:cNvCxnSpPr>
          <p:nvPr/>
        </p:nvCxnSpPr>
        <p:spPr>
          <a:xfrm>
            <a:off x="6591694" y="5110480"/>
            <a:ext cx="337426"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Tekstvak 4">
            <a:extLst>
              <a:ext uri="{FF2B5EF4-FFF2-40B4-BE49-F238E27FC236}">
                <a16:creationId xmlns:a16="http://schemas.microsoft.com/office/drawing/2014/main" id="{78A699C6-8290-763C-3B39-07E1C3637C6C}"/>
              </a:ext>
            </a:extLst>
          </p:cNvPr>
          <p:cNvSpPr txBox="1"/>
          <p:nvPr/>
        </p:nvSpPr>
        <p:spPr>
          <a:xfrm>
            <a:off x="6615204" y="4634739"/>
            <a:ext cx="29040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1</a:t>
            </a:r>
          </a:p>
        </p:txBody>
      </p:sp>
      <p:cxnSp>
        <p:nvCxnSpPr>
          <p:cNvPr id="6" name="Rechte verbindingslijn met pijl 5">
            <a:extLst>
              <a:ext uri="{FF2B5EF4-FFF2-40B4-BE49-F238E27FC236}">
                <a16:creationId xmlns:a16="http://schemas.microsoft.com/office/drawing/2014/main" id="{8DAD7920-D335-46B5-1A09-0B9253346800}"/>
              </a:ext>
            </a:extLst>
          </p:cNvPr>
          <p:cNvCxnSpPr>
            <a:cxnSpLocks/>
          </p:cNvCxnSpPr>
          <p:nvPr/>
        </p:nvCxnSpPr>
        <p:spPr>
          <a:xfrm>
            <a:off x="6929120" y="5110480"/>
            <a:ext cx="187960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078125B0-4FDC-61CA-339F-040327606261}"/>
              </a:ext>
            </a:extLst>
          </p:cNvPr>
          <p:cNvSpPr txBox="1"/>
          <p:nvPr/>
        </p:nvSpPr>
        <p:spPr>
          <a:xfrm>
            <a:off x="7578514"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6,65</a:t>
            </a:r>
          </a:p>
        </p:txBody>
      </p:sp>
      <p:cxnSp>
        <p:nvCxnSpPr>
          <p:cNvPr id="9" name="Rechte verbindingslijn met pijl 8">
            <a:extLst>
              <a:ext uri="{FF2B5EF4-FFF2-40B4-BE49-F238E27FC236}">
                <a16:creationId xmlns:a16="http://schemas.microsoft.com/office/drawing/2014/main" id="{8E324F3C-432C-FDF8-D610-1002ADB6A48F}"/>
              </a:ext>
            </a:extLst>
          </p:cNvPr>
          <p:cNvCxnSpPr>
            <a:cxnSpLocks/>
          </p:cNvCxnSpPr>
          <p:nvPr/>
        </p:nvCxnSpPr>
        <p:spPr>
          <a:xfrm>
            <a:off x="8808720" y="5110480"/>
            <a:ext cx="160410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BB1029F9-2472-F3E5-E517-9A860DCF4A57}"/>
              </a:ext>
            </a:extLst>
          </p:cNvPr>
          <p:cNvSpPr txBox="1"/>
          <p:nvPr/>
        </p:nvSpPr>
        <p:spPr>
          <a:xfrm>
            <a:off x="9458114" y="4815840"/>
            <a:ext cx="701886" cy="3847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NL" dirty="0"/>
              <a:t>5,3</a:t>
            </a:r>
          </a:p>
        </p:txBody>
      </p:sp>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1384995"/>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Afstand bepalen</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afstand, gemeten tussen het midden van het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zonontvangende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vlak en het bovenste punt van het obstakel, gezien en berekend vanuit het midden van het desbetreffende vlak;</a:t>
            </a:r>
          </a:p>
          <a:p>
            <a:pPr algn="l" latinLnBrk="0"/>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+ 6,65 + 5,3 = 12,95 m1</a:t>
            </a:r>
          </a:p>
        </p:txBody>
      </p:sp>
      <p:cxnSp>
        <p:nvCxnSpPr>
          <p:cNvPr id="2" name="Rechte verbindingslijn 1">
            <a:extLst>
              <a:ext uri="{FF2B5EF4-FFF2-40B4-BE49-F238E27FC236}">
                <a16:creationId xmlns:a16="http://schemas.microsoft.com/office/drawing/2014/main" id="{C7FC4155-EC10-2D9E-DC94-905AE9759E55}"/>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8" name="Rechte verbindingslijn 7">
            <a:extLst>
              <a:ext uri="{FF2B5EF4-FFF2-40B4-BE49-F238E27FC236}">
                <a16:creationId xmlns:a16="http://schemas.microsoft.com/office/drawing/2014/main" id="{A68CD354-C3BC-440C-C174-D77EEB1501AE}"/>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C9326C90-EDF7-F996-4D8F-EB870D6AC0B4}"/>
              </a:ext>
            </a:extLst>
          </p:cNvPr>
          <p:cNvCxnSpPr/>
          <p:nvPr/>
        </p:nvCxnSpPr>
        <p:spPr>
          <a:xfrm>
            <a:off x="6615204" y="4337320"/>
            <a:ext cx="3797616" cy="0"/>
          </a:xfrm>
          <a:prstGeom prst="straightConnector1">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sp>
        <p:nvSpPr>
          <p:cNvPr id="16" name="Tekstvak 15">
            <a:extLst>
              <a:ext uri="{FF2B5EF4-FFF2-40B4-BE49-F238E27FC236}">
                <a16:creationId xmlns:a16="http://schemas.microsoft.com/office/drawing/2014/main" id="{B1890956-B534-51BD-F942-8A4D607398F6}"/>
              </a:ext>
            </a:extLst>
          </p:cNvPr>
          <p:cNvSpPr txBox="1"/>
          <p:nvPr/>
        </p:nvSpPr>
        <p:spPr>
          <a:xfrm>
            <a:off x="7594590" y="4108200"/>
            <a:ext cx="829940"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12,95</a:t>
            </a:r>
          </a:p>
        </p:txBody>
      </p:sp>
      <p:sp>
        <p:nvSpPr>
          <p:cNvPr id="17" name="Tekstvak 16">
            <a:extLst>
              <a:ext uri="{FF2B5EF4-FFF2-40B4-BE49-F238E27FC236}">
                <a16:creationId xmlns:a16="http://schemas.microsoft.com/office/drawing/2014/main" id="{FA7C5CEF-2F8E-6970-E65B-0F2E28A5650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8" name="Tekstvak 17">
            <a:extLst>
              <a:ext uri="{FF2B5EF4-FFF2-40B4-BE49-F238E27FC236}">
                <a16:creationId xmlns:a16="http://schemas.microsoft.com/office/drawing/2014/main" id="{E2B27CF7-52F9-FFED-6466-FBAA378F348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7814025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892552"/>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door het hoogteverschil te delen door de afstand, dus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hoogteverschil/afstand.</a:t>
            </a:r>
          </a:p>
        </p:txBody>
      </p:sp>
      <p:cxnSp>
        <p:nvCxnSpPr>
          <p:cNvPr id="2" name="Rechte verbindingslijn 1">
            <a:extLst>
              <a:ext uri="{FF2B5EF4-FFF2-40B4-BE49-F238E27FC236}">
                <a16:creationId xmlns:a16="http://schemas.microsoft.com/office/drawing/2014/main" id="{C7FC4155-EC10-2D9E-DC94-905AE9759E55}"/>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8" name="Rechte verbindingslijn 7">
            <a:extLst>
              <a:ext uri="{FF2B5EF4-FFF2-40B4-BE49-F238E27FC236}">
                <a16:creationId xmlns:a16="http://schemas.microsoft.com/office/drawing/2014/main" id="{A68CD354-C3BC-440C-C174-D77EEB1501AE}"/>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C9326C90-EDF7-F996-4D8F-EB870D6AC0B4}"/>
              </a:ext>
            </a:extLst>
          </p:cNvPr>
          <p:cNvCxnSpPr/>
          <p:nvPr/>
        </p:nvCxnSpPr>
        <p:spPr>
          <a:xfrm>
            <a:off x="6615204" y="4337320"/>
            <a:ext cx="3797616" cy="0"/>
          </a:xfrm>
          <a:prstGeom prst="straightConnector1">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1" name="Rechte verbindingslijn met pijl 10">
            <a:extLst>
              <a:ext uri="{FF2B5EF4-FFF2-40B4-BE49-F238E27FC236}">
                <a16:creationId xmlns:a16="http://schemas.microsoft.com/office/drawing/2014/main" id="{CAB0704D-A8E8-94D5-EF81-3A9B0B4DFCED}"/>
              </a:ext>
            </a:extLst>
          </p:cNvPr>
          <p:cNvCxnSpPr>
            <a:cxnSpLocks/>
          </p:cNvCxnSpPr>
          <p:nvPr/>
        </p:nvCxnSpPr>
        <p:spPr>
          <a:xfrm>
            <a:off x="7655560" y="3048000"/>
            <a:ext cx="0" cy="2209554"/>
          </a:xfrm>
          <a:prstGeom prst="straightConnector1">
            <a:avLst/>
          </a:prstGeom>
          <a:ln w="38100">
            <a:headEnd type="triangle"/>
            <a:tailEnd type="triangle"/>
          </a:ln>
        </p:spPr>
        <p:style>
          <a:lnRef idx="2">
            <a:schemeClr val="accent2"/>
          </a:lnRef>
          <a:fillRef idx="1">
            <a:schemeClr val="lt1"/>
          </a:fillRef>
          <a:effectRef idx="0">
            <a:schemeClr val="accent2"/>
          </a:effectRef>
          <a:fontRef idx="minor">
            <a:schemeClr val="dk1"/>
          </a:fontRef>
        </p:style>
      </p:cxnSp>
      <p:sp>
        <p:nvSpPr>
          <p:cNvPr id="13" name="Tekstvak 12">
            <a:extLst>
              <a:ext uri="{FF2B5EF4-FFF2-40B4-BE49-F238E27FC236}">
                <a16:creationId xmlns:a16="http://schemas.microsoft.com/office/drawing/2014/main" id="{03312F59-D9B2-2C24-73A7-5D2D88630874}"/>
              </a:ext>
            </a:extLst>
          </p:cNvPr>
          <p:cNvSpPr txBox="1"/>
          <p:nvPr/>
        </p:nvSpPr>
        <p:spPr>
          <a:xfrm>
            <a:off x="7374332" y="3567879"/>
            <a:ext cx="635228"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6,75</a:t>
            </a:r>
          </a:p>
        </p:txBody>
      </p:sp>
      <p:sp>
        <p:nvSpPr>
          <p:cNvPr id="16" name="Tekstvak 15">
            <a:extLst>
              <a:ext uri="{FF2B5EF4-FFF2-40B4-BE49-F238E27FC236}">
                <a16:creationId xmlns:a16="http://schemas.microsoft.com/office/drawing/2014/main" id="{B1890956-B534-51BD-F942-8A4D607398F6}"/>
              </a:ext>
            </a:extLst>
          </p:cNvPr>
          <p:cNvSpPr txBox="1"/>
          <p:nvPr/>
        </p:nvSpPr>
        <p:spPr>
          <a:xfrm>
            <a:off x="7594590" y="4108200"/>
            <a:ext cx="829940"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12,95</a:t>
            </a:r>
          </a:p>
        </p:txBody>
      </p:sp>
      <p:sp>
        <p:nvSpPr>
          <p:cNvPr id="17" name="Tekstvak 16">
            <a:extLst>
              <a:ext uri="{FF2B5EF4-FFF2-40B4-BE49-F238E27FC236}">
                <a16:creationId xmlns:a16="http://schemas.microsoft.com/office/drawing/2014/main" id="{1B5102C8-0077-7268-A4D3-D5C56EC5D42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8" name="Tekstvak 17">
            <a:extLst>
              <a:ext uri="{FF2B5EF4-FFF2-40B4-BE49-F238E27FC236}">
                <a16:creationId xmlns:a16="http://schemas.microsoft.com/office/drawing/2014/main" id="{F68C727C-07D3-9271-EF34-088C28206ED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897561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F73FB1-A71A-19F1-441A-0FB6A2AFDA8F}"/>
              </a:ext>
            </a:extLst>
          </p:cNvPr>
          <p:cNvPicPr>
            <a:picLocks noChangeAspect="1"/>
          </p:cNvPicPr>
          <p:nvPr/>
        </p:nvPicPr>
        <p:blipFill rotWithShape="1">
          <a:blip r:embed="rId3"/>
          <a:srcRect t="65101" r="19927"/>
          <a:stretch/>
        </p:blipFill>
        <p:spPr>
          <a:xfrm>
            <a:off x="2613455" y="4488111"/>
            <a:ext cx="7153115" cy="1780163"/>
          </a:xfrm>
          <a:prstGeom prst="rect">
            <a:avLst/>
          </a:prstGeom>
        </p:spPr>
      </p:pic>
      <p:sp>
        <p:nvSpPr>
          <p:cNvPr id="2" name="Rechthoek 1">
            <a:extLst>
              <a:ext uri="{FF2B5EF4-FFF2-40B4-BE49-F238E27FC236}">
                <a16:creationId xmlns:a16="http://schemas.microsoft.com/office/drawing/2014/main" id="{D4BF255B-DD5B-8D06-3D6A-8F58C0CB12FE}"/>
              </a:ext>
            </a:extLst>
          </p:cNvPr>
          <p:cNvSpPr/>
          <p:nvPr/>
        </p:nvSpPr>
        <p:spPr>
          <a:xfrm>
            <a:off x="2724667" y="1528512"/>
            <a:ext cx="9043427" cy="2926756"/>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Pijl: omhoog 2">
            <a:extLst>
              <a:ext uri="{FF2B5EF4-FFF2-40B4-BE49-F238E27FC236}">
                <a16:creationId xmlns:a16="http://schemas.microsoft.com/office/drawing/2014/main" id="{26AD9AD0-7B1B-7A89-B7F4-61D0F3A67311}"/>
              </a:ext>
            </a:extLst>
          </p:cNvPr>
          <p:cNvSpPr/>
          <p:nvPr/>
        </p:nvSpPr>
        <p:spPr>
          <a:xfrm rot="10800000">
            <a:off x="2920786" y="2538918"/>
            <a:ext cx="931367" cy="17801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B39CB2D-D579-6CEA-C3F2-14D27DDAE67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EB2262C9-ED03-A60E-F147-09135CE7DE3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705740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36BEE34-A3E5-55C8-B9A9-5AE887D2DB90}"/>
              </a:ext>
            </a:extLst>
          </p:cNvPr>
          <p:cNvPicPr>
            <a:picLocks noChangeAspect="1"/>
          </p:cNvPicPr>
          <p:nvPr/>
        </p:nvPicPr>
        <p:blipFill>
          <a:blip r:embed="rId3"/>
          <a:stretch>
            <a:fillRect/>
          </a:stretch>
        </p:blipFill>
        <p:spPr>
          <a:xfrm>
            <a:off x="2656573" y="2966937"/>
            <a:ext cx="9533913" cy="3513064"/>
          </a:xfrm>
          <a:prstGeom prst="rect">
            <a:avLst/>
          </a:prstGeom>
        </p:spPr>
      </p:pic>
      <p:pic>
        <p:nvPicPr>
          <p:cNvPr id="4" name="Afbeelding 3">
            <a:extLst>
              <a:ext uri="{FF2B5EF4-FFF2-40B4-BE49-F238E27FC236}">
                <a16:creationId xmlns:a16="http://schemas.microsoft.com/office/drawing/2014/main" id="{75A8BACD-0CD8-1A4F-D916-B9307EE7152A}"/>
              </a:ext>
            </a:extLst>
          </p:cNvPr>
          <p:cNvPicPr>
            <a:picLocks noChangeAspect="1"/>
          </p:cNvPicPr>
          <p:nvPr/>
        </p:nvPicPr>
        <p:blipFill>
          <a:blip r:embed="rId4"/>
          <a:stretch>
            <a:fillRect/>
          </a:stretch>
        </p:blipFill>
        <p:spPr>
          <a:xfrm>
            <a:off x="7863" y="4602480"/>
            <a:ext cx="4258863" cy="2160901"/>
          </a:xfrm>
          <a:prstGeom prst="rect">
            <a:avLst/>
          </a:prstGeom>
        </p:spPr>
      </p:pic>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1384995"/>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door het hoogteverschil te delen door de afstand, dus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hoogteverschil/afstand.</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6,75/12,95 = 0,52</a:t>
            </a: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cxnSp>
        <p:nvCxnSpPr>
          <p:cNvPr id="2" name="Rechte verbindingslijn 1">
            <a:extLst>
              <a:ext uri="{FF2B5EF4-FFF2-40B4-BE49-F238E27FC236}">
                <a16:creationId xmlns:a16="http://schemas.microsoft.com/office/drawing/2014/main" id="{C7FC4155-EC10-2D9E-DC94-905AE9759E55}"/>
              </a:ext>
            </a:extLst>
          </p:cNvPr>
          <p:cNvCxnSpPr/>
          <p:nvPr/>
        </p:nvCxnSpPr>
        <p:spPr>
          <a:xfrm>
            <a:off x="10327640" y="3098800"/>
            <a:ext cx="1586622" cy="1381760"/>
          </a:xfrm>
          <a:prstGeom prst="line">
            <a:avLst/>
          </a:prstGeom>
        </p:spPr>
        <p:style>
          <a:lnRef idx="2">
            <a:schemeClr val="dk1"/>
          </a:lnRef>
          <a:fillRef idx="0">
            <a:schemeClr val="dk1"/>
          </a:fillRef>
          <a:effectRef idx="1">
            <a:schemeClr val="dk1"/>
          </a:effectRef>
          <a:fontRef idx="minor">
            <a:schemeClr val="tx1"/>
          </a:fontRef>
        </p:style>
      </p:cxnSp>
      <p:cxnSp>
        <p:nvCxnSpPr>
          <p:cNvPr id="8" name="Rechte verbindingslijn 7">
            <a:extLst>
              <a:ext uri="{FF2B5EF4-FFF2-40B4-BE49-F238E27FC236}">
                <a16:creationId xmlns:a16="http://schemas.microsoft.com/office/drawing/2014/main" id="{A68CD354-C3BC-440C-C174-D77EEB1501AE}"/>
              </a:ext>
            </a:extLst>
          </p:cNvPr>
          <p:cNvCxnSpPr/>
          <p:nvPr/>
        </p:nvCxnSpPr>
        <p:spPr>
          <a:xfrm>
            <a:off x="8808720" y="4464641"/>
            <a:ext cx="3037840" cy="0"/>
          </a:xfrm>
          <a:prstGeom prst="line">
            <a:avLst/>
          </a:prstGeom>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C9326C90-EDF7-F996-4D8F-EB870D6AC0B4}"/>
              </a:ext>
            </a:extLst>
          </p:cNvPr>
          <p:cNvCxnSpPr/>
          <p:nvPr/>
        </p:nvCxnSpPr>
        <p:spPr>
          <a:xfrm>
            <a:off x="6615204" y="4337320"/>
            <a:ext cx="3797616" cy="0"/>
          </a:xfrm>
          <a:prstGeom prst="straightConnector1">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1" name="Rechte verbindingslijn met pijl 10">
            <a:extLst>
              <a:ext uri="{FF2B5EF4-FFF2-40B4-BE49-F238E27FC236}">
                <a16:creationId xmlns:a16="http://schemas.microsoft.com/office/drawing/2014/main" id="{CAB0704D-A8E8-94D5-EF81-3A9B0B4DFCED}"/>
              </a:ext>
            </a:extLst>
          </p:cNvPr>
          <p:cNvCxnSpPr>
            <a:cxnSpLocks/>
          </p:cNvCxnSpPr>
          <p:nvPr/>
        </p:nvCxnSpPr>
        <p:spPr>
          <a:xfrm>
            <a:off x="7655560" y="3048000"/>
            <a:ext cx="0" cy="2209554"/>
          </a:xfrm>
          <a:prstGeom prst="straightConnector1">
            <a:avLst/>
          </a:prstGeom>
          <a:ln w="38100">
            <a:headEnd type="triangle"/>
            <a:tailEnd type="triangle"/>
          </a:ln>
        </p:spPr>
        <p:style>
          <a:lnRef idx="2">
            <a:schemeClr val="accent2"/>
          </a:lnRef>
          <a:fillRef idx="1">
            <a:schemeClr val="lt1"/>
          </a:fillRef>
          <a:effectRef idx="0">
            <a:schemeClr val="accent2"/>
          </a:effectRef>
          <a:fontRef idx="minor">
            <a:schemeClr val="dk1"/>
          </a:fontRef>
        </p:style>
      </p:cxnSp>
      <p:sp>
        <p:nvSpPr>
          <p:cNvPr id="13" name="Tekstvak 12">
            <a:extLst>
              <a:ext uri="{FF2B5EF4-FFF2-40B4-BE49-F238E27FC236}">
                <a16:creationId xmlns:a16="http://schemas.microsoft.com/office/drawing/2014/main" id="{03312F59-D9B2-2C24-73A7-5D2D88630874}"/>
              </a:ext>
            </a:extLst>
          </p:cNvPr>
          <p:cNvSpPr txBox="1"/>
          <p:nvPr/>
        </p:nvSpPr>
        <p:spPr>
          <a:xfrm>
            <a:off x="7374332" y="3567879"/>
            <a:ext cx="635228"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6,75</a:t>
            </a:r>
          </a:p>
        </p:txBody>
      </p:sp>
      <p:sp>
        <p:nvSpPr>
          <p:cNvPr id="16" name="Tekstvak 15">
            <a:extLst>
              <a:ext uri="{FF2B5EF4-FFF2-40B4-BE49-F238E27FC236}">
                <a16:creationId xmlns:a16="http://schemas.microsoft.com/office/drawing/2014/main" id="{B1890956-B534-51BD-F942-8A4D607398F6}"/>
              </a:ext>
            </a:extLst>
          </p:cNvPr>
          <p:cNvSpPr txBox="1"/>
          <p:nvPr/>
        </p:nvSpPr>
        <p:spPr>
          <a:xfrm>
            <a:off x="7594590" y="4108200"/>
            <a:ext cx="829940" cy="3847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dirty="0"/>
              <a:t>12,95</a:t>
            </a:r>
          </a:p>
        </p:txBody>
      </p:sp>
      <p:sp>
        <p:nvSpPr>
          <p:cNvPr id="3" name="Tekstvak 2">
            <a:extLst>
              <a:ext uri="{FF2B5EF4-FFF2-40B4-BE49-F238E27FC236}">
                <a16:creationId xmlns:a16="http://schemas.microsoft.com/office/drawing/2014/main" id="{084E98CD-43C0-EB5B-72F8-98BAB25EF63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538C1D92-9E13-3EBE-AD59-86BA571941D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752563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7870243" cy="1631216"/>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door het hoogteverschil te delen door de afstand, dus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hoogteverschil/afstand.</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6,75/12,95 = 0,52</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23E22EC6-0019-F968-2999-E5016B925619}"/>
              </a:ext>
            </a:extLst>
          </p:cNvPr>
          <p:cNvPicPr>
            <a:picLocks noChangeAspect="1"/>
          </p:cNvPicPr>
          <p:nvPr/>
        </p:nvPicPr>
        <p:blipFill rotWithShape="1">
          <a:blip r:embed="rId3"/>
          <a:srcRect b="30442"/>
          <a:stretch/>
        </p:blipFill>
        <p:spPr>
          <a:xfrm>
            <a:off x="237465" y="2774551"/>
            <a:ext cx="7112460" cy="4383186"/>
          </a:xfrm>
          <a:prstGeom prst="rect">
            <a:avLst/>
          </a:prstGeom>
        </p:spPr>
      </p:pic>
      <p:sp>
        <p:nvSpPr>
          <p:cNvPr id="6" name="Tekstvak 5">
            <a:extLst>
              <a:ext uri="{FF2B5EF4-FFF2-40B4-BE49-F238E27FC236}">
                <a16:creationId xmlns:a16="http://schemas.microsoft.com/office/drawing/2014/main" id="{BDF38F53-77F6-9A93-0AB1-F478F457E46A}"/>
              </a:ext>
            </a:extLst>
          </p:cNvPr>
          <p:cNvSpPr txBox="1"/>
          <p:nvPr/>
        </p:nvSpPr>
        <p:spPr>
          <a:xfrm>
            <a:off x="7514015" y="3254608"/>
            <a:ext cx="384717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1600" b="0" i="0" u="none" strike="noStrike" baseline="0" dirty="0">
                <a:latin typeface="Wingdings" panose="05000000000000000000" pitchFamily="2" charset="2"/>
              </a:rPr>
              <a:t> </a:t>
            </a:r>
            <a:r>
              <a:rPr lang="nl-NL" sz="1600" b="0" i="0" u="none" strike="noStrike" baseline="0" dirty="0">
                <a:latin typeface="MyriadWebPro"/>
              </a:rPr>
              <a:t>Kleiner dan 0,36 (geen belemmering);</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Groter dan 0,36 maar kleiner dan 0,5;</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1,0 of meer.</a:t>
            </a:r>
            <a:endParaRPr lang="nl-NL" sz="1800" dirty="0"/>
          </a:p>
        </p:txBody>
      </p:sp>
      <p:sp>
        <p:nvSpPr>
          <p:cNvPr id="9" name="Tekstvak 8">
            <a:extLst>
              <a:ext uri="{FF2B5EF4-FFF2-40B4-BE49-F238E27FC236}">
                <a16:creationId xmlns:a16="http://schemas.microsoft.com/office/drawing/2014/main" id="{FF59694A-6BBA-A8FA-BD59-ED62AB4C190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10" name="Tekstvak 9">
            <a:extLst>
              <a:ext uri="{FF2B5EF4-FFF2-40B4-BE49-F238E27FC236}">
                <a16:creationId xmlns:a16="http://schemas.microsoft.com/office/drawing/2014/main" id="{ED5F2064-D0C3-06A7-E500-065BECD2946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5530825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2DBA0FAE-DEBC-99D9-195B-55FADAA07B7A}"/>
              </a:ext>
            </a:extLst>
          </p:cNvPr>
          <p:cNvSpPr txBox="1"/>
          <p:nvPr/>
        </p:nvSpPr>
        <p:spPr>
          <a:xfrm>
            <a:off x="2656573" y="1075831"/>
            <a:ext cx="8704619" cy="2000548"/>
          </a:xfrm>
          <a:prstGeom prst="rect">
            <a:avLst/>
          </a:prstGeom>
          <a:noFill/>
        </p:spPr>
        <p:txBody>
          <a:bodyPr wrap="square">
            <a:spAutoFit/>
          </a:bodyPr>
          <a:lstStyle/>
          <a:p>
            <a:pPr algn="l" latinLnBrk="0"/>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a:t>
            </a: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20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endParaRPr lang="nl-NL" sz="2000" baseline="-25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relatieve hoogte, door het hoogteverschil te delen door de afstand, </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dus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hoogteverschil/afstand.</a:t>
            </a:r>
          </a:p>
          <a:p>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1600"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6,75/12,95 = 0,52</a:t>
            </a:r>
          </a:p>
          <a:p>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24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Belemmering met constante hoogte en </a:t>
            </a:r>
            <a:r>
              <a:rPr lang="nl-NL" sz="2400" b="1" u="sng"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a:t>
            </a:r>
            <a:r>
              <a:rPr lang="nl-NL" sz="2400" b="1" u="sng" baseline="-25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t>
            </a:r>
            <a:r>
              <a:rPr lang="nl-NL" sz="24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 0,5 ≤ 1,0 </a:t>
            </a: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5" name="Afbeelding 4">
            <a:extLst>
              <a:ext uri="{FF2B5EF4-FFF2-40B4-BE49-F238E27FC236}">
                <a16:creationId xmlns:a16="http://schemas.microsoft.com/office/drawing/2014/main" id="{23E22EC6-0019-F968-2999-E5016B925619}"/>
              </a:ext>
            </a:extLst>
          </p:cNvPr>
          <p:cNvPicPr>
            <a:picLocks noChangeAspect="1"/>
          </p:cNvPicPr>
          <p:nvPr/>
        </p:nvPicPr>
        <p:blipFill rotWithShape="1">
          <a:blip r:embed="rId3"/>
          <a:srcRect b="30442"/>
          <a:stretch/>
        </p:blipFill>
        <p:spPr>
          <a:xfrm>
            <a:off x="237465" y="2774551"/>
            <a:ext cx="7112460" cy="4383186"/>
          </a:xfrm>
          <a:prstGeom prst="rect">
            <a:avLst/>
          </a:prstGeom>
        </p:spPr>
      </p:pic>
      <p:sp>
        <p:nvSpPr>
          <p:cNvPr id="6" name="Tekstvak 5">
            <a:extLst>
              <a:ext uri="{FF2B5EF4-FFF2-40B4-BE49-F238E27FC236}">
                <a16:creationId xmlns:a16="http://schemas.microsoft.com/office/drawing/2014/main" id="{BDF38F53-77F6-9A93-0AB1-F478F457E46A}"/>
              </a:ext>
            </a:extLst>
          </p:cNvPr>
          <p:cNvSpPr txBox="1"/>
          <p:nvPr/>
        </p:nvSpPr>
        <p:spPr>
          <a:xfrm>
            <a:off x="7514015" y="3254608"/>
            <a:ext cx="3847177"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1600" b="0" i="0" u="none" strike="noStrike" baseline="0" dirty="0">
                <a:latin typeface="Wingdings" panose="05000000000000000000" pitchFamily="2" charset="2"/>
              </a:rPr>
              <a:t> </a:t>
            </a:r>
            <a:r>
              <a:rPr lang="nl-NL" sz="1600" b="0" i="0" u="none" strike="noStrike" baseline="0" dirty="0">
                <a:latin typeface="MyriadWebPro"/>
              </a:rPr>
              <a:t>Kleiner dan 0,36 (geen belemmering);</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Groter dan 0,36 maar kleiner dan 0,5;</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Vanaf 0,5 tot 1,0;</a:t>
            </a:r>
          </a:p>
          <a:p>
            <a:pPr algn="l"/>
            <a:r>
              <a:rPr lang="nl-NL" sz="1600" b="0" i="0" u="none" strike="noStrike" baseline="0" dirty="0">
                <a:latin typeface="Wingdings" panose="05000000000000000000" pitchFamily="2" charset="2"/>
              </a:rPr>
              <a:t> </a:t>
            </a:r>
            <a:r>
              <a:rPr lang="nl-NL" sz="1600" b="0" i="0" u="none" strike="noStrike" baseline="0" dirty="0">
                <a:latin typeface="MyriadWebPro"/>
              </a:rPr>
              <a:t>1,0 of meer.</a:t>
            </a:r>
            <a:endParaRPr lang="nl-NL" sz="1800" dirty="0"/>
          </a:p>
        </p:txBody>
      </p:sp>
      <p:sp>
        <p:nvSpPr>
          <p:cNvPr id="7" name="Rechthoek 6">
            <a:extLst>
              <a:ext uri="{FF2B5EF4-FFF2-40B4-BE49-F238E27FC236}">
                <a16:creationId xmlns:a16="http://schemas.microsoft.com/office/drawing/2014/main" id="{A75E88FA-D098-346B-3638-220DE6A3EBF7}"/>
              </a:ext>
            </a:extLst>
          </p:cNvPr>
          <p:cNvSpPr/>
          <p:nvPr/>
        </p:nvSpPr>
        <p:spPr>
          <a:xfrm>
            <a:off x="237465" y="4158053"/>
            <a:ext cx="7276550" cy="1077218"/>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
        <p:nvSpPr>
          <p:cNvPr id="2" name="Rechthoek 1">
            <a:extLst>
              <a:ext uri="{FF2B5EF4-FFF2-40B4-BE49-F238E27FC236}">
                <a16:creationId xmlns:a16="http://schemas.microsoft.com/office/drawing/2014/main" id="{8C1A44C5-1F93-BD04-FE8A-4695D66E2975}"/>
              </a:ext>
            </a:extLst>
          </p:cNvPr>
          <p:cNvSpPr/>
          <p:nvPr/>
        </p:nvSpPr>
        <p:spPr>
          <a:xfrm>
            <a:off x="5400952" y="4331826"/>
            <a:ext cx="663497" cy="4137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68345BD-B3C7-8203-7D09-25FC40D58C0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952BF32B-1715-F6F8-226E-3BBF3CCED0C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Oefening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6553182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rgbClr val="00B050"/>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10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11</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13</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15</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16</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9718632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651096" y="1568500"/>
            <a:ext cx="11048903"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Sterk gelijkende woningen kunnen op basis van representativiteit worden gelabeld. Dat betekent dat meerdere woningen een label kunnen krijgen op basis het label van een referentiewoning.</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EP-W adviseur moet aantonen dat het gebruikmaken van de representatieve woning is toegestaan;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hiervoor moet gebruik worden gemaakt van hoofdstuk 17. De EP-W adviseur moet in het geval van een identieke woning of een identiek gebouwdeel dit onderbouwen met tekeningen en foto's. In de onderstaande tabel zijn de meest voorkomende soorten woningen beschreven en is aangegeven of er mogelijk sprake kan zijn van representativiteit.</a:t>
            </a:r>
          </a:p>
        </p:txBody>
      </p:sp>
      <p:sp>
        <p:nvSpPr>
          <p:cNvPr id="2" name="Tekstvak 1">
            <a:extLst>
              <a:ext uri="{FF2B5EF4-FFF2-40B4-BE49-F238E27FC236}">
                <a16:creationId xmlns:a16="http://schemas.microsoft.com/office/drawing/2014/main" id="{0B5C8167-093C-22CD-9644-1C5308C0BA2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797584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a:extLst>
              <a:ext uri="{FF2B5EF4-FFF2-40B4-BE49-F238E27FC236}">
                <a16:creationId xmlns:a16="http://schemas.microsoft.com/office/drawing/2014/main" id="{ED0B9BDD-DE37-CE3D-28C3-34A716BD242C}"/>
              </a:ext>
            </a:extLst>
          </p:cNvPr>
          <p:cNvPicPr>
            <a:picLocks noChangeAspect="1"/>
          </p:cNvPicPr>
          <p:nvPr/>
        </p:nvPicPr>
        <p:blipFill>
          <a:blip r:embed="rId3"/>
          <a:stretch>
            <a:fillRect/>
          </a:stretch>
        </p:blipFill>
        <p:spPr>
          <a:xfrm>
            <a:off x="2855346" y="1961794"/>
            <a:ext cx="8844654" cy="4518205"/>
          </a:xfrm>
          <a:prstGeom prst="rect">
            <a:avLst/>
          </a:prstGeom>
        </p:spPr>
      </p:pic>
      <p:sp>
        <p:nvSpPr>
          <p:cNvPr id="2" name="Tekstvak 1">
            <a:extLst>
              <a:ext uri="{FF2B5EF4-FFF2-40B4-BE49-F238E27FC236}">
                <a16:creationId xmlns:a16="http://schemas.microsoft.com/office/drawing/2014/main" id="{346B05A1-6C94-29A1-1B56-BC23E6E59EC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62389429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050" name="Picture 2" descr="Afbeelding">
            <a:extLst>
              <a:ext uri="{FF2B5EF4-FFF2-40B4-BE49-F238E27FC236}">
                <a16:creationId xmlns:a16="http://schemas.microsoft.com/office/drawing/2014/main" id="{E4F2C270-CF89-47BE-9CC5-14684135A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440" y="1422535"/>
            <a:ext cx="4446011" cy="525492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26AFF67-06F8-A730-7210-21075671B28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897323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3060000" y="1568500"/>
            <a:ext cx="8640000" cy="4860000"/>
          </a:xfrm>
          <a:prstGeom prst="rect">
            <a:avLst/>
          </a:prstGeom>
          <a:noFill/>
          <a:ln>
            <a:noFill/>
          </a:ln>
          <a:effectLst>
            <a:softEdge rad="50800"/>
          </a:effectLst>
        </p:spPr>
        <p:txBody>
          <a:bodyPr wrap="square" tIns="90000" bIns="90000" rtlCol="0">
            <a:noAutofit/>
          </a:bodyPr>
          <a:lstStyle/>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074" name="Picture 2" descr="Afbeelding">
            <a:extLst>
              <a:ext uri="{FF2B5EF4-FFF2-40B4-BE49-F238E27FC236}">
                <a16:creationId xmlns:a16="http://schemas.microsoft.com/office/drawing/2014/main" id="{34B99128-BB09-4D09-B021-E77BAFE76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505" y="1088850"/>
            <a:ext cx="6524625" cy="53911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581BD8E-46B2-1133-E94D-F13B2970B59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251155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611766" y="1568500"/>
            <a:ext cx="10714995"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Is een woning representatief dan geldt er een </a:t>
            </a:r>
            <a:r>
              <a:rPr lang="nl-NL" sz="1600" b="1" u="sng"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minimum</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aantal te bezoeken woningen.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 type woning wordt het aantal vastgesteld, de zogenaamde deelverzameling. Binnen elke deelverzameling, waarvoor gebruik wordt gemaakt van representativiteit, wordt een woning aangemerkt als referentiewoning. De andere woningen binnen de deelverzameling worden aangemerkt als gelijkende woningen.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Hieronder wordt aangegeven wanneer voor alle betreffende woningen uit de deelverzameling (seriematige woningen of woningen in een wooncomplex) voldoende is onderbouwd of er voor alle woningen uit de deelverzameling sprake is van representativiteit.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wordt onderscheid gemaakt tussen kenmerken die zijn vast te stellen zonder de woning te betreden en kenmerken die alleen in de woning zijn vast te stellen. Kenmerken die zijn vast te stellen zonder de woning te betreden zijn onder andere woningtype en woning-subtype, woningpositie, de oriëntatie van de woning, de oppervlakte van de thermische schil van de woning, het gebruiksoppervlak en eventueel aanwezige zonne-energiepanelen.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uit te voeren steekproef in het beslisschema heeft betrekking op de kenmerken die alleen zijn vast te stellen door de woning te betreden.</a:t>
            </a:r>
          </a:p>
        </p:txBody>
      </p:sp>
      <p:sp>
        <p:nvSpPr>
          <p:cNvPr id="2" name="Tekstvak 1">
            <a:extLst>
              <a:ext uri="{FF2B5EF4-FFF2-40B4-BE49-F238E27FC236}">
                <a16:creationId xmlns:a16="http://schemas.microsoft.com/office/drawing/2014/main" id="{B8C80F6C-4DB4-61AB-D084-B35306EB699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751960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582270" y="1568500"/>
            <a:ext cx="10931304" cy="4860000"/>
          </a:xfrm>
          <a:prstGeom prst="rect">
            <a:avLst/>
          </a:prstGeom>
          <a:noFill/>
          <a:ln>
            <a:noFill/>
          </a:ln>
          <a:effectLst>
            <a:softEdge rad="50800"/>
          </a:effectLst>
        </p:spPr>
        <p:txBody>
          <a:bodyPr wrap="square" tIns="90000" bIns="90000" rtlCol="0">
            <a:noAutofit/>
          </a:bodyPr>
          <a:lstStyle/>
          <a:p>
            <a:pPr fontAlgn="t"/>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Projectdossier</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onderbouwing van deze representativiteit moet opgenomen worden in het projectdossier. Hieronder is aangegeven hoe de representativiteit onderbouwd moet worden bij een deelverzameling (seriematige woningen of woningen in wooncomplex) zonder dat alle betreffende woningen bezocht en betreden hoeven te worden.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het dossier moet bij gebruik van representativiteit conform dit hoofdstuk het volgende aanwezig zijn: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Overzicht van de woningen die tot de deelverzameling behoren;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Overzicht bezochte woningen waarbij de selecte steekproef is uitgevoerd om de voor representativiteit van belang zijnde kenmerken vast te stellen;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Overzicht van de kenmerken met onderscheid tussen de kenmerken die in de woning en buiten de woning zijn vastgesteld;</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Omschrijving van aanwezige types en gehanteerde benaming (bijvoorbeeld in database) van de woningen,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waaruit woningtype en geometrisch gelijke woningen blijkt;</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Wijze waarop de voor representativiteit van belang zijnde kenmerken zijn vastgesteld.</a:t>
            </a:r>
          </a:p>
        </p:txBody>
      </p:sp>
      <p:sp>
        <p:nvSpPr>
          <p:cNvPr id="2" name="Tekstvak 1">
            <a:extLst>
              <a:ext uri="{FF2B5EF4-FFF2-40B4-BE49-F238E27FC236}">
                <a16:creationId xmlns:a16="http://schemas.microsoft.com/office/drawing/2014/main" id="{CFC2658B-848D-468F-C5B1-41EE789D2D1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20939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8640000"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Soorten Opwektoestellen</a:t>
            </a:r>
          </a:p>
          <a:p>
            <a:endParaRPr lang="nl-NL" sz="1600" dirty="0">
              <a:solidFill>
                <a:schemeClr val="tx2">
                  <a:lumMod val="75000"/>
                </a:schemeClr>
              </a:solidFill>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Gasgestookte boiler (direct)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Gasgestookte toestellen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Toestellen met vaste biobrandstof</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Boosterwarmtepompen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warmtepompen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Overige elektrische toestellen</a:t>
            </a:r>
          </a:p>
        </p:txBody>
      </p:sp>
      <p:sp>
        <p:nvSpPr>
          <p:cNvPr id="2" name="Tekstvak 1">
            <a:extLst>
              <a:ext uri="{FF2B5EF4-FFF2-40B4-BE49-F238E27FC236}">
                <a16:creationId xmlns:a16="http://schemas.microsoft.com/office/drawing/2014/main" id="{EE733ED3-B88E-5D41-ECCE-0D8B2D4F8FD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6B8AD528-0306-43D8-5A0B-C5CE3895D5C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17488306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641264" y="1568500"/>
            <a:ext cx="10302039" cy="4860000"/>
          </a:xfrm>
          <a:prstGeom prst="rect">
            <a:avLst/>
          </a:prstGeom>
          <a:noFill/>
          <a:ln>
            <a:noFill/>
          </a:ln>
          <a:effectLst>
            <a:softEdge rad="50800"/>
          </a:effectLst>
        </p:spPr>
        <p:txBody>
          <a:bodyPr wrap="square" tIns="90000" bIns="90000" rtlCol="0">
            <a:noAutofit/>
          </a:bodyPr>
          <a:lstStyle/>
          <a:p>
            <a:pPr fontAlgn="t"/>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Uitgangspunten bij de steekproef. </a:t>
            </a:r>
          </a:p>
          <a:p>
            <a:pPr fontAlgn="t"/>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Hierbij wordt het volgende protocol voor een steekproeftrekking gehanteerd:</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1. Selecteer per steekproefgroep alle unieke (sub)types. Tel het aantal. Als nog is voldaan aan de minimale steekproefgrootte, ga verder met 2;</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2. Selecteer de populatie alfabetisch op straatnaam of bij een woongebouw op huisnummer;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Neem de eerste woning;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 Neem vervolgens iedere N/(n - (aantal (sub)types)) -e woning, afgerond naar op hele getallen. </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Hierbij geldt dat:</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 = omvang deelverzameling;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 = de steekproef van het aantal woningen.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5. Als een woning in de praktijk niet kan worden bezocht, is het toegestaan om de woning ervoor of de woning erna te controleren.</a:t>
            </a:r>
          </a:p>
        </p:txBody>
      </p:sp>
      <p:sp>
        <p:nvSpPr>
          <p:cNvPr id="2" name="Tekstvak 1">
            <a:extLst>
              <a:ext uri="{FF2B5EF4-FFF2-40B4-BE49-F238E27FC236}">
                <a16:creationId xmlns:a16="http://schemas.microsoft.com/office/drawing/2014/main" id="{A872F001-6483-FB54-0AF6-813A431F6C9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686022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1">
            <a:extLst>
              <a:ext uri="{FF2B5EF4-FFF2-40B4-BE49-F238E27FC236}">
                <a16:creationId xmlns:a16="http://schemas.microsoft.com/office/drawing/2014/main" id="{CA930356-F9CF-4B07-B72C-D7188E7051AE}"/>
              </a:ext>
            </a:extLst>
          </p:cNvPr>
          <p:cNvSpPr txBox="1">
            <a:spLocks noChangeAspect="1"/>
          </p:cNvSpPr>
          <p:nvPr/>
        </p:nvSpPr>
        <p:spPr>
          <a:xfrm>
            <a:off x="3059999" y="1568500"/>
            <a:ext cx="9138351" cy="4860000"/>
          </a:xfrm>
          <a:prstGeom prst="rect">
            <a:avLst/>
          </a:prstGeom>
          <a:noFill/>
          <a:ln>
            <a:noFill/>
          </a:ln>
          <a:effectLst>
            <a:softEdge rad="50800"/>
          </a:effectLst>
        </p:spPr>
        <p:txBody>
          <a:bodyPr wrap="square" tIns="90000" bIns="90000" rtlCol="0">
            <a:noAutofit/>
          </a:bodyPr>
          <a:lstStyle/>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 name="Afbeelding 1">
            <a:extLst>
              <a:ext uri="{FF2B5EF4-FFF2-40B4-BE49-F238E27FC236}">
                <a16:creationId xmlns:a16="http://schemas.microsoft.com/office/drawing/2014/main" id="{F8257122-3FC6-4499-8482-5CDD78C3A86A}"/>
              </a:ext>
            </a:extLst>
          </p:cNvPr>
          <p:cNvPicPr>
            <a:picLocks noChangeAspect="1"/>
          </p:cNvPicPr>
          <p:nvPr/>
        </p:nvPicPr>
        <p:blipFill rotWithShape="1">
          <a:blip r:embed="rId3"/>
          <a:srcRect b="19022"/>
          <a:stretch/>
        </p:blipFill>
        <p:spPr>
          <a:xfrm>
            <a:off x="6537887" y="1221744"/>
            <a:ext cx="4827090" cy="5553512"/>
          </a:xfrm>
          <a:prstGeom prst="rect">
            <a:avLst/>
          </a:prstGeom>
        </p:spPr>
      </p:pic>
      <p:pic>
        <p:nvPicPr>
          <p:cNvPr id="3" name="Afbeelding 2">
            <a:extLst>
              <a:ext uri="{FF2B5EF4-FFF2-40B4-BE49-F238E27FC236}">
                <a16:creationId xmlns:a16="http://schemas.microsoft.com/office/drawing/2014/main" id="{5CB718DF-004E-4610-BEB8-4E73AAADB0F7}"/>
              </a:ext>
            </a:extLst>
          </p:cNvPr>
          <p:cNvPicPr>
            <a:picLocks noChangeAspect="1"/>
          </p:cNvPicPr>
          <p:nvPr/>
        </p:nvPicPr>
        <p:blipFill rotWithShape="1">
          <a:blip r:embed="rId3"/>
          <a:srcRect t="82202" b="-9664"/>
          <a:stretch/>
        </p:blipFill>
        <p:spPr>
          <a:xfrm>
            <a:off x="402972" y="4877488"/>
            <a:ext cx="5696203" cy="2222418"/>
          </a:xfrm>
          <a:prstGeom prst="rect">
            <a:avLst/>
          </a:prstGeom>
        </p:spPr>
      </p:pic>
      <p:sp>
        <p:nvSpPr>
          <p:cNvPr id="4" name="Tekstvak 3">
            <a:extLst>
              <a:ext uri="{FF2B5EF4-FFF2-40B4-BE49-F238E27FC236}">
                <a16:creationId xmlns:a16="http://schemas.microsoft.com/office/drawing/2014/main" id="{ACAB1534-E342-E358-439D-C3AC62F4B50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206434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1A7DCB-52CE-507B-5C5A-9E886937F9DC}"/>
              </a:ext>
            </a:extLst>
          </p:cNvPr>
          <p:cNvPicPr>
            <a:picLocks noChangeAspect="1"/>
          </p:cNvPicPr>
          <p:nvPr/>
        </p:nvPicPr>
        <p:blipFill>
          <a:blip r:embed="rId3"/>
          <a:stretch>
            <a:fillRect/>
          </a:stretch>
        </p:blipFill>
        <p:spPr>
          <a:xfrm>
            <a:off x="3165229" y="3105037"/>
            <a:ext cx="8097930" cy="2695687"/>
          </a:xfrm>
          <a:prstGeom prst="rect">
            <a:avLst/>
          </a:prstGeom>
        </p:spPr>
      </p:pic>
      <p:sp>
        <p:nvSpPr>
          <p:cNvPr id="2" name="Tekstvak 1">
            <a:extLst>
              <a:ext uri="{FF2B5EF4-FFF2-40B4-BE49-F238E27FC236}">
                <a16:creationId xmlns:a16="http://schemas.microsoft.com/office/drawing/2014/main" id="{CEA14F28-2739-12F1-8EC2-2179DE91EBF1}"/>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xtBox 11">
            <a:extLst>
              <a:ext uri="{FF2B5EF4-FFF2-40B4-BE49-F238E27FC236}">
                <a16:creationId xmlns:a16="http://schemas.microsoft.com/office/drawing/2014/main" id="{8E14C7B4-0A88-5C38-7C8D-E6400CD3CB44}"/>
              </a:ext>
            </a:extLst>
          </p:cNvPr>
          <p:cNvSpPr txBox="1">
            <a:spLocks noChangeAspect="1"/>
          </p:cNvSpPr>
          <p:nvPr/>
        </p:nvSpPr>
        <p:spPr>
          <a:xfrm>
            <a:off x="582270" y="1568500"/>
            <a:ext cx="10931304"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Afwijking wordt naar beneden afgerond. Dus als er 80 woningen in de deelverzameling zitten, bestaat de steekproef uit 16 woningen, dan mag er geen één afwijken. Als er 160 woningen in de deelverzameling zitten, bestaat de steekproef uit 32 woningen, dan mag er 1 afwijken. Afwijking is dan 1,6 afgerond naar beneden, wordt de toegestane afwijking 1 woning.</a:t>
            </a:r>
          </a:p>
        </p:txBody>
      </p:sp>
    </p:spTree>
    <p:extLst>
      <p:ext uri="{BB962C8B-B14F-4D97-AF65-F5344CB8AC3E}">
        <p14:creationId xmlns:p14="http://schemas.microsoft.com/office/powerpoint/2010/main" val="36558897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F1EA476-9A18-4B63-9EE7-1E9400841977}"/>
              </a:ext>
            </a:extLst>
          </p:cNvPr>
          <p:cNvPicPr>
            <a:picLocks noChangeAspect="1"/>
          </p:cNvPicPr>
          <p:nvPr/>
        </p:nvPicPr>
        <p:blipFill>
          <a:blip r:embed="rId3"/>
          <a:stretch>
            <a:fillRect/>
          </a:stretch>
        </p:blipFill>
        <p:spPr>
          <a:xfrm>
            <a:off x="2588313" y="4004617"/>
            <a:ext cx="8014116" cy="1993511"/>
          </a:xfrm>
          <a:prstGeom prst="rect">
            <a:avLst/>
          </a:prstGeom>
        </p:spPr>
      </p:pic>
      <p:sp>
        <p:nvSpPr>
          <p:cNvPr id="3" name="Tekstvak 2">
            <a:extLst>
              <a:ext uri="{FF2B5EF4-FFF2-40B4-BE49-F238E27FC236}">
                <a16:creationId xmlns:a16="http://schemas.microsoft.com/office/drawing/2014/main" id="{9374A7D3-EF4C-CC5F-F22B-E53D2FB2C09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xtBox 11">
            <a:extLst>
              <a:ext uri="{FF2B5EF4-FFF2-40B4-BE49-F238E27FC236}">
                <a16:creationId xmlns:a16="http://schemas.microsoft.com/office/drawing/2014/main" id="{BDF5845C-F6C0-8B53-0A92-4F0772CB840C}"/>
              </a:ext>
            </a:extLst>
          </p:cNvPr>
          <p:cNvSpPr txBox="1">
            <a:spLocks noChangeAspect="1"/>
          </p:cNvSpPr>
          <p:nvPr/>
        </p:nvSpPr>
        <p:spPr>
          <a:xfrm>
            <a:off x="582270" y="1568500"/>
            <a:ext cx="10931304"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aantal woningen</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Deze galerijflat bestaat uit 14 identieke bouwlagen. De plattegronden, gevels en installaties van woning A, B, C en D zijn geheel gelijk.</a:t>
            </a:r>
          </a:p>
        </p:txBody>
      </p:sp>
    </p:spTree>
    <p:extLst>
      <p:ext uri="{BB962C8B-B14F-4D97-AF65-F5344CB8AC3E}">
        <p14:creationId xmlns:p14="http://schemas.microsoft.com/office/powerpoint/2010/main" val="24842752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071B49-4BC2-9C31-932D-78EECE005DD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xtBox 11">
            <a:extLst>
              <a:ext uri="{FF2B5EF4-FFF2-40B4-BE49-F238E27FC236}">
                <a16:creationId xmlns:a16="http://schemas.microsoft.com/office/drawing/2014/main" id="{4475E48B-C896-3BE5-385C-79982E401B4D}"/>
              </a:ext>
            </a:extLst>
          </p:cNvPr>
          <p:cNvSpPr txBox="1">
            <a:spLocks noChangeAspect="1"/>
          </p:cNvSpPr>
          <p:nvPr/>
        </p:nvSpPr>
        <p:spPr>
          <a:xfrm>
            <a:off x="582270" y="1568500"/>
            <a:ext cx="10931304" cy="4860000"/>
          </a:xfrm>
          <a:prstGeom prst="rect">
            <a:avLst/>
          </a:prstGeom>
          <a:noFill/>
          <a:ln>
            <a:noFill/>
          </a:ln>
          <a:effectLst>
            <a:softEdge rad="50800"/>
          </a:effectLst>
        </p:spPr>
        <p:txBody>
          <a:bodyPr wrap="square" tIns="90000" bIns="90000" rtlCol="0">
            <a:noAutofit/>
          </a:bodyPr>
          <a:lstStyle/>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de deelverzameling zijn dan 56 woningen van hetzelfde type aanwezig, waarvan minimaal 12 woningen moeten worden bezocht voor voldoende steekproefgrootte (11,2 afgerond naar boven). Van deze twaalf woningen moeten in elk geval de 9 unieke subtypes worden bezocht, te weten type A vloer, type A tussen, type A dak, type B/C vloer, type B/C tussen, type B/C dak, type D vloer, type D tussen en type D dak.</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blijven dan van nog drie woningen aanvullend bezocht worden, elke 19e woning vanaf de woning met het laagste huisnummer (N/(n-aantal subtypes) = 56/(12-9)).</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de steekproef met 12 in deze galerijflat bezochte woningen, mag geen enkele woning afwijken om gebruik te kunnen maken van representativiteit.</a:t>
            </a:r>
          </a:p>
        </p:txBody>
      </p:sp>
    </p:spTree>
    <p:extLst>
      <p:ext uri="{BB962C8B-B14F-4D97-AF65-F5344CB8AC3E}">
        <p14:creationId xmlns:p14="http://schemas.microsoft.com/office/powerpoint/2010/main" val="35701677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rgbClr val="00B050"/>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10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11</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13</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15</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16</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17</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984226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relateerde afbeelding">
            <a:extLst>
              <a:ext uri="{FF2B5EF4-FFF2-40B4-BE49-F238E27FC236}">
                <a16:creationId xmlns:a16="http://schemas.microsoft.com/office/drawing/2014/main" id="{32AD4268-19E3-4A53-9FE7-A9E9B2C3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37" y="383959"/>
            <a:ext cx="4439275" cy="609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467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Op naar het examen</a:t>
            </a: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Waar hebben jullie behoeften aan? </a:t>
            </a:r>
          </a:p>
          <a:p>
            <a:pPr marL="933602" lvl="1"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933602" lvl="1"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Meerkeuze? </a:t>
            </a:r>
          </a:p>
          <a:p>
            <a:pPr marL="933602" lvl="1"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933602" lvl="1"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Schematisering? </a:t>
            </a:r>
          </a:p>
          <a:p>
            <a:pPr marL="933602" lvl="1"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933602" lvl="1"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Casus?</a:t>
            </a:r>
          </a:p>
          <a:p>
            <a:pPr marL="933602" lvl="1" indent="-457200" fontAlgn="t">
              <a:buFont typeface="+mj-lt"/>
              <a:buAutoNum type="arabicPeriod"/>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933602" lvl="1" indent="-457200" fontAlgn="t">
              <a:buFont typeface="+mj-lt"/>
              <a:buAutoNum type="arabicPeriod"/>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Invoer?</a:t>
            </a:r>
          </a:p>
        </p:txBody>
      </p:sp>
    </p:spTree>
    <p:extLst>
      <p:ext uri="{BB962C8B-B14F-4D97-AF65-F5344CB8AC3E}">
        <p14:creationId xmlns:p14="http://schemas.microsoft.com/office/powerpoint/2010/main" val="29623637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2" name="TextBox 11">
            <a:extLst>
              <a:ext uri="{FF2B5EF4-FFF2-40B4-BE49-F238E27FC236}">
                <a16:creationId xmlns:a16="http://schemas.microsoft.com/office/drawing/2014/main" id="{6CBDDE34-C868-4FEE-A814-C2225677CFEB}"/>
              </a:ext>
            </a:extLst>
          </p:cNvPr>
          <p:cNvSpPr txBox="1">
            <a:spLocks noChangeAspect="1"/>
          </p:cNvSpPr>
          <p:nvPr/>
        </p:nvSpPr>
        <p:spPr>
          <a:xfrm>
            <a:off x="2962900" y="1620000"/>
            <a:ext cx="8640000" cy="4860000"/>
          </a:xfrm>
          <a:prstGeom prst="rect">
            <a:avLst/>
          </a:prstGeom>
          <a:noFill/>
          <a:ln>
            <a:noFill/>
          </a:ln>
          <a:effectLst>
            <a:softEdge rad="50800"/>
          </a:effectLst>
        </p:spPr>
        <p:txBody>
          <a:bodyPr wrap="square" tIns="90000" bIns="90000" rtlCol="0">
            <a:noAutofit/>
          </a:bodyPr>
          <a:lstStyle/>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Bedankt voor de aandacht.</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Succes met de voorbereidingen!  </a:t>
            </a: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6" name="Tekstvak 5">
            <a:extLst>
              <a:ext uri="{FF2B5EF4-FFF2-40B4-BE49-F238E27FC236}">
                <a16:creationId xmlns:a16="http://schemas.microsoft.com/office/drawing/2014/main" id="{978F16F6-1EA2-434E-B2D4-F44ABDCFF11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Op naar het examen</a:t>
            </a:r>
          </a:p>
        </p:txBody>
      </p:sp>
    </p:spTree>
    <p:extLst>
      <p:ext uri="{BB962C8B-B14F-4D97-AF65-F5344CB8AC3E}">
        <p14:creationId xmlns:p14="http://schemas.microsoft.com/office/powerpoint/2010/main" val="4093331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679B5AC-FD9B-4A6D-B6A0-0F9D652E897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Huishoudelijke mededelingen</a:t>
            </a:r>
          </a:p>
        </p:txBody>
      </p:sp>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Inloop 09.30 uur – Start 10.00 uur</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Pauze 12.30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Einde 16.00 uur</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Koffie-break indien nodig </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Telefoon, belangrijk? buiten het lokaal afhandelen</a:t>
            </a:r>
          </a:p>
          <a:p>
            <a:pPr marL="342900" indent="-342900">
              <a:buFont typeface="Arial" panose="020B0604020202020204" pitchFamily="34" charset="0"/>
              <a:buChar char="•"/>
            </a:pP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342900" indent="-342900">
              <a:buFont typeface="Arial" panose="020B0604020202020204" pitchFamily="34" charset="0"/>
              <a:buChar char="•"/>
            </a:pP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Binnenklimaat goed?</a:t>
            </a:r>
          </a:p>
          <a:p>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7730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7725231"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4.1 Opwektoestel: gasgestookte boiler</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Gasboilers zijn te herkennen aan een gasaansluiting (meestal ook een rookgasafvoer)</a:t>
            </a: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een kwaliteitsverklaring is, moet deze worden gebruikt</a:t>
            </a: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geen kwaliteitsverklaring, dan opnemen:</a:t>
            </a:r>
          </a:p>
          <a:p>
            <a:pPr marL="285750"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Vermogen bij een vermogen ≤150 kW dan: </a:t>
            </a:r>
          </a:p>
          <a:p>
            <a:pPr marL="742950" lvl="3"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Wat het volume van het voorraadvat is</a:t>
            </a:r>
          </a:p>
          <a:p>
            <a:pPr marL="742950" lvl="3"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Staat het voorraadvat binnen of buiten de thermische zone</a:t>
            </a:r>
          </a:p>
          <a:p>
            <a:pPr marL="742950" lvl="3"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fabricagejaar van het vat (anders bouwjaar gebouw)</a:t>
            </a:r>
          </a:p>
          <a:p>
            <a:pPr marL="285750"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Vermogen &gt;150 kW</a:t>
            </a:r>
          </a:p>
          <a:p>
            <a:pPr marL="742950" lvl="3" indent="-285750">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Geen verder opname</a:t>
            </a:r>
          </a:p>
          <a:p>
            <a:pPr marL="457200" lvl="1" indent="0">
              <a:buNone/>
            </a:pPr>
            <a:endParaRPr lang="nl-NL" sz="2000" dirty="0">
              <a:solidFill>
                <a:schemeClr val="tx2">
                  <a:lumMod val="75000"/>
                </a:schemeClr>
              </a:solidFill>
            </a:endParaRPr>
          </a:p>
        </p:txBody>
      </p:sp>
      <p:pic>
        <p:nvPicPr>
          <p:cNvPr id="4" name="Afbeelding 3">
            <a:extLst>
              <a:ext uri="{FF2B5EF4-FFF2-40B4-BE49-F238E27FC236}">
                <a16:creationId xmlns:a16="http://schemas.microsoft.com/office/drawing/2014/main" id="{299F90D5-4425-395E-F390-EF6240887D66}"/>
              </a:ext>
            </a:extLst>
          </p:cNvPr>
          <p:cNvPicPr>
            <a:picLocks noChangeAspect="1"/>
          </p:cNvPicPr>
          <p:nvPr/>
        </p:nvPicPr>
        <p:blipFill>
          <a:blip r:embed="rId3"/>
          <a:stretch>
            <a:fillRect/>
          </a:stretch>
        </p:blipFill>
        <p:spPr>
          <a:xfrm>
            <a:off x="6041731" y="5050175"/>
            <a:ext cx="6298587" cy="1654667"/>
          </a:xfrm>
          <a:prstGeom prst="rect">
            <a:avLst/>
          </a:prstGeom>
        </p:spPr>
      </p:pic>
      <p:sp>
        <p:nvSpPr>
          <p:cNvPr id="2" name="Tekstvak 1">
            <a:extLst>
              <a:ext uri="{FF2B5EF4-FFF2-40B4-BE49-F238E27FC236}">
                <a16:creationId xmlns:a16="http://schemas.microsoft.com/office/drawing/2014/main" id="{DD3396FB-61E1-E1C3-DE68-A68240337F2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01A21F14-1903-9030-605E-E0BF58EA5A2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6620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innen, zitten, tafel, toonbank&#10;&#10;Automatisch gegenereerde beschrijving">
            <a:extLst>
              <a:ext uri="{FF2B5EF4-FFF2-40B4-BE49-F238E27FC236}">
                <a16:creationId xmlns:a16="http://schemas.microsoft.com/office/drawing/2014/main" id="{A7E177A7-7FA6-4428-A788-0183F6B06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4000"/>
            <a:ext cx="7632000" cy="5724000"/>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1ECB0BD-EBE8-40EF-9048-D0A1B2CD1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02" t="14432" r="3259" b="27599"/>
          <a:stretch/>
        </p:blipFill>
        <p:spPr>
          <a:xfrm>
            <a:off x="6601234" y="2882472"/>
            <a:ext cx="5928851" cy="3975528"/>
          </a:xfrm>
          <a:prstGeom prst="rect">
            <a:avLst/>
          </a:prstGeom>
        </p:spPr>
      </p:pic>
      <p:cxnSp>
        <p:nvCxnSpPr>
          <p:cNvPr id="3" name="Rechte verbindingslijn met pijl 2">
            <a:extLst>
              <a:ext uri="{FF2B5EF4-FFF2-40B4-BE49-F238E27FC236}">
                <a16:creationId xmlns:a16="http://schemas.microsoft.com/office/drawing/2014/main" id="{642D88B2-4670-43A6-BBDB-B4548B1CE36B}"/>
              </a:ext>
            </a:extLst>
          </p:cNvPr>
          <p:cNvCxnSpPr/>
          <p:nvPr/>
        </p:nvCxnSpPr>
        <p:spPr>
          <a:xfrm flipH="1" flipV="1">
            <a:off x="2391508" y="4747846"/>
            <a:ext cx="4132384" cy="36927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020EDC32-1DD0-DA36-30DB-0519E5B7B555}"/>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44076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4" name="Afbeelding 3" descr="Afbeelding met binnen, zitten, tafel, toonbank&#10;&#10;Automatisch gegenereerde beschrijving">
            <a:extLst>
              <a:ext uri="{FF2B5EF4-FFF2-40B4-BE49-F238E27FC236}">
                <a16:creationId xmlns:a16="http://schemas.microsoft.com/office/drawing/2014/main" id="{A7E177A7-7FA6-4428-A788-0183F6B06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4000"/>
            <a:ext cx="7632000" cy="5724000"/>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1ECB0BD-EBE8-40EF-9048-D0A1B2CD1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02" t="14432" r="3259" b="27599"/>
          <a:stretch/>
        </p:blipFill>
        <p:spPr>
          <a:xfrm>
            <a:off x="6601234" y="2882472"/>
            <a:ext cx="5928851" cy="3975528"/>
          </a:xfrm>
          <a:prstGeom prst="rect">
            <a:avLst/>
          </a:prstGeom>
        </p:spPr>
      </p:pic>
      <p:cxnSp>
        <p:nvCxnSpPr>
          <p:cNvPr id="3" name="Rechte verbindingslijn met pijl 2">
            <a:extLst>
              <a:ext uri="{FF2B5EF4-FFF2-40B4-BE49-F238E27FC236}">
                <a16:creationId xmlns:a16="http://schemas.microsoft.com/office/drawing/2014/main" id="{642D88B2-4670-43A6-BBDB-B4548B1CE36B}"/>
              </a:ext>
            </a:extLst>
          </p:cNvPr>
          <p:cNvCxnSpPr/>
          <p:nvPr/>
        </p:nvCxnSpPr>
        <p:spPr>
          <a:xfrm flipH="1" flipV="1">
            <a:off x="2391508" y="4747846"/>
            <a:ext cx="4132384" cy="36927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Bijschrift: gebogen lijn zonder rand 10">
            <a:extLst>
              <a:ext uri="{FF2B5EF4-FFF2-40B4-BE49-F238E27FC236}">
                <a16:creationId xmlns:a16="http://schemas.microsoft.com/office/drawing/2014/main" id="{CF3A3192-4CD1-473E-BAF6-732B3A8B9073}"/>
              </a:ext>
            </a:extLst>
          </p:cNvPr>
          <p:cNvSpPr/>
          <p:nvPr/>
        </p:nvSpPr>
        <p:spPr>
          <a:xfrm>
            <a:off x="6641431" y="1264687"/>
            <a:ext cx="2318855" cy="1617785"/>
          </a:xfrm>
          <a:prstGeom prst="callout2">
            <a:avLst>
              <a:gd name="adj1" fmla="val 18750"/>
              <a:gd name="adj2" fmla="val -8333"/>
              <a:gd name="adj3" fmla="val 18750"/>
              <a:gd name="adj4" fmla="val -16667"/>
              <a:gd name="adj5" fmla="val 195954"/>
              <a:gd name="adj6" fmla="val 1100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28 kW</a:t>
            </a:r>
          </a:p>
          <a:p>
            <a:pPr algn="ctr"/>
            <a:r>
              <a:rPr lang="nl-NL" dirty="0"/>
              <a:t>217 L</a:t>
            </a:r>
          </a:p>
          <a:p>
            <a:pPr algn="ctr"/>
            <a:r>
              <a:rPr lang="nl-NL" dirty="0"/>
              <a:t>Thermische zone?</a:t>
            </a:r>
          </a:p>
          <a:p>
            <a:pPr algn="ctr"/>
            <a:r>
              <a:rPr lang="nl-NL" dirty="0"/>
              <a:t>Fabricagejaar?</a:t>
            </a:r>
          </a:p>
        </p:txBody>
      </p:sp>
      <p:sp>
        <p:nvSpPr>
          <p:cNvPr id="2" name="Tekstvak 1">
            <a:extLst>
              <a:ext uri="{FF2B5EF4-FFF2-40B4-BE49-F238E27FC236}">
                <a16:creationId xmlns:a16="http://schemas.microsoft.com/office/drawing/2014/main" id="{DE7DC72B-E32E-FF47-302E-7DF881D3BDE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578491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6112575"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gasgestookte toestellen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 warmtapwater;</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&lt; 70 kW;</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&lt; 300 liter opslag;</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type toestel;</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bijbehorende type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Gaskeur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Gaskeur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aanwezig, bepaal de CW-klasse.</a:t>
            </a:r>
          </a:p>
          <a:p>
            <a:pPr lvl="1">
              <a:buFont typeface="Arial" panose="020B0604020202020204" pitchFamily="34" charset="0"/>
              <a:buChar char="•"/>
            </a:pP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457200" lvl="1" indent="0">
              <a:buNone/>
            </a:pP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5715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Toestellen die gevoed worden met waterstof </a:t>
            </a:r>
          </a:p>
          <a:p>
            <a:pPr marL="5715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(H2) moet je opnemen als een HR-107-ketel </a:t>
            </a:r>
          </a:p>
          <a:p>
            <a:pPr marL="5715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 aardgas;</a:t>
            </a:r>
          </a:p>
        </p:txBody>
      </p:sp>
      <p:pic>
        <p:nvPicPr>
          <p:cNvPr id="4" name="Afbeelding 3">
            <a:extLst>
              <a:ext uri="{FF2B5EF4-FFF2-40B4-BE49-F238E27FC236}">
                <a16:creationId xmlns:a16="http://schemas.microsoft.com/office/drawing/2014/main" id="{C1FAF0C9-283C-EDD1-B029-4B2919328B7C}"/>
              </a:ext>
            </a:extLst>
          </p:cNvPr>
          <p:cNvPicPr>
            <a:picLocks noChangeAspect="1"/>
          </p:cNvPicPr>
          <p:nvPr/>
        </p:nvPicPr>
        <p:blipFill>
          <a:blip r:embed="rId3"/>
          <a:stretch>
            <a:fillRect/>
          </a:stretch>
        </p:blipFill>
        <p:spPr>
          <a:xfrm>
            <a:off x="7686675" y="4081646"/>
            <a:ext cx="4594500" cy="2657657"/>
          </a:xfrm>
          <a:prstGeom prst="rect">
            <a:avLst/>
          </a:prstGeom>
        </p:spPr>
      </p:pic>
      <p:pic>
        <p:nvPicPr>
          <p:cNvPr id="9" name="Afbeelding 8" descr="Afbeelding met binnen, muur&#10;&#10;Automatisch gegenereerde beschrijving">
            <a:extLst>
              <a:ext uri="{FF2B5EF4-FFF2-40B4-BE49-F238E27FC236}">
                <a16:creationId xmlns:a16="http://schemas.microsoft.com/office/drawing/2014/main" id="{EAE3A155-DF6D-44FB-AEB6-2894B5FB74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6" r="40354"/>
          <a:stretch/>
        </p:blipFill>
        <p:spPr>
          <a:xfrm>
            <a:off x="362731" y="2800350"/>
            <a:ext cx="2100776" cy="3938954"/>
          </a:xfrm>
          <a:prstGeom prst="rect">
            <a:avLst/>
          </a:prstGeom>
        </p:spPr>
      </p:pic>
      <p:sp>
        <p:nvSpPr>
          <p:cNvPr id="2" name="Tekstvak 1">
            <a:extLst>
              <a:ext uri="{FF2B5EF4-FFF2-40B4-BE49-F238E27FC236}">
                <a16:creationId xmlns:a16="http://schemas.microsoft.com/office/drawing/2014/main" id="{497D3A28-972E-2D35-0BC7-1D2FCD24BF5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D776B86F-AB35-F5A0-284D-1A6CE247ECD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3363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21E85A5-5701-4D44-840A-D262D200AB78}"/>
              </a:ext>
            </a:extLst>
          </p:cNvPr>
          <p:cNvPicPr>
            <a:picLocks noChangeAspect="1"/>
          </p:cNvPicPr>
          <p:nvPr/>
        </p:nvPicPr>
        <p:blipFill>
          <a:blip r:embed="rId3"/>
          <a:stretch>
            <a:fillRect/>
          </a:stretch>
        </p:blipFill>
        <p:spPr>
          <a:xfrm>
            <a:off x="3839112" y="752665"/>
            <a:ext cx="8244938" cy="4769228"/>
          </a:xfrm>
          <a:prstGeom prst="rect">
            <a:avLst/>
          </a:prstGeom>
        </p:spPr>
      </p:pic>
      <p:sp>
        <p:nvSpPr>
          <p:cNvPr id="10" name="Tekstvak 9">
            <a:extLst>
              <a:ext uri="{FF2B5EF4-FFF2-40B4-BE49-F238E27FC236}">
                <a16:creationId xmlns:a16="http://schemas.microsoft.com/office/drawing/2014/main" id="{CFC5E34E-A031-4946-B81F-8F0813604F2A}"/>
              </a:ext>
            </a:extLst>
          </p:cNvPr>
          <p:cNvSpPr txBox="1"/>
          <p:nvPr/>
        </p:nvSpPr>
        <p:spPr>
          <a:xfrm>
            <a:off x="695325" y="5716376"/>
            <a:ext cx="9971208" cy="830997"/>
          </a:xfrm>
          <a:prstGeom prst="rect">
            <a:avLst/>
          </a:prstGeom>
          <a:noFill/>
        </p:spPr>
        <p:txBody>
          <a:bodyPr wrap="square">
            <a:spAutoFit/>
          </a:bodyPr>
          <a:lstStyle/>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 keukengeiser mag alleen als keukengeiser worden beschouwd als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branderbelasting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de bovenwaarde maximaal 13 kW is anders moet het worden gezien als een gasgestookt warmwatertoestel zonder voorraadvat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badgeiser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p:txBody>
      </p:sp>
      <p:sp>
        <p:nvSpPr>
          <p:cNvPr id="3" name="Tekstvak 2">
            <a:extLst>
              <a:ext uri="{FF2B5EF4-FFF2-40B4-BE49-F238E27FC236}">
                <a16:creationId xmlns:a16="http://schemas.microsoft.com/office/drawing/2014/main" id="{6C2E3F21-744B-BFEC-3A83-9AE6CCAC7F7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ED08E151-18A9-4CBD-59C8-3C69350B1DE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984479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7D67B91A-3251-93BD-4CE8-BC646D650819}"/>
              </a:ext>
            </a:extLst>
          </p:cNvPr>
          <p:cNvPicPr>
            <a:picLocks noChangeAspect="1"/>
          </p:cNvPicPr>
          <p:nvPr/>
        </p:nvPicPr>
        <p:blipFill>
          <a:blip r:embed="rId3"/>
          <a:stretch>
            <a:fillRect/>
          </a:stretch>
        </p:blipFill>
        <p:spPr>
          <a:xfrm>
            <a:off x="3839112" y="752665"/>
            <a:ext cx="8244938" cy="4769228"/>
          </a:xfrm>
          <a:prstGeom prst="rect">
            <a:avLst/>
          </a:prstGeom>
        </p:spPr>
      </p:pic>
      <p:pic>
        <p:nvPicPr>
          <p:cNvPr id="3" name="Afbeelding 2">
            <a:extLst>
              <a:ext uri="{FF2B5EF4-FFF2-40B4-BE49-F238E27FC236}">
                <a16:creationId xmlns:a16="http://schemas.microsoft.com/office/drawing/2014/main" id="{3B7EBEC9-901B-482C-B317-DFAE2BEC0B57}"/>
              </a:ext>
            </a:extLst>
          </p:cNvPr>
          <p:cNvPicPr>
            <a:picLocks noChangeAspect="1"/>
          </p:cNvPicPr>
          <p:nvPr/>
        </p:nvPicPr>
        <p:blipFill rotWithShape="1">
          <a:blip r:embed="rId4"/>
          <a:srcRect l="42531"/>
          <a:stretch/>
        </p:blipFill>
        <p:spPr>
          <a:xfrm>
            <a:off x="-356892" y="2192162"/>
            <a:ext cx="6322717" cy="3277439"/>
          </a:xfrm>
          <a:prstGeom prst="rect">
            <a:avLst/>
          </a:prstGeom>
        </p:spPr>
      </p:pic>
      <p:cxnSp>
        <p:nvCxnSpPr>
          <p:cNvPr id="7" name="Rechte verbindingslijn met pijl 6">
            <a:extLst>
              <a:ext uri="{FF2B5EF4-FFF2-40B4-BE49-F238E27FC236}">
                <a16:creationId xmlns:a16="http://schemas.microsoft.com/office/drawing/2014/main" id="{C02A91E2-248E-4C0B-A07A-244B5223970B}"/>
              </a:ext>
            </a:extLst>
          </p:cNvPr>
          <p:cNvCxnSpPr>
            <a:cxnSpLocks/>
          </p:cNvCxnSpPr>
          <p:nvPr/>
        </p:nvCxnSpPr>
        <p:spPr>
          <a:xfrm flipH="1">
            <a:off x="2514600" y="1620000"/>
            <a:ext cx="3451225" cy="123750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620546BF-0836-427B-9981-78312DA3D623}"/>
              </a:ext>
            </a:extLst>
          </p:cNvPr>
          <p:cNvCxnSpPr>
            <a:cxnSpLocks/>
          </p:cNvCxnSpPr>
          <p:nvPr/>
        </p:nvCxnSpPr>
        <p:spPr>
          <a:xfrm flipH="1">
            <a:off x="1866900" y="2419350"/>
            <a:ext cx="4098925" cy="295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829035EC-D718-AD39-3F02-FE49DB466928}"/>
              </a:ext>
            </a:extLst>
          </p:cNvPr>
          <p:cNvSpPr txBox="1"/>
          <p:nvPr/>
        </p:nvSpPr>
        <p:spPr>
          <a:xfrm>
            <a:off x="695325" y="5716376"/>
            <a:ext cx="9971208" cy="830997"/>
          </a:xfrm>
          <a:prstGeom prst="rect">
            <a:avLst/>
          </a:prstGeom>
          <a:noFill/>
        </p:spPr>
        <p:txBody>
          <a:bodyPr wrap="square">
            <a:spAutoFit/>
          </a:bodyPr>
          <a:lstStyle/>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Opmerking: keukengeiser mag alleen als keukengeiser worden beschouwd als de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branderbelasting</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op de bovenwaarde maximaal 13 kW is anders moet het worden gezien als een gasgestookt warmwatertoestel zonder voorraadvat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badgeiser</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p:txBody>
      </p:sp>
      <p:sp>
        <p:nvSpPr>
          <p:cNvPr id="2" name="Tekstvak 1">
            <a:extLst>
              <a:ext uri="{FF2B5EF4-FFF2-40B4-BE49-F238E27FC236}">
                <a16:creationId xmlns:a16="http://schemas.microsoft.com/office/drawing/2014/main" id="{B753970B-F10D-37D3-2509-976C3A48C39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943806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B50BD5B7-A8ED-4FAC-AF6C-597AFE395C7B}"/>
              </a:ext>
            </a:extLst>
          </p:cNvPr>
          <p:cNvSpPr txBox="1">
            <a:spLocks noChangeAspect="1"/>
          </p:cNvSpPr>
          <p:nvPr/>
        </p:nvSpPr>
        <p:spPr>
          <a:xfrm>
            <a:off x="4029740" y="429500"/>
            <a:ext cx="767026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3" name="Afbeelding 2" descr="Afbeelding met binnen, muur, toilet, vies&#10;&#10;Automatisch gegenereerde beschrijving">
            <a:extLst>
              <a:ext uri="{FF2B5EF4-FFF2-40B4-BE49-F238E27FC236}">
                <a16:creationId xmlns:a16="http://schemas.microsoft.com/office/drawing/2014/main" id="{156CBCFA-01B5-4F26-82FE-A5BEE368C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393" y="85308"/>
            <a:ext cx="6870256" cy="5152692"/>
          </a:xfrm>
          <a:prstGeom prst="rect">
            <a:avLst/>
          </a:prstGeom>
        </p:spPr>
      </p:pic>
      <p:pic>
        <p:nvPicPr>
          <p:cNvPr id="9" name="Afbeelding 8">
            <a:extLst>
              <a:ext uri="{FF2B5EF4-FFF2-40B4-BE49-F238E27FC236}">
                <a16:creationId xmlns:a16="http://schemas.microsoft.com/office/drawing/2014/main" id="{C00F8E97-E824-448C-8C6E-54A997C4C12A}"/>
              </a:ext>
            </a:extLst>
          </p:cNvPr>
          <p:cNvPicPr>
            <a:picLocks noChangeAspect="1"/>
          </p:cNvPicPr>
          <p:nvPr/>
        </p:nvPicPr>
        <p:blipFill>
          <a:blip r:embed="rId4"/>
          <a:stretch>
            <a:fillRect/>
          </a:stretch>
        </p:blipFill>
        <p:spPr>
          <a:xfrm>
            <a:off x="3916091" y="85308"/>
            <a:ext cx="7897557" cy="6687384"/>
          </a:xfrm>
          <a:prstGeom prst="rect">
            <a:avLst/>
          </a:prstGeom>
        </p:spPr>
      </p:pic>
    </p:spTree>
    <p:extLst>
      <p:ext uri="{BB962C8B-B14F-4D97-AF65-F5344CB8AC3E}">
        <p14:creationId xmlns:p14="http://schemas.microsoft.com/office/powerpoint/2010/main" val="290390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5" name="Tekstvak 4">
            <a:extLst>
              <a:ext uri="{FF2B5EF4-FFF2-40B4-BE49-F238E27FC236}">
                <a16:creationId xmlns:a16="http://schemas.microsoft.com/office/drawing/2014/main" id="{B50BD5B7-A8ED-4FAC-AF6C-597AFE395C7B}"/>
              </a:ext>
            </a:extLst>
          </p:cNvPr>
          <p:cNvSpPr txBox="1">
            <a:spLocks noChangeAspect="1"/>
          </p:cNvSpPr>
          <p:nvPr/>
        </p:nvSpPr>
        <p:spPr>
          <a:xfrm>
            <a:off x="4029740" y="429500"/>
            <a:ext cx="767026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3" name="Afbeelding 2" descr="Afbeelding met binnen, muur, toilet, vies&#10;&#10;Automatisch gegenereerde beschrijving">
            <a:extLst>
              <a:ext uri="{FF2B5EF4-FFF2-40B4-BE49-F238E27FC236}">
                <a16:creationId xmlns:a16="http://schemas.microsoft.com/office/drawing/2014/main" id="{156CBCFA-01B5-4F26-82FE-A5BEE368C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393" y="85308"/>
            <a:ext cx="6870256" cy="5152692"/>
          </a:xfrm>
          <a:prstGeom prst="rect">
            <a:avLst/>
          </a:prstGeom>
        </p:spPr>
      </p:pic>
      <p:pic>
        <p:nvPicPr>
          <p:cNvPr id="9" name="Afbeelding 8">
            <a:extLst>
              <a:ext uri="{FF2B5EF4-FFF2-40B4-BE49-F238E27FC236}">
                <a16:creationId xmlns:a16="http://schemas.microsoft.com/office/drawing/2014/main" id="{C00F8E97-E824-448C-8C6E-54A997C4C12A}"/>
              </a:ext>
            </a:extLst>
          </p:cNvPr>
          <p:cNvPicPr>
            <a:picLocks noChangeAspect="1"/>
          </p:cNvPicPr>
          <p:nvPr/>
        </p:nvPicPr>
        <p:blipFill>
          <a:blip r:embed="rId4"/>
          <a:stretch>
            <a:fillRect/>
          </a:stretch>
        </p:blipFill>
        <p:spPr>
          <a:xfrm>
            <a:off x="3916091" y="85308"/>
            <a:ext cx="7897557" cy="6687384"/>
          </a:xfrm>
          <a:prstGeom prst="rect">
            <a:avLst/>
          </a:prstGeom>
        </p:spPr>
      </p:pic>
      <p:pic>
        <p:nvPicPr>
          <p:cNvPr id="4" name="Afbeelding 3">
            <a:extLst>
              <a:ext uri="{FF2B5EF4-FFF2-40B4-BE49-F238E27FC236}">
                <a16:creationId xmlns:a16="http://schemas.microsoft.com/office/drawing/2014/main" id="{FBEBCA58-45C9-4A43-B88D-3C708504BB4C}"/>
              </a:ext>
            </a:extLst>
          </p:cNvPr>
          <p:cNvPicPr>
            <a:picLocks noChangeAspect="1"/>
          </p:cNvPicPr>
          <p:nvPr/>
        </p:nvPicPr>
        <p:blipFill>
          <a:blip r:embed="rId5"/>
          <a:stretch>
            <a:fillRect/>
          </a:stretch>
        </p:blipFill>
        <p:spPr>
          <a:xfrm>
            <a:off x="117163" y="5229642"/>
            <a:ext cx="9744075" cy="1543050"/>
          </a:xfrm>
          <a:prstGeom prst="rect">
            <a:avLst/>
          </a:prstGeom>
        </p:spPr>
      </p:pic>
      <p:cxnSp>
        <p:nvCxnSpPr>
          <p:cNvPr id="7" name="Rechte verbindingslijn met pijl 6">
            <a:extLst>
              <a:ext uri="{FF2B5EF4-FFF2-40B4-BE49-F238E27FC236}">
                <a16:creationId xmlns:a16="http://schemas.microsoft.com/office/drawing/2014/main" id="{730E5151-3F75-44E0-97CC-4F36DDC7E5BD}"/>
              </a:ext>
            </a:extLst>
          </p:cNvPr>
          <p:cNvCxnSpPr>
            <a:cxnSpLocks/>
          </p:cNvCxnSpPr>
          <p:nvPr/>
        </p:nvCxnSpPr>
        <p:spPr>
          <a:xfrm flipV="1">
            <a:off x="668215" y="1248508"/>
            <a:ext cx="1386521" cy="418513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1BEE9812-AB0F-477F-89A8-B79C85347302}"/>
              </a:ext>
            </a:extLst>
          </p:cNvPr>
          <p:cNvCxnSpPr>
            <a:cxnSpLocks/>
          </p:cNvCxnSpPr>
          <p:nvPr/>
        </p:nvCxnSpPr>
        <p:spPr>
          <a:xfrm flipV="1">
            <a:off x="5034019" y="3243254"/>
            <a:ext cx="4127566" cy="256188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939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innen, kamer, zitten, tafel&#10;&#10;Automatisch gegenereerde beschrijving">
            <a:extLst>
              <a:ext uri="{FF2B5EF4-FFF2-40B4-BE49-F238E27FC236}">
                <a16:creationId xmlns:a16="http://schemas.microsoft.com/office/drawing/2014/main" id="{64EC1BF1-184C-4A69-B5F8-1FDDD4AF2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2051" y="857250"/>
            <a:ext cx="6858000" cy="5143500"/>
          </a:xfrm>
          <a:prstGeom prst="rect">
            <a:avLst/>
          </a:prstGeom>
        </p:spPr>
      </p:pic>
      <p:pic>
        <p:nvPicPr>
          <p:cNvPr id="10" name="Afbeelding 9" descr="Afbeelding met binnen, zitten, keuken, toonbank&#10;&#10;Automatisch gegenereerde beschrijving">
            <a:extLst>
              <a:ext uri="{FF2B5EF4-FFF2-40B4-BE49-F238E27FC236}">
                <a16:creationId xmlns:a16="http://schemas.microsoft.com/office/drawing/2014/main" id="{F0ED0B44-BDEB-4EDB-81D2-1D3747401D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59" t="32832" r="49209" b="37696"/>
          <a:stretch/>
        </p:blipFill>
        <p:spPr>
          <a:xfrm>
            <a:off x="5358580" y="2571915"/>
            <a:ext cx="2435287" cy="2021214"/>
          </a:xfrm>
          <a:prstGeom prst="rect">
            <a:avLst/>
          </a:prstGeom>
        </p:spPr>
      </p:pic>
      <p:pic>
        <p:nvPicPr>
          <p:cNvPr id="12" name="Afbeelding 11" descr="Afbeelding met binnen, machine, tafel, keuken&#10;&#10;Automatisch gegenereerde beschrijving">
            <a:extLst>
              <a:ext uri="{FF2B5EF4-FFF2-40B4-BE49-F238E27FC236}">
                <a16:creationId xmlns:a16="http://schemas.microsoft.com/office/drawing/2014/main" id="{656D41DC-2621-4BB0-85FA-3FE96FE76B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019" t="38279" r="-1047" b="36085"/>
          <a:stretch/>
        </p:blipFill>
        <p:spPr>
          <a:xfrm>
            <a:off x="5358580" y="4811697"/>
            <a:ext cx="2528317" cy="1867692"/>
          </a:xfrm>
          <a:prstGeom prst="rect">
            <a:avLst/>
          </a:prstGeom>
        </p:spPr>
      </p:pic>
      <p:pic>
        <p:nvPicPr>
          <p:cNvPr id="14" name="Afbeelding 13" descr="Afbeelding met binnen, keuken, zitten, klein&#10;&#10;Automatisch gegenereerde beschrijving">
            <a:extLst>
              <a:ext uri="{FF2B5EF4-FFF2-40B4-BE49-F238E27FC236}">
                <a16:creationId xmlns:a16="http://schemas.microsoft.com/office/drawing/2014/main" id="{CBBAC71C-4951-467E-AE7B-CB106B90F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13" r="24228"/>
          <a:stretch/>
        </p:blipFill>
        <p:spPr>
          <a:xfrm>
            <a:off x="7984533" y="117986"/>
            <a:ext cx="4257368" cy="6858000"/>
          </a:xfrm>
          <a:prstGeom prst="rect">
            <a:avLst/>
          </a:prstGeom>
        </p:spPr>
      </p:pic>
      <p:pic>
        <p:nvPicPr>
          <p:cNvPr id="2" name="Afbeelding 1">
            <a:extLst>
              <a:ext uri="{FF2B5EF4-FFF2-40B4-BE49-F238E27FC236}">
                <a16:creationId xmlns:a16="http://schemas.microsoft.com/office/drawing/2014/main" id="{6CF27286-E239-45ED-8BAE-4A740242C0CB}"/>
              </a:ext>
            </a:extLst>
          </p:cNvPr>
          <p:cNvPicPr>
            <a:picLocks noChangeAspect="1"/>
          </p:cNvPicPr>
          <p:nvPr/>
        </p:nvPicPr>
        <p:blipFill>
          <a:blip r:embed="rId7"/>
          <a:stretch>
            <a:fillRect/>
          </a:stretch>
        </p:blipFill>
        <p:spPr>
          <a:xfrm>
            <a:off x="5282596" y="571155"/>
            <a:ext cx="2511271" cy="1782192"/>
          </a:xfrm>
          <a:prstGeom prst="rect">
            <a:avLst/>
          </a:prstGeom>
        </p:spPr>
      </p:pic>
      <p:pic>
        <p:nvPicPr>
          <p:cNvPr id="4" name="Afbeelding 3" descr="Afbeelding met tekst, muur, binnen, keukenapparaat&#10;&#10;Automatisch gegenereerde beschrijving">
            <a:extLst>
              <a:ext uri="{FF2B5EF4-FFF2-40B4-BE49-F238E27FC236}">
                <a16:creationId xmlns:a16="http://schemas.microsoft.com/office/drawing/2014/main" id="{22123E34-B897-44E3-8130-28B5745778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285" t="34315" r="8240" b="50000"/>
          <a:stretch/>
        </p:blipFill>
        <p:spPr>
          <a:xfrm>
            <a:off x="2045622" y="406738"/>
            <a:ext cx="2878070" cy="1075654"/>
          </a:xfrm>
          <a:prstGeom prst="rect">
            <a:avLst/>
          </a:prstGeom>
        </p:spPr>
      </p:pic>
      <p:cxnSp>
        <p:nvCxnSpPr>
          <p:cNvPr id="7" name="Rechte verbindingslijn met pijl 6">
            <a:extLst>
              <a:ext uri="{FF2B5EF4-FFF2-40B4-BE49-F238E27FC236}">
                <a16:creationId xmlns:a16="http://schemas.microsoft.com/office/drawing/2014/main" id="{242824DD-BF7C-4A3A-81C3-B1919334E470}"/>
              </a:ext>
            </a:extLst>
          </p:cNvPr>
          <p:cNvCxnSpPr/>
          <p:nvPr/>
        </p:nvCxnSpPr>
        <p:spPr>
          <a:xfrm>
            <a:off x="2586949" y="1213338"/>
            <a:ext cx="701374" cy="295421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829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9024050"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vaste biobrandstof</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Deze toestellen bestaan uit een met vaste biobrandstof gestookt opwektoestel en een voorraadvat. Het energieverbruik wordt bepaald op basis van de isolatie van het voorraadvat en de leidingen naar het vat.</a:t>
            </a:r>
          </a:p>
          <a:p>
            <a:pPr marL="0" indent="0" algn="l">
              <a:buNone/>
            </a:pP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lgn="l">
              <a:buNone/>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Bepalen</a:t>
            </a: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een kwaliteitsverklaring is, moet deze worden gebruikt.</a:t>
            </a: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er geen kwaliteitsverklaring is:</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dikte van de isolatie van het voorraadvat;</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de dikte van de isolatie van de leidingen tussen de opwekker en het vat.</a:t>
            </a:r>
          </a:p>
        </p:txBody>
      </p:sp>
      <p:pic>
        <p:nvPicPr>
          <p:cNvPr id="5" name="Afbeelding 4">
            <a:extLst>
              <a:ext uri="{FF2B5EF4-FFF2-40B4-BE49-F238E27FC236}">
                <a16:creationId xmlns:a16="http://schemas.microsoft.com/office/drawing/2014/main" id="{33F0D220-27D2-4280-8F12-B1C02E7E0E81}"/>
              </a:ext>
            </a:extLst>
          </p:cNvPr>
          <p:cNvPicPr>
            <a:picLocks noChangeAspect="1"/>
          </p:cNvPicPr>
          <p:nvPr/>
        </p:nvPicPr>
        <p:blipFill>
          <a:blip r:embed="rId3"/>
          <a:stretch>
            <a:fillRect/>
          </a:stretch>
        </p:blipFill>
        <p:spPr>
          <a:xfrm>
            <a:off x="8778218" y="4514992"/>
            <a:ext cx="3305832" cy="2343008"/>
          </a:xfrm>
          <a:prstGeom prst="rect">
            <a:avLst/>
          </a:prstGeom>
        </p:spPr>
      </p:pic>
      <p:pic>
        <p:nvPicPr>
          <p:cNvPr id="6" name="Afbeelding 5">
            <a:extLst>
              <a:ext uri="{FF2B5EF4-FFF2-40B4-BE49-F238E27FC236}">
                <a16:creationId xmlns:a16="http://schemas.microsoft.com/office/drawing/2014/main" id="{1FAC22A1-17ED-22A2-AA17-DAD8A1BF7436}"/>
              </a:ext>
            </a:extLst>
          </p:cNvPr>
          <p:cNvPicPr>
            <a:picLocks noChangeAspect="1"/>
          </p:cNvPicPr>
          <p:nvPr/>
        </p:nvPicPr>
        <p:blipFill>
          <a:blip r:embed="rId4"/>
          <a:stretch>
            <a:fillRect/>
          </a:stretch>
        </p:blipFill>
        <p:spPr>
          <a:xfrm>
            <a:off x="156187" y="4809738"/>
            <a:ext cx="7674579" cy="1887300"/>
          </a:xfrm>
          <a:prstGeom prst="rect">
            <a:avLst/>
          </a:prstGeom>
        </p:spPr>
      </p:pic>
      <p:sp>
        <p:nvSpPr>
          <p:cNvPr id="2" name="Tekstvak 1">
            <a:extLst>
              <a:ext uri="{FF2B5EF4-FFF2-40B4-BE49-F238E27FC236}">
                <a16:creationId xmlns:a16="http://schemas.microsoft.com/office/drawing/2014/main" id="{471E13AA-0D38-27EB-AC72-DE060AA7159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7B873245-D5FD-B34D-507E-D96BA5A6E57F}"/>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6728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6685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3E4CEF-437D-4A41-95A3-E0E58542CCBE}"/>
              </a:ext>
            </a:extLst>
          </p:cNvPr>
          <p:cNvPicPr>
            <a:picLocks noChangeAspect="1"/>
          </p:cNvPicPr>
          <p:nvPr/>
        </p:nvPicPr>
        <p:blipFill>
          <a:blip r:embed="rId3"/>
          <a:stretch>
            <a:fillRect/>
          </a:stretch>
        </p:blipFill>
        <p:spPr>
          <a:xfrm>
            <a:off x="498350" y="1031824"/>
            <a:ext cx="11131062" cy="5826176"/>
          </a:xfrm>
          <a:prstGeom prst="rect">
            <a:avLst/>
          </a:prstGeom>
        </p:spPr>
      </p:pic>
      <p:sp>
        <p:nvSpPr>
          <p:cNvPr id="2" name="Tekstvak 1">
            <a:extLst>
              <a:ext uri="{FF2B5EF4-FFF2-40B4-BE49-F238E27FC236}">
                <a16:creationId xmlns:a16="http://schemas.microsoft.com/office/drawing/2014/main" id="{76861151-0D5A-956B-C448-EFAE467794DC}"/>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638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59999" y="1600200"/>
            <a:ext cx="8525643" cy="5324475"/>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boosterwarmtepomp</a:t>
            </a: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Boosterwarmtepompen (BWP) zijn individuele of collectieve  warmtapwaterwarmtepompen met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hogetemperatuurwarmtebron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een watertemperatuur &gt; 12 °C. Boosterwarmtepompen leveren warm tapwater met behulp van de warmte uit het verwarmingssysteem (bron is het verwarmingssysteem).</a:t>
            </a:r>
          </a:p>
          <a:p>
            <a:pPr marL="0" indent="0" algn="l">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2050" name="Picture 2">
            <a:extLst>
              <a:ext uri="{FF2B5EF4-FFF2-40B4-BE49-F238E27FC236}">
                <a16:creationId xmlns:a16="http://schemas.microsoft.com/office/drawing/2014/main" id="{4C2D38E0-3926-4CAF-8CA5-F6CD15AA4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304" y="3752277"/>
            <a:ext cx="3011046" cy="3011046"/>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ED118A1-5F76-EC93-07E1-8CB8AEDBF379}"/>
              </a:ext>
            </a:extLst>
          </p:cNvPr>
          <p:cNvPicPr>
            <a:picLocks noChangeAspect="1"/>
          </p:cNvPicPr>
          <p:nvPr/>
        </p:nvPicPr>
        <p:blipFill rotWithShape="1">
          <a:blip r:embed="rId4"/>
          <a:srcRect l="22110" r="12074"/>
          <a:stretch/>
        </p:blipFill>
        <p:spPr>
          <a:xfrm>
            <a:off x="-97923" y="3227907"/>
            <a:ext cx="3132133" cy="3535415"/>
          </a:xfrm>
          <a:prstGeom prst="rect">
            <a:avLst/>
          </a:prstGeom>
        </p:spPr>
      </p:pic>
      <p:pic>
        <p:nvPicPr>
          <p:cNvPr id="5" name="Afbeelding 4">
            <a:extLst>
              <a:ext uri="{FF2B5EF4-FFF2-40B4-BE49-F238E27FC236}">
                <a16:creationId xmlns:a16="http://schemas.microsoft.com/office/drawing/2014/main" id="{A58D0D07-7746-BAF2-D570-8F6DDC79E541}"/>
              </a:ext>
            </a:extLst>
          </p:cNvPr>
          <p:cNvPicPr>
            <a:picLocks noChangeAspect="1"/>
          </p:cNvPicPr>
          <p:nvPr/>
        </p:nvPicPr>
        <p:blipFill>
          <a:blip r:embed="rId5"/>
          <a:stretch>
            <a:fillRect/>
          </a:stretch>
        </p:blipFill>
        <p:spPr>
          <a:xfrm>
            <a:off x="4957745" y="3295164"/>
            <a:ext cx="3467584" cy="3400900"/>
          </a:xfrm>
          <a:prstGeom prst="rect">
            <a:avLst/>
          </a:prstGeom>
        </p:spPr>
      </p:pic>
      <p:sp>
        <p:nvSpPr>
          <p:cNvPr id="4" name="Tekstvak 3">
            <a:extLst>
              <a:ext uri="{FF2B5EF4-FFF2-40B4-BE49-F238E27FC236}">
                <a16:creationId xmlns:a16="http://schemas.microsoft.com/office/drawing/2014/main" id="{854D60A2-5803-9420-AC98-01141823A4D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6BCA6CDA-F338-0586-6640-C068CFE43613}"/>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036581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36185-9B62-E81B-1DA0-E09E5400861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04A54CF4-E98C-70E7-0DE0-8DBFDE786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304" y="3752277"/>
            <a:ext cx="3011046" cy="3011046"/>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EB663220-C61F-A91F-8F46-28C606D4718A}"/>
              </a:ext>
            </a:extLst>
          </p:cNvPr>
          <p:cNvPicPr>
            <a:picLocks noChangeAspect="1"/>
          </p:cNvPicPr>
          <p:nvPr/>
        </p:nvPicPr>
        <p:blipFill rotWithShape="1">
          <a:blip r:embed="rId4"/>
          <a:srcRect l="22110" r="12074"/>
          <a:stretch/>
        </p:blipFill>
        <p:spPr>
          <a:xfrm>
            <a:off x="-97923" y="3227907"/>
            <a:ext cx="3132133" cy="3535415"/>
          </a:xfrm>
          <a:prstGeom prst="rect">
            <a:avLst/>
          </a:prstGeom>
        </p:spPr>
      </p:pic>
      <p:sp>
        <p:nvSpPr>
          <p:cNvPr id="6" name="Tijdelijke aanduiding voor inhoud 2">
            <a:extLst>
              <a:ext uri="{FF2B5EF4-FFF2-40B4-BE49-F238E27FC236}">
                <a16:creationId xmlns:a16="http://schemas.microsoft.com/office/drawing/2014/main" id="{00675297-9B19-ABB9-B9BA-AEC4D5AA2858}"/>
              </a:ext>
            </a:extLst>
          </p:cNvPr>
          <p:cNvSpPr>
            <a:spLocks noGrp="1"/>
          </p:cNvSpPr>
          <p:nvPr>
            <p:ph idx="1"/>
          </p:nvPr>
        </p:nvSpPr>
        <p:spPr>
          <a:xfrm>
            <a:off x="3059999" y="1600200"/>
            <a:ext cx="8525643" cy="5324475"/>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boosterwarmtepomp</a:t>
            </a: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Boosterwarmtepompen (BWP) zijn individuele of collectieve  warmtapwaterwarmtepompen met een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hogetemperatuurwarmtebron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een watertemperatuur &gt; 12 °C. Boosterwarmtepompen leveren warm tapwater met behulp van de warmte uit het verwarmingssysteem (bron is het verwarmingssysteem).</a:t>
            </a:r>
          </a:p>
          <a:p>
            <a:pPr marL="0" indent="0" algn="l">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l"/>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7" name="Afbeelding 6">
            <a:extLst>
              <a:ext uri="{FF2B5EF4-FFF2-40B4-BE49-F238E27FC236}">
                <a16:creationId xmlns:a16="http://schemas.microsoft.com/office/drawing/2014/main" id="{D79F3F34-F0C3-F4B6-2957-F27FFD025090}"/>
              </a:ext>
            </a:extLst>
          </p:cNvPr>
          <p:cNvPicPr>
            <a:picLocks noChangeAspect="1"/>
          </p:cNvPicPr>
          <p:nvPr/>
        </p:nvPicPr>
        <p:blipFill>
          <a:blip r:embed="rId5"/>
          <a:stretch>
            <a:fillRect/>
          </a:stretch>
        </p:blipFill>
        <p:spPr>
          <a:xfrm>
            <a:off x="2682363" y="140221"/>
            <a:ext cx="7887314" cy="6685935"/>
          </a:xfrm>
          <a:prstGeom prst="rect">
            <a:avLst/>
          </a:prstGeom>
        </p:spPr>
      </p:pic>
      <p:sp>
        <p:nvSpPr>
          <p:cNvPr id="3" name="Tekstvak 2">
            <a:extLst>
              <a:ext uri="{FF2B5EF4-FFF2-40B4-BE49-F238E27FC236}">
                <a16:creationId xmlns:a16="http://schemas.microsoft.com/office/drawing/2014/main" id="{B5A70F39-ED67-327D-CA4A-90ECD1BED17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89105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A0E755B-FF44-E196-39F2-3CBEDE96BDE4}"/>
              </a:ext>
            </a:extLst>
          </p:cNvPr>
          <p:cNvPicPr>
            <a:picLocks noChangeAspect="1"/>
          </p:cNvPicPr>
          <p:nvPr/>
        </p:nvPicPr>
        <p:blipFill rotWithShape="1">
          <a:blip r:embed="rId3"/>
          <a:srcRect t="22470"/>
          <a:stretch/>
        </p:blipFill>
        <p:spPr>
          <a:xfrm>
            <a:off x="4733925" y="5457216"/>
            <a:ext cx="7464425" cy="1271365"/>
          </a:xfrm>
          <a:prstGeom prst="rect">
            <a:avLst/>
          </a:prstGeom>
        </p:spPr>
      </p:pic>
      <p:pic>
        <p:nvPicPr>
          <p:cNvPr id="5" name="Afbeelding 4">
            <a:extLst>
              <a:ext uri="{FF2B5EF4-FFF2-40B4-BE49-F238E27FC236}">
                <a16:creationId xmlns:a16="http://schemas.microsoft.com/office/drawing/2014/main" id="{7C247B30-881E-4FE9-BBCE-30D0D049F8CA}"/>
              </a:ext>
            </a:extLst>
          </p:cNvPr>
          <p:cNvPicPr>
            <a:picLocks noChangeAspect="1"/>
          </p:cNvPicPr>
          <p:nvPr/>
        </p:nvPicPr>
        <p:blipFill>
          <a:blip r:embed="rId4"/>
          <a:stretch>
            <a:fillRect/>
          </a:stretch>
        </p:blipFill>
        <p:spPr>
          <a:xfrm>
            <a:off x="114300" y="2633750"/>
            <a:ext cx="2382715" cy="4171499"/>
          </a:xfrm>
          <a:prstGeom prst="rect">
            <a:avLst/>
          </a:prstGeom>
        </p:spPr>
      </p:pic>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9024050"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elektrische warmtepomp </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 maken onderscheid in verschillende typen elektrische warmtepompen voor de opwekking van warmtapwater. Daarbij is vooral de bron en het nominale vermogen van belang.</a:t>
            </a:r>
          </a:p>
          <a:p>
            <a:pPr marL="0" indent="0" algn="l">
              <a:buNone/>
            </a:pP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of de elektrische warmtepomp een combiwarmtepomp is (voor zowel verwarming als warm tapwaterbereiding), of alleen voor de bereiding van warmtapwater of voor verwarming wordt ingezet.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type bron;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Bepaal het nominaal vermogen van de warmtepomp</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91670FA2-0F53-E629-EC5D-5ED6BA3178E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5B5655CD-F7B8-190A-5802-BF7C8C3A0F9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044129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9024050"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elektrische warmtepomp </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We maken onderscheid in verschillende typen elektrische warmtepompen voor de opwekking van warmtapwater. Daarbij is vooral de bron en het nominale vermogen van belang.</a:t>
            </a:r>
          </a:p>
          <a:p>
            <a:pPr marL="0" indent="0" algn="l">
              <a:buNone/>
            </a:pPr>
            <a:endPar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er voor het goed functioneren van de warmtepomp, met als bron ventilatieretourlucht, een grotere luchtvolumestroom nodig is dan vanuit de standaard systeem gerelateerde ventilatie, dan is er sprake van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overventilatie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In dat geval wordt er meer geventileerd dan voor de luchtverversing noodzakelijk is, om aan de tapwatervraag te kunnen voldoen. De mate van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overventilatie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wordt door de software bepaald. </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 individuele warmtepompen op ventilatieretourlucht waarvan het vermogen niet bekend is, mag je op een forfaitaire waarde terugvallen. Voor alle andere typen elektrische warmtepompen moet je het werkelijke vermogen opgeven.</a:t>
            </a:r>
          </a:p>
        </p:txBody>
      </p:sp>
      <p:pic>
        <p:nvPicPr>
          <p:cNvPr id="4" name="Afbeelding 3">
            <a:extLst>
              <a:ext uri="{FF2B5EF4-FFF2-40B4-BE49-F238E27FC236}">
                <a16:creationId xmlns:a16="http://schemas.microsoft.com/office/drawing/2014/main" id="{1A0E755B-FF44-E196-39F2-3CBEDE96BDE4}"/>
              </a:ext>
            </a:extLst>
          </p:cNvPr>
          <p:cNvPicPr>
            <a:picLocks noChangeAspect="1"/>
          </p:cNvPicPr>
          <p:nvPr/>
        </p:nvPicPr>
        <p:blipFill rotWithShape="1">
          <a:blip r:embed="rId3"/>
          <a:srcRect t="22470"/>
          <a:stretch/>
        </p:blipFill>
        <p:spPr>
          <a:xfrm>
            <a:off x="4733925" y="5457216"/>
            <a:ext cx="7464425" cy="1271365"/>
          </a:xfrm>
          <a:prstGeom prst="rect">
            <a:avLst/>
          </a:prstGeom>
        </p:spPr>
      </p:pic>
      <p:pic>
        <p:nvPicPr>
          <p:cNvPr id="5" name="Afbeelding 4">
            <a:extLst>
              <a:ext uri="{FF2B5EF4-FFF2-40B4-BE49-F238E27FC236}">
                <a16:creationId xmlns:a16="http://schemas.microsoft.com/office/drawing/2014/main" id="{7C247B30-881E-4FE9-BBCE-30D0D049F8CA}"/>
              </a:ext>
            </a:extLst>
          </p:cNvPr>
          <p:cNvPicPr>
            <a:picLocks noChangeAspect="1"/>
          </p:cNvPicPr>
          <p:nvPr/>
        </p:nvPicPr>
        <p:blipFill>
          <a:blip r:embed="rId4"/>
          <a:stretch>
            <a:fillRect/>
          </a:stretch>
        </p:blipFill>
        <p:spPr>
          <a:xfrm>
            <a:off x="114300" y="2633750"/>
            <a:ext cx="2382715" cy="4171499"/>
          </a:xfrm>
          <a:prstGeom prst="rect">
            <a:avLst/>
          </a:prstGeom>
        </p:spPr>
      </p:pic>
      <p:sp>
        <p:nvSpPr>
          <p:cNvPr id="2" name="Tekstvak 1">
            <a:extLst>
              <a:ext uri="{FF2B5EF4-FFF2-40B4-BE49-F238E27FC236}">
                <a16:creationId xmlns:a16="http://schemas.microsoft.com/office/drawing/2014/main" id="{57126D44-4BA8-1608-2D84-50E38D395C6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6" name="Tekstvak 5">
            <a:extLst>
              <a:ext uri="{FF2B5EF4-FFF2-40B4-BE49-F238E27FC236}">
                <a16:creationId xmlns:a16="http://schemas.microsoft.com/office/drawing/2014/main" id="{0C9DE863-57F4-6DD2-457B-BF4BB9DB6C5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7836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7D9DB7D-0621-4177-8249-20346F4BA787}"/>
              </a:ext>
            </a:extLst>
          </p:cNvPr>
          <p:cNvPicPr>
            <a:picLocks noChangeAspect="1"/>
          </p:cNvPicPr>
          <p:nvPr/>
        </p:nvPicPr>
        <p:blipFill>
          <a:blip r:embed="rId3"/>
          <a:stretch>
            <a:fillRect/>
          </a:stretch>
        </p:blipFill>
        <p:spPr>
          <a:xfrm>
            <a:off x="6406731" y="1567612"/>
            <a:ext cx="5200650" cy="5010150"/>
          </a:xfrm>
          <a:prstGeom prst="rect">
            <a:avLst/>
          </a:prstGeom>
        </p:spPr>
      </p:pic>
      <p:pic>
        <p:nvPicPr>
          <p:cNvPr id="9" name="Afbeelding 8">
            <a:extLst>
              <a:ext uri="{FF2B5EF4-FFF2-40B4-BE49-F238E27FC236}">
                <a16:creationId xmlns:a16="http://schemas.microsoft.com/office/drawing/2014/main" id="{D77F286D-C67B-6500-DD51-4542EEA68962}"/>
              </a:ext>
            </a:extLst>
          </p:cNvPr>
          <p:cNvPicPr>
            <a:picLocks noChangeAspect="1"/>
          </p:cNvPicPr>
          <p:nvPr/>
        </p:nvPicPr>
        <p:blipFill>
          <a:blip r:embed="rId4"/>
          <a:stretch>
            <a:fillRect/>
          </a:stretch>
        </p:blipFill>
        <p:spPr>
          <a:xfrm>
            <a:off x="1000125" y="539476"/>
            <a:ext cx="5314950" cy="6038286"/>
          </a:xfrm>
          <a:prstGeom prst="rect">
            <a:avLst/>
          </a:prstGeom>
        </p:spPr>
      </p:pic>
      <p:sp>
        <p:nvSpPr>
          <p:cNvPr id="2" name="Tekstvak 1">
            <a:extLst>
              <a:ext uri="{FF2B5EF4-FFF2-40B4-BE49-F238E27FC236}">
                <a16:creationId xmlns:a16="http://schemas.microsoft.com/office/drawing/2014/main" id="{0261FF0E-5211-4B7B-5043-3EB82DBC6B0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89881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181712" y="1600200"/>
            <a:ext cx="6089541"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Opwektoestel: overige elektrische toestellen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boiler, met voorraadvat;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Heet-of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kokendwatertoestellen</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met voorraadvat;</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Doorstroomtoestellen. </a:t>
            </a:r>
          </a:p>
        </p:txBody>
      </p:sp>
      <p:pic>
        <p:nvPicPr>
          <p:cNvPr id="4" name="Afbeelding 3">
            <a:extLst>
              <a:ext uri="{FF2B5EF4-FFF2-40B4-BE49-F238E27FC236}">
                <a16:creationId xmlns:a16="http://schemas.microsoft.com/office/drawing/2014/main" id="{2E819D8F-83E0-4BC9-AA25-ED38FE52DF57}"/>
              </a:ext>
            </a:extLst>
          </p:cNvPr>
          <p:cNvPicPr>
            <a:picLocks noChangeAspect="1"/>
          </p:cNvPicPr>
          <p:nvPr/>
        </p:nvPicPr>
        <p:blipFill>
          <a:blip r:embed="rId3"/>
          <a:stretch>
            <a:fillRect/>
          </a:stretch>
        </p:blipFill>
        <p:spPr>
          <a:xfrm>
            <a:off x="9271253" y="1161457"/>
            <a:ext cx="2748823" cy="4899373"/>
          </a:xfrm>
          <a:prstGeom prst="rect">
            <a:avLst/>
          </a:prstGeom>
        </p:spPr>
      </p:pic>
      <p:pic>
        <p:nvPicPr>
          <p:cNvPr id="6" name="Afbeelding 5">
            <a:extLst>
              <a:ext uri="{FF2B5EF4-FFF2-40B4-BE49-F238E27FC236}">
                <a16:creationId xmlns:a16="http://schemas.microsoft.com/office/drawing/2014/main" id="{A9793894-B761-4DB0-982A-7E2BA786C5F9}"/>
              </a:ext>
            </a:extLst>
          </p:cNvPr>
          <p:cNvPicPr>
            <a:picLocks noChangeAspect="1"/>
          </p:cNvPicPr>
          <p:nvPr/>
        </p:nvPicPr>
        <p:blipFill>
          <a:blip r:embed="rId4"/>
          <a:stretch>
            <a:fillRect/>
          </a:stretch>
        </p:blipFill>
        <p:spPr>
          <a:xfrm>
            <a:off x="0" y="5330677"/>
            <a:ext cx="3181713" cy="1267714"/>
          </a:xfrm>
          <a:prstGeom prst="rect">
            <a:avLst/>
          </a:prstGeom>
        </p:spPr>
      </p:pic>
      <p:pic>
        <p:nvPicPr>
          <p:cNvPr id="9" name="Afbeelding 8">
            <a:extLst>
              <a:ext uri="{FF2B5EF4-FFF2-40B4-BE49-F238E27FC236}">
                <a16:creationId xmlns:a16="http://schemas.microsoft.com/office/drawing/2014/main" id="{8A711CCA-DB36-42E7-A3C6-E53F718F7A13}"/>
              </a:ext>
            </a:extLst>
          </p:cNvPr>
          <p:cNvPicPr>
            <a:picLocks noChangeAspect="1"/>
          </p:cNvPicPr>
          <p:nvPr/>
        </p:nvPicPr>
        <p:blipFill>
          <a:blip r:embed="rId5"/>
          <a:stretch>
            <a:fillRect/>
          </a:stretch>
        </p:blipFill>
        <p:spPr>
          <a:xfrm>
            <a:off x="7361042" y="4687294"/>
            <a:ext cx="1835104" cy="1828905"/>
          </a:xfrm>
          <a:prstGeom prst="rect">
            <a:avLst/>
          </a:prstGeom>
        </p:spPr>
      </p:pic>
      <p:pic>
        <p:nvPicPr>
          <p:cNvPr id="2" name="Afbeelding 1">
            <a:extLst>
              <a:ext uri="{FF2B5EF4-FFF2-40B4-BE49-F238E27FC236}">
                <a16:creationId xmlns:a16="http://schemas.microsoft.com/office/drawing/2014/main" id="{4398B662-342B-4CA3-90C3-7B33E0A46E52}"/>
              </a:ext>
            </a:extLst>
          </p:cNvPr>
          <p:cNvPicPr>
            <a:picLocks noChangeAspect="1"/>
          </p:cNvPicPr>
          <p:nvPr/>
        </p:nvPicPr>
        <p:blipFill rotWithShape="1">
          <a:blip r:embed="rId6"/>
          <a:srcRect l="8840" t="3519" r="24029" b="8204"/>
          <a:stretch/>
        </p:blipFill>
        <p:spPr>
          <a:xfrm>
            <a:off x="5448143" y="4226169"/>
            <a:ext cx="1835105" cy="2631831"/>
          </a:xfrm>
          <a:prstGeom prst="rect">
            <a:avLst/>
          </a:prstGeom>
        </p:spPr>
      </p:pic>
      <p:pic>
        <p:nvPicPr>
          <p:cNvPr id="7" name="Afbeelding 6">
            <a:extLst>
              <a:ext uri="{FF2B5EF4-FFF2-40B4-BE49-F238E27FC236}">
                <a16:creationId xmlns:a16="http://schemas.microsoft.com/office/drawing/2014/main" id="{47F29FBE-FE47-40CC-B511-B278FA3B2406}"/>
              </a:ext>
            </a:extLst>
          </p:cNvPr>
          <p:cNvPicPr>
            <a:picLocks noChangeAspect="1"/>
          </p:cNvPicPr>
          <p:nvPr/>
        </p:nvPicPr>
        <p:blipFill>
          <a:blip r:embed="rId7"/>
          <a:stretch>
            <a:fillRect/>
          </a:stretch>
        </p:blipFill>
        <p:spPr>
          <a:xfrm>
            <a:off x="3296013" y="4345494"/>
            <a:ext cx="1795911" cy="2512506"/>
          </a:xfrm>
          <a:prstGeom prst="rect">
            <a:avLst/>
          </a:prstGeom>
        </p:spPr>
      </p:pic>
      <p:sp>
        <p:nvSpPr>
          <p:cNvPr id="5" name="Tekstvak 4">
            <a:extLst>
              <a:ext uri="{FF2B5EF4-FFF2-40B4-BE49-F238E27FC236}">
                <a16:creationId xmlns:a16="http://schemas.microsoft.com/office/drawing/2014/main" id="{5D299873-D582-B896-E6E4-317A26D6A07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8" name="Tekstvak 7">
            <a:extLst>
              <a:ext uri="{FF2B5EF4-FFF2-40B4-BE49-F238E27FC236}">
                <a16:creationId xmlns:a16="http://schemas.microsoft.com/office/drawing/2014/main" id="{E38472B6-B53D-0435-D5CC-5CF5E8A447D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82111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binnen, muur, toilet&#10;&#10;Automatisch gegenereerde beschrijving">
            <a:extLst>
              <a:ext uri="{FF2B5EF4-FFF2-40B4-BE49-F238E27FC236}">
                <a16:creationId xmlns:a16="http://schemas.microsoft.com/office/drawing/2014/main" id="{E80A5069-F877-472A-B9C7-E3C20659D5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56" b="20368"/>
          <a:stretch/>
        </p:blipFill>
        <p:spPr>
          <a:xfrm rot="16200000">
            <a:off x="8174964" y="2600306"/>
            <a:ext cx="5334000" cy="2444265"/>
          </a:xfrm>
          <a:prstGeom prst="rect">
            <a:avLst/>
          </a:prstGeom>
        </p:spPr>
      </p:pic>
      <p:pic>
        <p:nvPicPr>
          <p:cNvPr id="10" name="Afbeelding 9" descr="Afbeelding met binnen, geopend&#10;&#10;Automatisch gegenereerde beschrijving">
            <a:extLst>
              <a:ext uri="{FF2B5EF4-FFF2-40B4-BE49-F238E27FC236}">
                <a16:creationId xmlns:a16="http://schemas.microsoft.com/office/drawing/2014/main" id="{3331CC82-0AAC-4EFB-8E2B-C0144F69F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59595" y="2123361"/>
            <a:ext cx="5137706" cy="3853279"/>
          </a:xfrm>
          <a:prstGeom prst="rect">
            <a:avLst/>
          </a:prstGeom>
        </p:spPr>
      </p:pic>
      <p:pic>
        <p:nvPicPr>
          <p:cNvPr id="12" name="Afbeelding 11" descr="Afbeelding met binnen&#10;&#10;Automatisch gegenereerde beschrijving">
            <a:extLst>
              <a:ext uri="{FF2B5EF4-FFF2-40B4-BE49-F238E27FC236}">
                <a16:creationId xmlns:a16="http://schemas.microsoft.com/office/drawing/2014/main" id="{5F878CB0-AE08-455B-9760-76C0696A5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5" y="2866292"/>
            <a:ext cx="5049692" cy="3787269"/>
          </a:xfrm>
          <a:prstGeom prst="rect">
            <a:avLst/>
          </a:prstGeom>
        </p:spPr>
      </p:pic>
      <p:sp>
        <p:nvSpPr>
          <p:cNvPr id="2" name="Tekstvak 1">
            <a:extLst>
              <a:ext uri="{FF2B5EF4-FFF2-40B4-BE49-F238E27FC236}">
                <a16:creationId xmlns:a16="http://schemas.microsoft.com/office/drawing/2014/main" id="{159E9874-3148-711D-2687-6D63E8BC6F3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316078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8640000" cy="5257800"/>
          </a:xfrm>
        </p:spPr>
        <p:txBody>
          <a:bodyPr>
            <a:noAutofit/>
          </a:bodyPr>
          <a:lstStyle/>
          <a:p>
            <a:pPr marL="0" indent="0" fontAlgn="t">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 samengesteld uit twee of meer opwektoestellen</a:t>
            </a:r>
            <a:endParaRPr lang="nl-NL" sz="2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fontAlgn="t">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Als op een warmtapwatersysteem meerdere opwekkers zijn aangesloten, zijn deze opwekkers onderling geprioriteerd. Systemen op zonne-energie zijn altijd preferent op andere opwekkers. Verdere prioritering gaat op basis van het rendement per apparaat, waarbij het opwektoestel met het hoogste rendement als eerste komt.</a:t>
            </a:r>
          </a:p>
          <a:p>
            <a:pPr marL="0" indent="0" fontAlgn="t">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fontAlgn="t">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Wanneer meerdere opwekkers in serie worden geplaatst onderscheiden we drie verschillende situaties: </a:t>
            </a:r>
          </a:p>
          <a:p>
            <a:pPr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Elk toestel verzorgt een gedeelte van de benodigde verhoging voor verwarming van warm tapwater. De benodigde warm tapwater temperatuur wordt pas bereikt bij het laatste toestel. Er is sprake van een getrapte temperatuurverhoging;</a:t>
            </a:r>
          </a:p>
          <a:p>
            <a:pPr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toestellen kunnen afzonderlijk de benodigde temperatuurverhoging bewerkstelligen. Het tweede toestel wordt gedurende een groot deel van de tijd gevoed met warm water dat reeds voldoende verwarmd is. Er is sprake van een ‘hot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fill</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t>
            </a:r>
          </a:p>
          <a:p>
            <a:pPr fontAlgn="t">
              <a:buFont typeface="+mj-lt"/>
              <a:buAutoNum type="arabicPeriod"/>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Er is sprake van een individuele boosterwarmtepomp die warm tapwater produceert uit koud drinkwater met behulp van de warmte uit het verwarmingssysteem. Zie paragraaf 13.3.4.</a:t>
            </a:r>
          </a:p>
        </p:txBody>
      </p:sp>
      <p:pic>
        <p:nvPicPr>
          <p:cNvPr id="7" name="Afbeelding 6">
            <a:extLst>
              <a:ext uri="{FF2B5EF4-FFF2-40B4-BE49-F238E27FC236}">
                <a16:creationId xmlns:a16="http://schemas.microsoft.com/office/drawing/2014/main" id="{E63BB12F-87B3-416C-98FF-F2CB518CA9C4}"/>
              </a:ext>
            </a:extLst>
          </p:cNvPr>
          <p:cNvPicPr>
            <a:picLocks noChangeAspect="1"/>
          </p:cNvPicPr>
          <p:nvPr/>
        </p:nvPicPr>
        <p:blipFill>
          <a:blip r:embed="rId3"/>
          <a:stretch>
            <a:fillRect/>
          </a:stretch>
        </p:blipFill>
        <p:spPr>
          <a:xfrm>
            <a:off x="114300" y="2771408"/>
            <a:ext cx="2903992" cy="2943592"/>
          </a:xfrm>
          <a:prstGeom prst="rect">
            <a:avLst/>
          </a:prstGeom>
        </p:spPr>
      </p:pic>
      <p:sp>
        <p:nvSpPr>
          <p:cNvPr id="2" name="Tekstvak 1">
            <a:extLst>
              <a:ext uri="{FF2B5EF4-FFF2-40B4-BE49-F238E27FC236}">
                <a16:creationId xmlns:a16="http://schemas.microsoft.com/office/drawing/2014/main" id="{CDC4895C-883A-CDD6-1D26-664D1EA15A3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C7BEDC74-1EDD-9589-C1DE-4BE2EA69742B}"/>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809516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772D67D3-D87A-49EB-910D-68766CF94823}"/>
              </a:ext>
            </a:extLst>
          </p:cNvPr>
          <p:cNvSpPr txBox="1">
            <a:spLocks noChangeAspect="1"/>
          </p:cNvSpPr>
          <p:nvPr/>
        </p:nvSpPr>
        <p:spPr>
          <a:xfrm>
            <a:off x="4029740" y="429500"/>
            <a:ext cx="767026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4" name="Afbeelding 3">
            <a:extLst>
              <a:ext uri="{FF2B5EF4-FFF2-40B4-BE49-F238E27FC236}">
                <a16:creationId xmlns:a16="http://schemas.microsoft.com/office/drawing/2014/main" id="{995FD626-1F2D-4E83-A7CD-84BE4D93597F}"/>
              </a:ext>
            </a:extLst>
          </p:cNvPr>
          <p:cNvPicPr>
            <a:picLocks noChangeAspect="1"/>
          </p:cNvPicPr>
          <p:nvPr/>
        </p:nvPicPr>
        <p:blipFill>
          <a:blip r:embed="rId3"/>
          <a:stretch>
            <a:fillRect/>
          </a:stretch>
        </p:blipFill>
        <p:spPr>
          <a:xfrm>
            <a:off x="3274193" y="0"/>
            <a:ext cx="9181353" cy="6858000"/>
          </a:xfrm>
          <a:prstGeom prst="rect">
            <a:avLst/>
          </a:prstGeom>
        </p:spPr>
      </p:pic>
      <p:pic>
        <p:nvPicPr>
          <p:cNvPr id="10" name="Afbeelding 9">
            <a:extLst>
              <a:ext uri="{FF2B5EF4-FFF2-40B4-BE49-F238E27FC236}">
                <a16:creationId xmlns:a16="http://schemas.microsoft.com/office/drawing/2014/main" id="{1146D597-94FC-424A-979A-42AD2A5142A6}"/>
              </a:ext>
            </a:extLst>
          </p:cNvPr>
          <p:cNvPicPr>
            <a:picLocks noChangeAspect="1"/>
          </p:cNvPicPr>
          <p:nvPr/>
        </p:nvPicPr>
        <p:blipFill rotWithShape="1">
          <a:blip r:embed="rId3"/>
          <a:srcRect l="37181" t="67521" r="30540" b="10940"/>
          <a:stretch/>
        </p:blipFill>
        <p:spPr>
          <a:xfrm>
            <a:off x="-1" y="0"/>
            <a:ext cx="6209380" cy="3094892"/>
          </a:xfrm>
          <a:prstGeom prst="rect">
            <a:avLst/>
          </a:prstGeom>
        </p:spPr>
      </p:pic>
      <p:sp>
        <p:nvSpPr>
          <p:cNvPr id="3" name="Tekstvak 2">
            <a:extLst>
              <a:ext uri="{FF2B5EF4-FFF2-40B4-BE49-F238E27FC236}">
                <a16:creationId xmlns:a16="http://schemas.microsoft.com/office/drawing/2014/main" id="{2F674C07-64D0-E565-AD73-9379B201616F}"/>
              </a:ext>
            </a:extLst>
          </p:cNvPr>
          <p:cNvSpPr txBox="1"/>
          <p:nvPr/>
        </p:nvSpPr>
        <p:spPr>
          <a:xfrm>
            <a:off x="916889" y="3704313"/>
            <a:ext cx="1466388" cy="53694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l-NL" sz="2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hot</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2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fill</a:t>
            </a:r>
            <a:endParaRPr lang="nl-NL" dirty="0"/>
          </a:p>
        </p:txBody>
      </p:sp>
    </p:spTree>
    <p:extLst>
      <p:ext uri="{BB962C8B-B14F-4D97-AF65-F5344CB8AC3E}">
        <p14:creationId xmlns:p14="http://schemas.microsoft.com/office/powerpoint/2010/main" val="150074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2105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8640000"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Warmtelevering via </a:t>
            </a:r>
            <a:r>
              <a:rPr lang="nl-NL" sz="20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afleverset</a:t>
            </a:r>
            <a:endParaRPr lang="nl-NL" sz="1600" dirty="0">
              <a:solidFill>
                <a:schemeClr val="tx2">
                  <a:lumMod val="75000"/>
                </a:schemeClr>
              </a:solidFill>
              <a:latin typeface="Verdana Pro Light" panose="020B0304030504040204" pitchFamily="34" charset="0"/>
            </a:endParaRPr>
          </a:p>
          <a:p>
            <a:pPr marL="0" indent="0">
              <a:buNone/>
            </a:pPr>
            <a:r>
              <a:rPr lang="nl-NL" sz="1600" dirty="0">
                <a:solidFill>
                  <a:schemeClr val="tx2">
                    <a:lumMod val="75000"/>
                  </a:schemeClr>
                </a:solidFill>
                <a:latin typeface="Verdana Pro Light" panose="020B0304030504040204" pitchFamily="34" charset="0"/>
              </a:rPr>
              <a:t>Als de warmtapwatervoorziening via een </a:t>
            </a:r>
            <a:r>
              <a:rPr lang="nl-NL" sz="1600" dirty="0" err="1">
                <a:solidFill>
                  <a:schemeClr val="tx2">
                    <a:lumMod val="75000"/>
                  </a:schemeClr>
                </a:solidFill>
                <a:latin typeface="Verdana Pro Light" panose="020B0304030504040204" pitchFamily="34" charset="0"/>
              </a:rPr>
              <a:t>afleverset</a:t>
            </a:r>
            <a:r>
              <a:rPr lang="nl-NL" sz="1600" dirty="0">
                <a:solidFill>
                  <a:schemeClr val="tx2">
                    <a:lumMod val="75000"/>
                  </a:schemeClr>
                </a:solidFill>
                <a:latin typeface="Verdana Pro Light" panose="020B0304030504040204" pitchFamily="34" charset="0"/>
              </a:rPr>
              <a:t> loopt, maken we onderscheid in externe warmtelevering, bijvoorbeeld van een warmtenet, en warmte uit het eigen collectieve verwarmingssysteem (circulatie van CV-water). Dit systeem kan worden gebruikt voor de bereiding van alleen warmtapwater of kan zowel warmtapwater als ruimteverwarming verzorgen.</a:t>
            </a:r>
          </a:p>
          <a:p>
            <a:pPr marL="0" indent="0">
              <a:buNone/>
            </a:pPr>
            <a:endParaRPr lang="nl-NL" sz="1600" dirty="0">
              <a:solidFill>
                <a:schemeClr val="tx2">
                  <a:lumMod val="75000"/>
                </a:schemeClr>
              </a:solidFill>
              <a:latin typeface="Verdana Pro Light" panose="020B0304030504040204" pitchFamily="34" charset="0"/>
            </a:endParaRPr>
          </a:p>
          <a:p>
            <a:r>
              <a:rPr lang="nl-NL" sz="1600" dirty="0">
                <a:solidFill>
                  <a:schemeClr val="tx2">
                    <a:lumMod val="75000"/>
                  </a:schemeClr>
                </a:solidFill>
                <a:latin typeface="Verdana Pro Light" panose="020B0304030504040204" pitchFamily="34" charset="0"/>
              </a:rPr>
              <a:t>Stel vast of er een kwaliteitsverklaring is;</a:t>
            </a:r>
          </a:p>
          <a:p>
            <a:r>
              <a:rPr lang="nl-NL" sz="1600" dirty="0">
                <a:solidFill>
                  <a:schemeClr val="tx2">
                    <a:lumMod val="75000"/>
                  </a:schemeClr>
                </a:solidFill>
                <a:latin typeface="Verdana Pro Light" panose="020B0304030504040204" pitchFamily="34" charset="0"/>
              </a:rPr>
              <a:t>Bepaal of de </a:t>
            </a:r>
            <a:r>
              <a:rPr lang="nl-NL" sz="1600" dirty="0" err="1">
                <a:solidFill>
                  <a:schemeClr val="tx2">
                    <a:lumMod val="75000"/>
                  </a:schemeClr>
                </a:solidFill>
                <a:latin typeface="Verdana Pro Light" panose="020B0304030504040204" pitchFamily="34" charset="0"/>
              </a:rPr>
              <a:t>afleverset</a:t>
            </a:r>
            <a:r>
              <a:rPr lang="nl-NL" sz="1600" dirty="0">
                <a:solidFill>
                  <a:schemeClr val="tx2">
                    <a:lumMod val="75000"/>
                  </a:schemeClr>
                </a:solidFill>
                <a:latin typeface="Verdana Pro Light" panose="020B0304030504040204" pitchFamily="34" charset="0"/>
              </a:rPr>
              <a:t> wordt gevoed door externe warmtelevering of door het eigen collectieve verwarmingssysteem;</a:t>
            </a:r>
          </a:p>
          <a:p>
            <a:r>
              <a:rPr lang="nl-NL" sz="1600" dirty="0">
                <a:solidFill>
                  <a:schemeClr val="tx2">
                    <a:lumMod val="75000"/>
                  </a:schemeClr>
                </a:solidFill>
                <a:latin typeface="Verdana Pro Light" panose="020B0304030504040204" pitchFamily="34" charset="0"/>
              </a:rPr>
              <a:t>Bepaal het aantal afleversets aangesloten op de collectieve warmteopwekker. Als de energieprestatie wordt bepaald voor een woning in een woongebouw, geef je alleen het aantal afleversets voor die woning op.</a:t>
            </a:r>
          </a:p>
        </p:txBody>
      </p:sp>
      <p:pic>
        <p:nvPicPr>
          <p:cNvPr id="6" name="Afbeelding 5" descr="Afbeelding met binnen&#10;&#10;Automatisch gegenereerde beschrijving">
            <a:extLst>
              <a:ext uri="{FF2B5EF4-FFF2-40B4-BE49-F238E27FC236}">
                <a16:creationId xmlns:a16="http://schemas.microsoft.com/office/drawing/2014/main" id="{0AF26260-6FFB-47E2-B0C4-89124AC62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240" y="3271574"/>
            <a:ext cx="3998285" cy="2998714"/>
          </a:xfrm>
          <a:prstGeom prst="rect">
            <a:avLst/>
          </a:prstGeom>
        </p:spPr>
      </p:pic>
      <p:sp>
        <p:nvSpPr>
          <p:cNvPr id="2" name="Tekstvak 1">
            <a:extLst>
              <a:ext uri="{FF2B5EF4-FFF2-40B4-BE49-F238E27FC236}">
                <a16:creationId xmlns:a16="http://schemas.microsoft.com/office/drawing/2014/main" id="{7C2D082A-E604-3782-AC0D-2F380AFBE0C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3449882D-8D9E-7E25-AF49-3046573890F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025163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gaat om de volgende onderdelen: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Opslag van warmtapwater (voorraadvaten);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Zonne-energiesysteem (indien aanwezig, zie hoofdstuk 15).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25A73D52-AF47-7969-0960-9A2CB5C6ECA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10895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tapwatersysteem kan over één of meer voorraadvaten beschikken. Als deze voorraadvaten direct verwarmd worden met gas of elektriciteit, vormen opwekker en voorraadvat één geheel. </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Warmteverliezen van direct verwarmde voorraadvaten worden veelal meegenomen in het totale rendement van de opwekker. Bij een aantal typen opwekkers is dat niet het geval en zal zullen hiervan de verliezen moeten worden bepaald.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i="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Opstelling voorraadvaten</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Indien een voorraadvat in een ruimte staat, die zich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niet binnen de thermische</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schil</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van het woongebouw bevindt, moet gekozen worden voor opstelling buiten de thermische zone. De technische ruimte bij een grote installatie (systemen die een A </a:t>
            </a: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&gt; 500 m² </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bedienen) ligt per definitie buiten de thermische zone.</a:t>
            </a:r>
          </a:p>
        </p:txBody>
      </p:sp>
      <p:sp>
        <p:nvSpPr>
          <p:cNvPr id="2" name="Tekstvak 1">
            <a:extLst>
              <a:ext uri="{FF2B5EF4-FFF2-40B4-BE49-F238E27FC236}">
                <a16:creationId xmlns:a16="http://schemas.microsoft.com/office/drawing/2014/main" id="{0C1F541D-89B4-F929-94FA-8F23C9599D9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971DDAD9-C2F6-0F21-FF98-49A69B2F4B3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475621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8827200"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r>
              <a:rPr lang="nl-NL" sz="2000" b="1" dirty="0">
                <a:solidFill>
                  <a:schemeClr val="tx2">
                    <a:lumMod val="75000"/>
                  </a:schemeClr>
                </a:solidFill>
              </a:rPr>
              <a:t>: Opstelling </a:t>
            </a:r>
            <a:endParaRPr lang="nl-NL" sz="1600" dirty="0">
              <a:solidFill>
                <a:schemeClr val="tx2">
                  <a:lumMod val="75000"/>
                </a:schemeClr>
              </a:solidFill>
            </a:endParaRPr>
          </a:p>
          <a:p>
            <a:pPr>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Aantal vaten</a:t>
            </a:r>
          </a:p>
          <a:p>
            <a:pPr lvl="1">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Per vat: binnen / buiten de thermische zone</a:t>
            </a: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De technische ruimte bij een grote installatie (systemen die een Ag &gt; 500 m² bedienen) ligt per definitie buiten de thermische zone.</a:t>
            </a:r>
          </a:p>
          <a:p>
            <a:pPr>
              <a:buFont typeface="Arial" panose="020B0604020202020204" pitchFamily="34" charset="0"/>
              <a:buChar char="•"/>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Van een tapwatersysteem kunnen één of meer voorraadvaten onderdeel uitmaken. Deze kunnen parallel of in serie zijn geschakeld.</a:t>
            </a:r>
          </a:p>
          <a:p>
            <a:pPr marL="0" indent="0" algn="l">
              <a:buNone/>
            </a:pPr>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0" indent="0" algn="l">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Bepalen</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vast hoeveel voorraadvaten er zijn. </a:t>
            </a:r>
          </a:p>
          <a:p>
            <a:pPr algn="l"/>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Stel per voorraadvat vast of deze zich binnen of buiten de thermische zone bevindt.</a:t>
            </a:r>
          </a:p>
        </p:txBody>
      </p:sp>
      <p:sp>
        <p:nvSpPr>
          <p:cNvPr id="2" name="Tekstvak 1">
            <a:extLst>
              <a:ext uri="{FF2B5EF4-FFF2-40B4-BE49-F238E27FC236}">
                <a16:creationId xmlns:a16="http://schemas.microsoft.com/office/drawing/2014/main" id="{9B5443CF-E38E-3FFD-C563-15971B606CF2}"/>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3B56ED13-1A9F-2CEF-227B-D90091D22066}"/>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263563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6598042" cy="52578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p>
          <a:p>
            <a:pPr marL="0" indent="0">
              <a:buNone/>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3 methoden om water in voorraadvaten te verwarmen:</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Direct verwarmd</a:t>
            </a:r>
          </a:p>
          <a:p>
            <a:pPr lvl="1"/>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Gasgestookte boiler;</a:t>
            </a:r>
          </a:p>
          <a:p>
            <a:pPr lvl="1"/>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Elektrische boiler;</a:t>
            </a:r>
          </a:p>
          <a:p>
            <a:pPr lvl="1"/>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Close-in of keukenboilers;</a:t>
            </a:r>
          </a:p>
          <a:p>
            <a:pPr lvl="1"/>
            <a:r>
              <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Heet- of </a:t>
            </a:r>
            <a:r>
              <a:rPr lang="nl-NL" sz="12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kokendwatertoestellen</a:t>
            </a:r>
            <a:r>
              <a:rPr lang="nl-NL" sz="1400" b="0" i="0" u="none" strike="noStrike" baseline="0" dirty="0">
                <a:latin typeface="MyriadWebPro"/>
              </a:rPr>
              <a:t>.</a:t>
            </a:r>
            <a:endParaRPr lang="nl-NL" sz="12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Indirect verwarmd vat (verwarmd via verwarmingstoestel)</a:t>
            </a:r>
          </a:p>
          <a:p>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Systeem met zonnewarmte</a:t>
            </a:r>
          </a:p>
        </p:txBody>
      </p:sp>
      <p:pic>
        <p:nvPicPr>
          <p:cNvPr id="9" name="Afbeelding 8">
            <a:extLst>
              <a:ext uri="{FF2B5EF4-FFF2-40B4-BE49-F238E27FC236}">
                <a16:creationId xmlns:a16="http://schemas.microsoft.com/office/drawing/2014/main" id="{EAE73FBA-A79E-40ED-8D46-3AC50EEBD0AD}"/>
              </a:ext>
            </a:extLst>
          </p:cNvPr>
          <p:cNvPicPr>
            <a:picLocks noChangeAspect="1"/>
          </p:cNvPicPr>
          <p:nvPr/>
        </p:nvPicPr>
        <p:blipFill>
          <a:blip r:embed="rId3"/>
          <a:stretch>
            <a:fillRect/>
          </a:stretch>
        </p:blipFill>
        <p:spPr>
          <a:xfrm>
            <a:off x="6814457" y="3784365"/>
            <a:ext cx="5005472" cy="2819984"/>
          </a:xfrm>
          <a:prstGeom prst="rect">
            <a:avLst/>
          </a:prstGeom>
        </p:spPr>
      </p:pic>
      <p:sp>
        <p:nvSpPr>
          <p:cNvPr id="2" name="Tekstvak 1">
            <a:extLst>
              <a:ext uri="{FF2B5EF4-FFF2-40B4-BE49-F238E27FC236}">
                <a16:creationId xmlns:a16="http://schemas.microsoft.com/office/drawing/2014/main" id="{1AC2B16F-F019-66CA-4063-66357596D42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D7887706-F111-DBA7-9D63-3D83C7112FB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53021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A5C4170-760B-4DF3-8617-4902D885CAD2}"/>
              </a:ext>
            </a:extLst>
          </p:cNvPr>
          <p:cNvPicPr>
            <a:picLocks noChangeAspect="1"/>
          </p:cNvPicPr>
          <p:nvPr/>
        </p:nvPicPr>
        <p:blipFill>
          <a:blip r:embed="rId3"/>
          <a:stretch>
            <a:fillRect/>
          </a:stretch>
        </p:blipFill>
        <p:spPr>
          <a:xfrm>
            <a:off x="9658042" y="2205647"/>
            <a:ext cx="2540308" cy="4377715"/>
          </a:xfrm>
          <a:prstGeom prst="rect">
            <a:avLst/>
          </a:prstGeom>
        </p:spPr>
      </p:pic>
      <p:pic>
        <p:nvPicPr>
          <p:cNvPr id="4" name="Afbeelding 3" descr="Afbeelding met binnen, muur, toilet&#10;&#10;Automatisch gegenereerde beschrijving">
            <a:extLst>
              <a:ext uri="{FF2B5EF4-FFF2-40B4-BE49-F238E27FC236}">
                <a16:creationId xmlns:a16="http://schemas.microsoft.com/office/drawing/2014/main" id="{848229C9-A4A9-4BFF-8DAD-EA8A5CB8D6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59" r="28516"/>
          <a:stretch/>
        </p:blipFill>
        <p:spPr>
          <a:xfrm>
            <a:off x="0" y="2715299"/>
            <a:ext cx="2945700" cy="4002024"/>
          </a:xfrm>
          <a:prstGeom prst="rect">
            <a:avLst/>
          </a:prstGeom>
        </p:spPr>
      </p:pic>
      <p:pic>
        <p:nvPicPr>
          <p:cNvPr id="10" name="Tijdelijke aanduiding voor inhoud 9" descr="Afbeelding met binnen, vloer, muur, vies&#10;&#10;Automatisch gegenereerde beschrijving">
            <a:extLst>
              <a:ext uri="{FF2B5EF4-FFF2-40B4-BE49-F238E27FC236}">
                <a16:creationId xmlns:a16="http://schemas.microsoft.com/office/drawing/2014/main" id="{B66611E6-C110-4623-B61C-53BFC396B97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429126" y="2191360"/>
            <a:ext cx="6034617" cy="4525963"/>
          </a:xfrm>
        </p:spPr>
      </p:pic>
      <p:sp>
        <p:nvSpPr>
          <p:cNvPr id="2" name="Tekstvak 1">
            <a:extLst>
              <a:ext uri="{FF2B5EF4-FFF2-40B4-BE49-F238E27FC236}">
                <a16:creationId xmlns:a16="http://schemas.microsoft.com/office/drawing/2014/main" id="{138F722E-6BAE-3A7E-55EA-E915A451B5E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Voorraadvaten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70640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00200"/>
            <a:ext cx="8817869" cy="4268037"/>
          </a:xfrm>
        </p:spPr>
        <p:txBody>
          <a:bodyPr>
            <a:noAutofit/>
          </a:bodyPr>
          <a:lstStyle/>
          <a:p>
            <a:pPr marL="0" indent="0">
              <a:buNone/>
            </a:pPr>
            <a:r>
              <a:rPr lang="nl-NL" sz="2000" b="1" dirty="0">
                <a:solidFill>
                  <a:schemeClr val="tx2">
                    <a:lumMod val="75000"/>
                  </a:schemeClr>
                </a:solidFill>
              </a:rPr>
              <a:t>Helder? </a:t>
            </a:r>
          </a:p>
          <a:p>
            <a:pPr marL="0" indent="0">
              <a:buNone/>
            </a:pPr>
            <a:endParaRPr lang="nl-NL" sz="2000" b="1" dirty="0">
              <a:solidFill>
                <a:schemeClr val="tx2">
                  <a:lumMod val="75000"/>
                </a:schemeClr>
              </a:solidFill>
            </a:endParaRPr>
          </a:p>
          <a:p>
            <a:pPr marL="0" indent="0">
              <a:buNone/>
            </a:pPr>
            <a:r>
              <a:rPr lang="nl-NL" sz="2000" b="1" dirty="0">
                <a:solidFill>
                  <a:schemeClr val="tx2">
                    <a:lumMod val="75000"/>
                  </a:schemeClr>
                </a:solidFill>
              </a:rPr>
              <a:t>Dan gaan we nu oefenen</a:t>
            </a:r>
            <a:endParaRPr lang="nl-NL" sz="1600" dirty="0">
              <a:solidFill>
                <a:schemeClr val="tx2">
                  <a:lumMod val="75000"/>
                </a:schemeClr>
              </a:solidFill>
            </a:endParaRPr>
          </a:p>
        </p:txBody>
      </p:sp>
    </p:spTree>
    <p:extLst>
      <p:ext uri="{BB962C8B-B14F-4D97-AF65-F5344CB8AC3E}">
        <p14:creationId xmlns:p14="http://schemas.microsoft.com/office/powerpoint/2010/main" val="3924777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innen, zitten, magnetron, klein&#10;&#10;Automatisch gegenereerde beschrijving">
            <a:extLst>
              <a:ext uri="{FF2B5EF4-FFF2-40B4-BE49-F238E27FC236}">
                <a16:creationId xmlns:a16="http://schemas.microsoft.com/office/drawing/2014/main" id="{EBCB87E8-134C-44BC-BA91-F530F5293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1003288"/>
            <a:ext cx="6858000" cy="5143500"/>
          </a:xfrm>
          <a:prstGeom prst="rect">
            <a:avLst/>
          </a:prstGeom>
        </p:spPr>
      </p:pic>
      <p:pic>
        <p:nvPicPr>
          <p:cNvPr id="6" name="Afbeelding 5">
            <a:extLst>
              <a:ext uri="{FF2B5EF4-FFF2-40B4-BE49-F238E27FC236}">
                <a16:creationId xmlns:a16="http://schemas.microsoft.com/office/drawing/2014/main" id="{8406B44E-C7FF-B964-A6D0-C55A4B453045}"/>
              </a:ext>
            </a:extLst>
          </p:cNvPr>
          <p:cNvPicPr>
            <a:picLocks noChangeAspect="1"/>
          </p:cNvPicPr>
          <p:nvPr/>
        </p:nvPicPr>
        <p:blipFill>
          <a:blip r:embed="rId4"/>
          <a:stretch>
            <a:fillRect/>
          </a:stretch>
        </p:blipFill>
        <p:spPr>
          <a:xfrm>
            <a:off x="7296151" y="77942"/>
            <a:ext cx="4902200" cy="6554028"/>
          </a:xfrm>
          <a:prstGeom prst="rect">
            <a:avLst/>
          </a:prstGeom>
        </p:spPr>
      </p:pic>
    </p:spTree>
    <p:extLst>
      <p:ext uri="{BB962C8B-B14F-4D97-AF65-F5344CB8AC3E}">
        <p14:creationId xmlns:p14="http://schemas.microsoft.com/office/powerpoint/2010/main" val="3746777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binnen, zitten, magnetron, klein&#10;&#10;Automatisch gegenereerde beschrijving">
            <a:extLst>
              <a:ext uri="{FF2B5EF4-FFF2-40B4-BE49-F238E27FC236}">
                <a16:creationId xmlns:a16="http://schemas.microsoft.com/office/drawing/2014/main" id="{EBCB87E8-134C-44BC-BA91-F530F5293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7250" y="1003288"/>
            <a:ext cx="6858000" cy="5143500"/>
          </a:xfrm>
          <a:prstGeom prst="rect">
            <a:avLst/>
          </a:prstGeom>
        </p:spPr>
      </p:pic>
      <p:pic>
        <p:nvPicPr>
          <p:cNvPr id="6" name="Afbeelding 5">
            <a:extLst>
              <a:ext uri="{FF2B5EF4-FFF2-40B4-BE49-F238E27FC236}">
                <a16:creationId xmlns:a16="http://schemas.microsoft.com/office/drawing/2014/main" id="{8406B44E-C7FF-B964-A6D0-C55A4B453045}"/>
              </a:ext>
            </a:extLst>
          </p:cNvPr>
          <p:cNvPicPr>
            <a:picLocks noChangeAspect="1"/>
          </p:cNvPicPr>
          <p:nvPr/>
        </p:nvPicPr>
        <p:blipFill>
          <a:blip r:embed="rId4"/>
          <a:stretch>
            <a:fillRect/>
          </a:stretch>
        </p:blipFill>
        <p:spPr>
          <a:xfrm>
            <a:off x="7296151" y="77942"/>
            <a:ext cx="4902200" cy="6554028"/>
          </a:xfrm>
          <a:prstGeom prst="rect">
            <a:avLst/>
          </a:prstGeom>
        </p:spPr>
      </p:pic>
      <p:sp>
        <p:nvSpPr>
          <p:cNvPr id="2" name="Tekstvak 1">
            <a:extLst>
              <a:ext uri="{FF2B5EF4-FFF2-40B4-BE49-F238E27FC236}">
                <a16:creationId xmlns:a16="http://schemas.microsoft.com/office/drawing/2014/main" id="{2EF9555E-8EDC-BBE3-1417-D3223053AAD7}"/>
              </a:ext>
            </a:extLst>
          </p:cNvPr>
          <p:cNvSpPr txBox="1"/>
          <p:nvPr/>
        </p:nvSpPr>
        <p:spPr>
          <a:xfrm>
            <a:off x="3151761" y="612843"/>
            <a:ext cx="2208180"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Elektrische boiler</a:t>
            </a:r>
          </a:p>
        </p:txBody>
      </p:sp>
      <p:sp>
        <p:nvSpPr>
          <p:cNvPr id="3" name="Tekstvak 2">
            <a:extLst>
              <a:ext uri="{FF2B5EF4-FFF2-40B4-BE49-F238E27FC236}">
                <a16:creationId xmlns:a16="http://schemas.microsoft.com/office/drawing/2014/main" id="{AAF2378F-DAE4-BDD7-9E26-063DE54650E6}"/>
              </a:ext>
            </a:extLst>
          </p:cNvPr>
          <p:cNvSpPr txBox="1"/>
          <p:nvPr/>
        </p:nvSpPr>
        <p:spPr>
          <a:xfrm>
            <a:off x="6575897" y="2042809"/>
            <a:ext cx="2490282"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Ventilatiewarmtepomp</a:t>
            </a:r>
          </a:p>
          <a:p>
            <a:r>
              <a:rPr lang="nl-NL" dirty="0"/>
              <a:t>Bron ventilatielucht</a:t>
            </a:r>
          </a:p>
        </p:txBody>
      </p:sp>
    </p:spTree>
    <p:extLst>
      <p:ext uri="{BB962C8B-B14F-4D97-AF65-F5344CB8AC3E}">
        <p14:creationId xmlns:p14="http://schemas.microsoft.com/office/powerpoint/2010/main" val="3744996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innen&#10;&#10;Automatisch gegenereerde beschrijving">
            <a:extLst>
              <a:ext uri="{FF2B5EF4-FFF2-40B4-BE49-F238E27FC236}">
                <a16:creationId xmlns:a16="http://schemas.microsoft.com/office/drawing/2014/main" id="{0CE2FF6A-EE4D-4447-92AB-13CEDE809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69" y="-34025"/>
            <a:ext cx="9144000" cy="6858000"/>
          </a:xfrm>
          <a:prstGeom prst="rect">
            <a:avLst/>
          </a:prstGeom>
        </p:spPr>
      </p:pic>
      <p:pic>
        <p:nvPicPr>
          <p:cNvPr id="5" name="Afbeelding 4" descr="Afbeelding met binnen, vies&#10;&#10;Automatisch gegenereerde beschrijving">
            <a:extLst>
              <a:ext uri="{FF2B5EF4-FFF2-40B4-BE49-F238E27FC236}">
                <a16:creationId xmlns:a16="http://schemas.microsoft.com/office/drawing/2014/main" id="{C2F1D483-A22B-480A-96CF-DAC5B418DA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548"/>
          <a:stretch/>
        </p:blipFill>
        <p:spPr>
          <a:xfrm>
            <a:off x="4026876" y="-1722148"/>
            <a:ext cx="5893533" cy="6858000"/>
          </a:xfrm>
          <a:prstGeom prst="rect">
            <a:avLst/>
          </a:prstGeom>
        </p:spPr>
      </p:pic>
      <p:pic>
        <p:nvPicPr>
          <p:cNvPr id="2" name="Afbeelding 1">
            <a:extLst>
              <a:ext uri="{FF2B5EF4-FFF2-40B4-BE49-F238E27FC236}">
                <a16:creationId xmlns:a16="http://schemas.microsoft.com/office/drawing/2014/main" id="{15A006E5-BA63-1F35-540F-797A867B214B}"/>
              </a:ext>
            </a:extLst>
          </p:cNvPr>
          <p:cNvPicPr>
            <a:picLocks noChangeAspect="1"/>
          </p:cNvPicPr>
          <p:nvPr/>
        </p:nvPicPr>
        <p:blipFill>
          <a:blip r:embed="rId5"/>
          <a:stretch>
            <a:fillRect/>
          </a:stretch>
        </p:blipFill>
        <p:spPr>
          <a:xfrm>
            <a:off x="5353050" y="2821863"/>
            <a:ext cx="6918764" cy="4002112"/>
          </a:xfrm>
          <a:prstGeom prst="rect">
            <a:avLst/>
          </a:prstGeom>
        </p:spPr>
      </p:pic>
    </p:spTree>
    <p:extLst>
      <p:ext uri="{BB962C8B-B14F-4D97-AF65-F5344CB8AC3E}">
        <p14:creationId xmlns:p14="http://schemas.microsoft.com/office/powerpoint/2010/main" val="263146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B2FB7D8-4678-C947-2A88-343BDF065885}"/>
              </a:ext>
            </a:extLst>
          </p:cNvPr>
          <p:cNvGraphicFramePr/>
          <p:nvPr>
            <p:extLst>
              <p:ext uri="{D42A27DB-BD31-4B8C-83A1-F6EECF244321}">
                <p14:modId xmlns:p14="http://schemas.microsoft.com/office/powerpoint/2010/main" val="3354013892"/>
              </p:ext>
            </p:extLst>
          </p:nvPr>
        </p:nvGraphicFramePr>
        <p:xfrm>
          <a:off x="2097723" y="330228"/>
          <a:ext cx="9035332" cy="619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64788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innen&#10;&#10;Automatisch gegenereerde beschrijving">
            <a:extLst>
              <a:ext uri="{FF2B5EF4-FFF2-40B4-BE49-F238E27FC236}">
                <a16:creationId xmlns:a16="http://schemas.microsoft.com/office/drawing/2014/main" id="{0CE2FF6A-EE4D-4447-92AB-13CEDE8095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69" y="-34025"/>
            <a:ext cx="9144000" cy="6858000"/>
          </a:xfrm>
          <a:prstGeom prst="rect">
            <a:avLst/>
          </a:prstGeom>
        </p:spPr>
      </p:pic>
      <p:pic>
        <p:nvPicPr>
          <p:cNvPr id="5" name="Afbeelding 4" descr="Afbeelding met binnen, vies&#10;&#10;Automatisch gegenereerde beschrijving">
            <a:extLst>
              <a:ext uri="{FF2B5EF4-FFF2-40B4-BE49-F238E27FC236}">
                <a16:creationId xmlns:a16="http://schemas.microsoft.com/office/drawing/2014/main" id="{C2F1D483-A22B-480A-96CF-DAC5B418DA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548"/>
          <a:stretch/>
        </p:blipFill>
        <p:spPr>
          <a:xfrm>
            <a:off x="4026876" y="-1722148"/>
            <a:ext cx="5893533" cy="6858000"/>
          </a:xfrm>
          <a:prstGeom prst="rect">
            <a:avLst/>
          </a:prstGeom>
        </p:spPr>
      </p:pic>
      <p:pic>
        <p:nvPicPr>
          <p:cNvPr id="2" name="Afbeelding 1">
            <a:extLst>
              <a:ext uri="{FF2B5EF4-FFF2-40B4-BE49-F238E27FC236}">
                <a16:creationId xmlns:a16="http://schemas.microsoft.com/office/drawing/2014/main" id="{E065CE5D-AA4F-2543-92BB-6EF3CC57A1F7}"/>
              </a:ext>
            </a:extLst>
          </p:cNvPr>
          <p:cNvPicPr>
            <a:picLocks noChangeAspect="1"/>
          </p:cNvPicPr>
          <p:nvPr/>
        </p:nvPicPr>
        <p:blipFill>
          <a:blip r:embed="rId5"/>
          <a:stretch>
            <a:fillRect/>
          </a:stretch>
        </p:blipFill>
        <p:spPr>
          <a:xfrm>
            <a:off x="5353050" y="2821863"/>
            <a:ext cx="6918764" cy="4002112"/>
          </a:xfrm>
          <a:prstGeom prst="rect">
            <a:avLst/>
          </a:prstGeom>
        </p:spPr>
      </p:pic>
      <p:cxnSp>
        <p:nvCxnSpPr>
          <p:cNvPr id="8" name="Rechte verbindingslijn met pijl 7">
            <a:extLst>
              <a:ext uri="{FF2B5EF4-FFF2-40B4-BE49-F238E27FC236}">
                <a16:creationId xmlns:a16="http://schemas.microsoft.com/office/drawing/2014/main" id="{A5C4BA31-CAB3-4A66-B878-B0845B92DC74}"/>
              </a:ext>
            </a:extLst>
          </p:cNvPr>
          <p:cNvCxnSpPr/>
          <p:nvPr/>
        </p:nvCxnSpPr>
        <p:spPr>
          <a:xfrm>
            <a:off x="5140813" y="3735998"/>
            <a:ext cx="191672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9" name="Rechte verbindingslijn met pijl 8">
            <a:extLst>
              <a:ext uri="{FF2B5EF4-FFF2-40B4-BE49-F238E27FC236}">
                <a16:creationId xmlns:a16="http://schemas.microsoft.com/office/drawing/2014/main" id="{B5C77EDC-2D41-4D9F-932A-51B17BC6FC2F}"/>
              </a:ext>
            </a:extLst>
          </p:cNvPr>
          <p:cNvCxnSpPr/>
          <p:nvPr/>
        </p:nvCxnSpPr>
        <p:spPr>
          <a:xfrm>
            <a:off x="5140813" y="5038725"/>
            <a:ext cx="191672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0" name="Rechte verbindingslijn met pijl 9">
            <a:extLst>
              <a:ext uri="{FF2B5EF4-FFF2-40B4-BE49-F238E27FC236}">
                <a16:creationId xmlns:a16="http://schemas.microsoft.com/office/drawing/2014/main" id="{826C994F-354E-4F2C-9B21-D89E4B4C91CE}"/>
              </a:ext>
            </a:extLst>
          </p:cNvPr>
          <p:cNvCxnSpPr/>
          <p:nvPr/>
        </p:nvCxnSpPr>
        <p:spPr>
          <a:xfrm>
            <a:off x="5140813" y="6203706"/>
            <a:ext cx="191672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425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innen, muur, vloer, wit&#10;&#10;Automatisch gegenereerde beschrijving">
            <a:extLst>
              <a:ext uri="{FF2B5EF4-FFF2-40B4-BE49-F238E27FC236}">
                <a16:creationId xmlns:a16="http://schemas.microsoft.com/office/drawing/2014/main" id="{F2CC73E1-E641-461B-A3C0-B32BDCFFB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64" y="0"/>
            <a:ext cx="5143500" cy="6858000"/>
          </a:xfrm>
          <a:prstGeom prst="rect">
            <a:avLst/>
          </a:prstGeom>
        </p:spPr>
      </p:pic>
      <p:pic>
        <p:nvPicPr>
          <p:cNvPr id="8" name="Afbeelding 7" descr="Afbeelding met muur, binnen&#10;&#10;Automatisch gegenereerde beschrijving">
            <a:extLst>
              <a:ext uri="{FF2B5EF4-FFF2-40B4-BE49-F238E27FC236}">
                <a16:creationId xmlns:a16="http://schemas.microsoft.com/office/drawing/2014/main" id="{F36BCE18-9848-4671-926C-AA18DC01A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357" y="0"/>
            <a:ext cx="5138993" cy="3854245"/>
          </a:xfrm>
          <a:prstGeom prst="rect">
            <a:avLst/>
          </a:prstGeom>
        </p:spPr>
      </p:pic>
      <p:pic>
        <p:nvPicPr>
          <p:cNvPr id="11" name="Afbeelding 10" descr="Afbeelding met gebouw, buiten, baksteen, steen&#10;&#10;Automatisch gegenereerde beschrijving">
            <a:extLst>
              <a:ext uri="{FF2B5EF4-FFF2-40B4-BE49-F238E27FC236}">
                <a16:creationId xmlns:a16="http://schemas.microsoft.com/office/drawing/2014/main" id="{1CCCEB3B-C419-4674-92AC-BB0190FD81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162" y="3429000"/>
            <a:ext cx="4572000" cy="3429000"/>
          </a:xfrm>
          <a:prstGeom prst="rect">
            <a:avLst/>
          </a:prstGeom>
        </p:spPr>
      </p:pic>
    </p:spTree>
    <p:extLst>
      <p:ext uri="{BB962C8B-B14F-4D97-AF65-F5344CB8AC3E}">
        <p14:creationId xmlns:p14="http://schemas.microsoft.com/office/powerpoint/2010/main" val="2714652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innen, muur, vloer, wit&#10;&#10;Automatisch gegenereerde beschrijving">
            <a:extLst>
              <a:ext uri="{FF2B5EF4-FFF2-40B4-BE49-F238E27FC236}">
                <a16:creationId xmlns:a16="http://schemas.microsoft.com/office/drawing/2014/main" id="{F2CC73E1-E641-461B-A3C0-B32BDCFFB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64" y="0"/>
            <a:ext cx="5143500" cy="6858000"/>
          </a:xfrm>
          <a:prstGeom prst="rect">
            <a:avLst/>
          </a:prstGeom>
        </p:spPr>
      </p:pic>
      <p:pic>
        <p:nvPicPr>
          <p:cNvPr id="8" name="Afbeelding 7" descr="Afbeelding met muur, binnen&#10;&#10;Automatisch gegenereerde beschrijving">
            <a:extLst>
              <a:ext uri="{FF2B5EF4-FFF2-40B4-BE49-F238E27FC236}">
                <a16:creationId xmlns:a16="http://schemas.microsoft.com/office/drawing/2014/main" id="{F36BCE18-9848-4671-926C-AA18DC01A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357" y="0"/>
            <a:ext cx="5138993" cy="3854245"/>
          </a:xfrm>
          <a:prstGeom prst="rect">
            <a:avLst/>
          </a:prstGeom>
        </p:spPr>
      </p:pic>
      <p:pic>
        <p:nvPicPr>
          <p:cNvPr id="11" name="Afbeelding 10" descr="Afbeelding met gebouw, buiten, baksteen, steen&#10;&#10;Automatisch gegenereerde beschrijving">
            <a:extLst>
              <a:ext uri="{FF2B5EF4-FFF2-40B4-BE49-F238E27FC236}">
                <a16:creationId xmlns:a16="http://schemas.microsoft.com/office/drawing/2014/main" id="{1CCCEB3B-C419-4674-92AC-BB0190FD81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162" y="3429000"/>
            <a:ext cx="4572000" cy="3429000"/>
          </a:xfrm>
          <a:prstGeom prst="rect">
            <a:avLst/>
          </a:prstGeom>
        </p:spPr>
      </p:pic>
      <p:sp>
        <p:nvSpPr>
          <p:cNvPr id="2" name="Tekstvak 1">
            <a:extLst>
              <a:ext uri="{FF2B5EF4-FFF2-40B4-BE49-F238E27FC236}">
                <a16:creationId xmlns:a16="http://schemas.microsoft.com/office/drawing/2014/main" id="{A7A0C75B-9BAE-B575-D27C-FFB607B907CE}"/>
              </a:ext>
            </a:extLst>
          </p:cNvPr>
          <p:cNvSpPr txBox="1"/>
          <p:nvPr/>
        </p:nvSpPr>
        <p:spPr>
          <a:xfrm>
            <a:off x="5074647" y="1927122"/>
            <a:ext cx="2490282"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Warmtepomp</a:t>
            </a:r>
          </a:p>
          <a:p>
            <a:r>
              <a:rPr lang="nl-NL" dirty="0"/>
              <a:t>Bron overige bronnen</a:t>
            </a:r>
          </a:p>
        </p:txBody>
      </p:sp>
    </p:spTree>
    <p:extLst>
      <p:ext uri="{BB962C8B-B14F-4D97-AF65-F5344CB8AC3E}">
        <p14:creationId xmlns:p14="http://schemas.microsoft.com/office/powerpoint/2010/main" val="3641200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BA6CF3-3E88-410A-953E-E8D5389B0CFE}"/>
              </a:ext>
            </a:extLst>
          </p:cNvPr>
          <p:cNvPicPr>
            <a:picLocks noChangeAspect="1"/>
          </p:cNvPicPr>
          <p:nvPr/>
        </p:nvPicPr>
        <p:blipFill>
          <a:blip r:embed="rId3"/>
          <a:stretch>
            <a:fillRect/>
          </a:stretch>
        </p:blipFill>
        <p:spPr>
          <a:xfrm>
            <a:off x="178312" y="1505257"/>
            <a:ext cx="4762500" cy="2647950"/>
          </a:xfrm>
          <a:prstGeom prst="rect">
            <a:avLst/>
          </a:prstGeom>
        </p:spPr>
      </p:pic>
      <p:pic>
        <p:nvPicPr>
          <p:cNvPr id="5" name="Afbeelding 4" descr="Afbeelding met binnen, rommelig, vuilnis&#10;&#10;Automatisch gegenereerde beschrijving">
            <a:extLst>
              <a:ext uri="{FF2B5EF4-FFF2-40B4-BE49-F238E27FC236}">
                <a16:creationId xmlns:a16="http://schemas.microsoft.com/office/drawing/2014/main" id="{74B9853C-21F3-422E-8CF0-3726B55F5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253" y="0"/>
            <a:ext cx="9144000" cy="6858000"/>
          </a:xfrm>
          <a:prstGeom prst="rect">
            <a:avLst/>
          </a:prstGeom>
        </p:spPr>
      </p:pic>
    </p:spTree>
    <p:extLst>
      <p:ext uri="{BB962C8B-B14F-4D97-AF65-F5344CB8AC3E}">
        <p14:creationId xmlns:p14="http://schemas.microsoft.com/office/powerpoint/2010/main" val="1916170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BA6CF3-3E88-410A-953E-E8D5389B0CFE}"/>
              </a:ext>
            </a:extLst>
          </p:cNvPr>
          <p:cNvPicPr>
            <a:picLocks noChangeAspect="1"/>
          </p:cNvPicPr>
          <p:nvPr/>
        </p:nvPicPr>
        <p:blipFill>
          <a:blip r:embed="rId3"/>
          <a:stretch>
            <a:fillRect/>
          </a:stretch>
        </p:blipFill>
        <p:spPr>
          <a:xfrm>
            <a:off x="178312" y="1505257"/>
            <a:ext cx="4762500" cy="2647950"/>
          </a:xfrm>
          <a:prstGeom prst="rect">
            <a:avLst/>
          </a:prstGeom>
        </p:spPr>
      </p:pic>
      <p:pic>
        <p:nvPicPr>
          <p:cNvPr id="5" name="Afbeelding 4" descr="Afbeelding met binnen, rommelig, vuilnis&#10;&#10;Automatisch gegenereerde beschrijving">
            <a:extLst>
              <a:ext uri="{FF2B5EF4-FFF2-40B4-BE49-F238E27FC236}">
                <a16:creationId xmlns:a16="http://schemas.microsoft.com/office/drawing/2014/main" id="{74B9853C-21F3-422E-8CF0-3726B55F5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253" y="0"/>
            <a:ext cx="9144000" cy="6858000"/>
          </a:xfrm>
          <a:prstGeom prst="rect">
            <a:avLst/>
          </a:prstGeom>
        </p:spPr>
      </p:pic>
      <p:sp>
        <p:nvSpPr>
          <p:cNvPr id="2" name="Tekstvak 1">
            <a:extLst>
              <a:ext uri="{FF2B5EF4-FFF2-40B4-BE49-F238E27FC236}">
                <a16:creationId xmlns:a16="http://schemas.microsoft.com/office/drawing/2014/main" id="{9D05DB92-E315-BFD8-75C5-7EC419591CB3}"/>
              </a:ext>
            </a:extLst>
          </p:cNvPr>
          <p:cNvSpPr txBox="1"/>
          <p:nvPr/>
        </p:nvSpPr>
        <p:spPr>
          <a:xfrm>
            <a:off x="4007795" y="4153207"/>
            <a:ext cx="2490282"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 elektrische doorstromers</a:t>
            </a:r>
          </a:p>
        </p:txBody>
      </p:sp>
    </p:spTree>
    <p:extLst>
      <p:ext uri="{BB962C8B-B14F-4D97-AF65-F5344CB8AC3E}">
        <p14:creationId xmlns:p14="http://schemas.microsoft.com/office/powerpoint/2010/main" val="1976733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muur, vloer, toilet&#10;&#10;Automatisch gegenereerde beschrijving">
            <a:extLst>
              <a:ext uri="{FF2B5EF4-FFF2-40B4-BE49-F238E27FC236}">
                <a16:creationId xmlns:a16="http://schemas.microsoft.com/office/drawing/2014/main" id="{0EC4AD89-25DF-4F8B-A6EB-3B5FACA90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106772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muur, vloer, toilet&#10;&#10;Automatisch gegenereerde beschrijving">
            <a:extLst>
              <a:ext uri="{FF2B5EF4-FFF2-40B4-BE49-F238E27FC236}">
                <a16:creationId xmlns:a16="http://schemas.microsoft.com/office/drawing/2014/main" id="{0EC4AD89-25DF-4F8B-A6EB-3B5FACA90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
        <p:nvSpPr>
          <p:cNvPr id="2" name="Tekstvak 1">
            <a:extLst>
              <a:ext uri="{FF2B5EF4-FFF2-40B4-BE49-F238E27FC236}">
                <a16:creationId xmlns:a16="http://schemas.microsoft.com/office/drawing/2014/main" id="{F6EA8879-81F5-255D-5FF3-D9B8061E9588}"/>
              </a:ext>
            </a:extLst>
          </p:cNvPr>
          <p:cNvSpPr txBox="1"/>
          <p:nvPr/>
        </p:nvSpPr>
        <p:spPr>
          <a:xfrm>
            <a:off x="1721795" y="3200400"/>
            <a:ext cx="2490282"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Direct </a:t>
            </a:r>
            <a:r>
              <a:rPr lang="nl-NL" dirty="0" err="1"/>
              <a:t>verwarwmd</a:t>
            </a:r>
            <a:r>
              <a:rPr lang="nl-NL" dirty="0"/>
              <a:t> vat</a:t>
            </a:r>
          </a:p>
          <a:p>
            <a:r>
              <a:rPr lang="nl-NL" dirty="0"/>
              <a:t>Gasgestookte boiler</a:t>
            </a:r>
          </a:p>
        </p:txBody>
      </p:sp>
    </p:spTree>
    <p:extLst>
      <p:ext uri="{BB962C8B-B14F-4D97-AF65-F5344CB8AC3E}">
        <p14:creationId xmlns:p14="http://schemas.microsoft.com/office/powerpoint/2010/main" val="3608782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uur, binnen, keukenapparaat, fornuis&#10;&#10;Automatisch gegenereerde beschrijving">
            <a:extLst>
              <a:ext uri="{FF2B5EF4-FFF2-40B4-BE49-F238E27FC236}">
                <a16:creationId xmlns:a16="http://schemas.microsoft.com/office/drawing/2014/main" id="{C4244920-F2DD-4A2F-A3D1-698CCEA59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Tree>
    <p:extLst>
      <p:ext uri="{BB962C8B-B14F-4D97-AF65-F5344CB8AC3E}">
        <p14:creationId xmlns:p14="http://schemas.microsoft.com/office/powerpoint/2010/main" val="10938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uur, binnen, keukenapparaat, fornuis&#10;&#10;Automatisch gegenereerde beschrijving">
            <a:extLst>
              <a:ext uri="{FF2B5EF4-FFF2-40B4-BE49-F238E27FC236}">
                <a16:creationId xmlns:a16="http://schemas.microsoft.com/office/drawing/2014/main" id="{C4244920-F2DD-4A2F-A3D1-698CCEA59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175" y="0"/>
            <a:ext cx="9144000" cy="6858000"/>
          </a:xfrm>
          <a:prstGeom prst="rect">
            <a:avLst/>
          </a:prstGeom>
        </p:spPr>
      </p:pic>
      <p:sp>
        <p:nvSpPr>
          <p:cNvPr id="2" name="Tekstvak 1">
            <a:extLst>
              <a:ext uri="{FF2B5EF4-FFF2-40B4-BE49-F238E27FC236}">
                <a16:creationId xmlns:a16="http://schemas.microsoft.com/office/drawing/2014/main" id="{DF17D872-49C1-F82B-69E6-F13DD945D342}"/>
              </a:ext>
            </a:extLst>
          </p:cNvPr>
          <p:cNvSpPr txBox="1"/>
          <p:nvPr/>
        </p:nvSpPr>
        <p:spPr>
          <a:xfrm>
            <a:off x="1254867" y="2944252"/>
            <a:ext cx="2490282"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Elektrische boiler</a:t>
            </a:r>
          </a:p>
        </p:txBody>
      </p:sp>
    </p:spTree>
    <p:extLst>
      <p:ext uri="{BB962C8B-B14F-4D97-AF65-F5344CB8AC3E}">
        <p14:creationId xmlns:p14="http://schemas.microsoft.com/office/powerpoint/2010/main" val="2145215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613D82B-57E6-4B7D-9302-4BD141209162}"/>
              </a:ext>
            </a:extLst>
          </p:cNvPr>
          <p:cNvPicPr>
            <a:picLocks noChangeAspect="1"/>
          </p:cNvPicPr>
          <p:nvPr/>
        </p:nvPicPr>
        <p:blipFill>
          <a:blip r:embed="rId3"/>
          <a:stretch>
            <a:fillRect/>
          </a:stretch>
        </p:blipFill>
        <p:spPr>
          <a:xfrm>
            <a:off x="2597483" y="-48119"/>
            <a:ext cx="7619179" cy="6906119"/>
          </a:xfrm>
          <a:prstGeom prst="rect">
            <a:avLst/>
          </a:prstGeom>
        </p:spPr>
      </p:pic>
    </p:spTree>
    <p:extLst>
      <p:ext uri="{BB962C8B-B14F-4D97-AF65-F5344CB8AC3E}">
        <p14:creationId xmlns:p14="http://schemas.microsoft.com/office/powerpoint/2010/main" val="240790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10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11</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13</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4101664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613D82B-57E6-4B7D-9302-4BD141209162}"/>
              </a:ext>
            </a:extLst>
          </p:cNvPr>
          <p:cNvPicPr>
            <a:picLocks noChangeAspect="1"/>
          </p:cNvPicPr>
          <p:nvPr/>
        </p:nvPicPr>
        <p:blipFill>
          <a:blip r:embed="rId3"/>
          <a:stretch>
            <a:fillRect/>
          </a:stretch>
        </p:blipFill>
        <p:spPr>
          <a:xfrm>
            <a:off x="2597483" y="-48119"/>
            <a:ext cx="7619179" cy="6906119"/>
          </a:xfrm>
          <a:prstGeom prst="rect">
            <a:avLst/>
          </a:prstGeom>
        </p:spPr>
      </p:pic>
      <p:sp>
        <p:nvSpPr>
          <p:cNvPr id="2" name="Tekstvak 1">
            <a:extLst>
              <a:ext uri="{FF2B5EF4-FFF2-40B4-BE49-F238E27FC236}">
                <a16:creationId xmlns:a16="http://schemas.microsoft.com/office/drawing/2014/main" id="{31E0C684-7883-F6F3-FCC1-08A9B38672F7}"/>
              </a:ext>
            </a:extLst>
          </p:cNvPr>
          <p:cNvSpPr txBox="1"/>
          <p:nvPr/>
        </p:nvSpPr>
        <p:spPr>
          <a:xfrm>
            <a:off x="505837" y="2435444"/>
            <a:ext cx="2490282"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Twee opwekkers</a:t>
            </a:r>
          </a:p>
          <a:p>
            <a:r>
              <a:rPr lang="nl-NL" dirty="0"/>
              <a:t>Ventilatiewarmtepomp</a:t>
            </a:r>
          </a:p>
          <a:p>
            <a:r>
              <a:rPr lang="nl-NL" dirty="0"/>
              <a:t>Bron ventilatielucht</a:t>
            </a:r>
          </a:p>
          <a:p>
            <a:endParaRPr lang="nl-NL" dirty="0"/>
          </a:p>
          <a:p>
            <a:r>
              <a:rPr lang="nl-NL" dirty="0"/>
              <a:t>HR ketel</a:t>
            </a:r>
          </a:p>
        </p:txBody>
      </p:sp>
    </p:spTree>
    <p:extLst>
      <p:ext uri="{BB962C8B-B14F-4D97-AF65-F5344CB8AC3E}">
        <p14:creationId xmlns:p14="http://schemas.microsoft.com/office/powerpoint/2010/main" val="412464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keukenapparaat&#10;&#10;Automatisch gegenereerde beschrijving">
            <a:extLst>
              <a:ext uri="{FF2B5EF4-FFF2-40B4-BE49-F238E27FC236}">
                <a16:creationId xmlns:a16="http://schemas.microsoft.com/office/drawing/2014/main" id="{B9EE2E90-0431-42FA-9FA8-F94D5C966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4135" y="857250"/>
            <a:ext cx="6858000" cy="5143500"/>
          </a:xfrm>
          <a:prstGeom prst="rect">
            <a:avLst/>
          </a:prstGeom>
        </p:spPr>
      </p:pic>
      <p:pic>
        <p:nvPicPr>
          <p:cNvPr id="5" name="Afbeelding 4" descr="Afbeelding met binnen, motor, vies&#10;&#10;Automatisch gegenereerde beschrijving">
            <a:extLst>
              <a:ext uri="{FF2B5EF4-FFF2-40B4-BE49-F238E27FC236}">
                <a16:creationId xmlns:a16="http://schemas.microsoft.com/office/drawing/2014/main" id="{04FB47FC-8584-4D22-B1FE-21DFE5D3E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34487" y="857250"/>
            <a:ext cx="6858000" cy="5143500"/>
          </a:xfrm>
          <a:prstGeom prst="rect">
            <a:avLst/>
          </a:prstGeom>
        </p:spPr>
      </p:pic>
    </p:spTree>
    <p:extLst>
      <p:ext uri="{BB962C8B-B14F-4D97-AF65-F5344CB8AC3E}">
        <p14:creationId xmlns:p14="http://schemas.microsoft.com/office/powerpoint/2010/main" val="2051042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keukenapparaat&#10;&#10;Automatisch gegenereerde beschrijving">
            <a:extLst>
              <a:ext uri="{FF2B5EF4-FFF2-40B4-BE49-F238E27FC236}">
                <a16:creationId xmlns:a16="http://schemas.microsoft.com/office/drawing/2014/main" id="{B9EE2E90-0431-42FA-9FA8-F94D5C966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4135" y="857250"/>
            <a:ext cx="6858000" cy="5143500"/>
          </a:xfrm>
          <a:prstGeom prst="rect">
            <a:avLst/>
          </a:prstGeom>
        </p:spPr>
      </p:pic>
      <p:pic>
        <p:nvPicPr>
          <p:cNvPr id="5" name="Afbeelding 4" descr="Afbeelding met binnen, motor, vies&#10;&#10;Automatisch gegenereerde beschrijving">
            <a:extLst>
              <a:ext uri="{FF2B5EF4-FFF2-40B4-BE49-F238E27FC236}">
                <a16:creationId xmlns:a16="http://schemas.microsoft.com/office/drawing/2014/main" id="{04FB47FC-8584-4D22-B1FE-21DFE5D3E9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34487" y="857250"/>
            <a:ext cx="6858000" cy="5143500"/>
          </a:xfrm>
          <a:prstGeom prst="rect">
            <a:avLst/>
          </a:prstGeom>
        </p:spPr>
      </p:pic>
      <p:sp>
        <p:nvSpPr>
          <p:cNvPr id="2" name="Tekstvak 1">
            <a:extLst>
              <a:ext uri="{FF2B5EF4-FFF2-40B4-BE49-F238E27FC236}">
                <a16:creationId xmlns:a16="http://schemas.microsoft.com/office/drawing/2014/main" id="{7EC1B4BD-FEDD-3A04-A884-31DC8A880E12}"/>
              </a:ext>
            </a:extLst>
          </p:cNvPr>
          <p:cNvSpPr txBox="1"/>
          <p:nvPr/>
        </p:nvSpPr>
        <p:spPr>
          <a:xfrm>
            <a:off x="4941650" y="2315184"/>
            <a:ext cx="2490282"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Indirect verwarmd vat</a:t>
            </a:r>
          </a:p>
          <a:p>
            <a:r>
              <a:rPr lang="nl-NL" dirty="0"/>
              <a:t>Opwekker HR ketels</a:t>
            </a:r>
          </a:p>
        </p:txBody>
      </p:sp>
    </p:spTree>
    <p:extLst>
      <p:ext uri="{BB962C8B-B14F-4D97-AF65-F5344CB8AC3E}">
        <p14:creationId xmlns:p14="http://schemas.microsoft.com/office/powerpoint/2010/main" val="736777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D90D0489-1C80-4BA8-B5AB-E6A559D15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142" t="38462" r="2086" b="37435"/>
          <a:stretch/>
        </p:blipFill>
        <p:spPr>
          <a:xfrm>
            <a:off x="5143499" y="101940"/>
            <a:ext cx="2206869" cy="1832367"/>
          </a:xfrm>
          <a:prstGeom prst="rect">
            <a:avLst/>
          </a:prstGeom>
        </p:spPr>
      </p:pic>
      <p:pic>
        <p:nvPicPr>
          <p:cNvPr id="8" name="Afbeelding 7">
            <a:extLst>
              <a:ext uri="{FF2B5EF4-FFF2-40B4-BE49-F238E27FC236}">
                <a16:creationId xmlns:a16="http://schemas.microsoft.com/office/drawing/2014/main" id="{B864DA9A-BCB4-2D73-0F53-59D4FD5F7CDF}"/>
              </a:ext>
            </a:extLst>
          </p:cNvPr>
          <p:cNvPicPr>
            <a:picLocks noChangeAspect="1"/>
          </p:cNvPicPr>
          <p:nvPr/>
        </p:nvPicPr>
        <p:blipFill>
          <a:blip r:embed="rId4"/>
          <a:stretch>
            <a:fillRect/>
          </a:stretch>
        </p:blipFill>
        <p:spPr>
          <a:xfrm>
            <a:off x="0" y="0"/>
            <a:ext cx="7582557" cy="6706181"/>
          </a:xfrm>
          <a:prstGeom prst="rect">
            <a:avLst/>
          </a:prstGeom>
        </p:spPr>
      </p:pic>
      <p:pic>
        <p:nvPicPr>
          <p:cNvPr id="10" name="Afbeelding 9">
            <a:extLst>
              <a:ext uri="{FF2B5EF4-FFF2-40B4-BE49-F238E27FC236}">
                <a16:creationId xmlns:a16="http://schemas.microsoft.com/office/drawing/2014/main" id="{7350A1DC-A1BD-0A39-72C7-33188DAF44F2}"/>
              </a:ext>
            </a:extLst>
          </p:cNvPr>
          <p:cNvPicPr>
            <a:picLocks noChangeAspect="1"/>
          </p:cNvPicPr>
          <p:nvPr/>
        </p:nvPicPr>
        <p:blipFill>
          <a:blip r:embed="rId5"/>
          <a:stretch>
            <a:fillRect/>
          </a:stretch>
        </p:blipFill>
        <p:spPr>
          <a:xfrm>
            <a:off x="5815025" y="151819"/>
            <a:ext cx="6334519" cy="3134306"/>
          </a:xfrm>
          <a:prstGeom prst="rect">
            <a:avLst/>
          </a:prstGeom>
        </p:spPr>
      </p:pic>
      <p:pic>
        <p:nvPicPr>
          <p:cNvPr id="14" name="Afbeelding 13">
            <a:extLst>
              <a:ext uri="{FF2B5EF4-FFF2-40B4-BE49-F238E27FC236}">
                <a16:creationId xmlns:a16="http://schemas.microsoft.com/office/drawing/2014/main" id="{E3C0189B-BBC3-650D-0E1E-F232B784FAC6}"/>
              </a:ext>
            </a:extLst>
          </p:cNvPr>
          <p:cNvPicPr>
            <a:picLocks noChangeAspect="1"/>
          </p:cNvPicPr>
          <p:nvPr/>
        </p:nvPicPr>
        <p:blipFill>
          <a:blip r:embed="rId6"/>
          <a:stretch>
            <a:fillRect/>
          </a:stretch>
        </p:blipFill>
        <p:spPr>
          <a:xfrm>
            <a:off x="7582557" y="3905250"/>
            <a:ext cx="4495368" cy="2372267"/>
          </a:xfrm>
          <a:prstGeom prst="rect">
            <a:avLst/>
          </a:prstGeom>
        </p:spPr>
      </p:pic>
    </p:spTree>
    <p:extLst>
      <p:ext uri="{BB962C8B-B14F-4D97-AF65-F5344CB8AC3E}">
        <p14:creationId xmlns:p14="http://schemas.microsoft.com/office/powerpoint/2010/main" val="151973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D90D0489-1C80-4BA8-B5AB-E6A559D15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142" t="38462" r="2086" b="37435"/>
          <a:stretch/>
        </p:blipFill>
        <p:spPr>
          <a:xfrm>
            <a:off x="5143499" y="101940"/>
            <a:ext cx="2206869" cy="1832367"/>
          </a:xfrm>
          <a:prstGeom prst="rect">
            <a:avLst/>
          </a:prstGeom>
        </p:spPr>
      </p:pic>
      <p:pic>
        <p:nvPicPr>
          <p:cNvPr id="8" name="Afbeelding 7">
            <a:extLst>
              <a:ext uri="{FF2B5EF4-FFF2-40B4-BE49-F238E27FC236}">
                <a16:creationId xmlns:a16="http://schemas.microsoft.com/office/drawing/2014/main" id="{B864DA9A-BCB4-2D73-0F53-59D4FD5F7CDF}"/>
              </a:ext>
            </a:extLst>
          </p:cNvPr>
          <p:cNvPicPr>
            <a:picLocks noChangeAspect="1"/>
          </p:cNvPicPr>
          <p:nvPr/>
        </p:nvPicPr>
        <p:blipFill>
          <a:blip r:embed="rId4"/>
          <a:stretch>
            <a:fillRect/>
          </a:stretch>
        </p:blipFill>
        <p:spPr>
          <a:xfrm>
            <a:off x="0" y="0"/>
            <a:ext cx="7582557" cy="6706181"/>
          </a:xfrm>
          <a:prstGeom prst="rect">
            <a:avLst/>
          </a:prstGeom>
        </p:spPr>
      </p:pic>
      <p:pic>
        <p:nvPicPr>
          <p:cNvPr id="10" name="Afbeelding 9">
            <a:extLst>
              <a:ext uri="{FF2B5EF4-FFF2-40B4-BE49-F238E27FC236}">
                <a16:creationId xmlns:a16="http://schemas.microsoft.com/office/drawing/2014/main" id="{7350A1DC-A1BD-0A39-72C7-33188DAF44F2}"/>
              </a:ext>
            </a:extLst>
          </p:cNvPr>
          <p:cNvPicPr>
            <a:picLocks noChangeAspect="1"/>
          </p:cNvPicPr>
          <p:nvPr/>
        </p:nvPicPr>
        <p:blipFill>
          <a:blip r:embed="rId5"/>
          <a:stretch>
            <a:fillRect/>
          </a:stretch>
        </p:blipFill>
        <p:spPr>
          <a:xfrm>
            <a:off x="5815025" y="151819"/>
            <a:ext cx="6334519" cy="3134306"/>
          </a:xfrm>
          <a:prstGeom prst="rect">
            <a:avLst/>
          </a:prstGeom>
        </p:spPr>
      </p:pic>
      <p:pic>
        <p:nvPicPr>
          <p:cNvPr id="14" name="Afbeelding 13">
            <a:extLst>
              <a:ext uri="{FF2B5EF4-FFF2-40B4-BE49-F238E27FC236}">
                <a16:creationId xmlns:a16="http://schemas.microsoft.com/office/drawing/2014/main" id="{E3C0189B-BBC3-650D-0E1E-F232B784FAC6}"/>
              </a:ext>
            </a:extLst>
          </p:cNvPr>
          <p:cNvPicPr>
            <a:picLocks noChangeAspect="1"/>
          </p:cNvPicPr>
          <p:nvPr/>
        </p:nvPicPr>
        <p:blipFill>
          <a:blip r:embed="rId6"/>
          <a:stretch>
            <a:fillRect/>
          </a:stretch>
        </p:blipFill>
        <p:spPr>
          <a:xfrm>
            <a:off x="7582557" y="3905250"/>
            <a:ext cx="4495368" cy="2372267"/>
          </a:xfrm>
          <a:prstGeom prst="rect">
            <a:avLst/>
          </a:prstGeom>
        </p:spPr>
      </p:pic>
      <p:sp>
        <p:nvSpPr>
          <p:cNvPr id="2" name="Tekstvak 1">
            <a:extLst>
              <a:ext uri="{FF2B5EF4-FFF2-40B4-BE49-F238E27FC236}">
                <a16:creationId xmlns:a16="http://schemas.microsoft.com/office/drawing/2014/main" id="{00B2FD19-F920-B7ED-2523-DFA6CE734CF6}"/>
              </a:ext>
            </a:extLst>
          </p:cNvPr>
          <p:cNvSpPr txBox="1"/>
          <p:nvPr/>
        </p:nvSpPr>
        <p:spPr>
          <a:xfrm>
            <a:off x="6575897" y="2042809"/>
            <a:ext cx="2490282"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HR107 combiketel</a:t>
            </a:r>
          </a:p>
          <a:p>
            <a:r>
              <a:rPr lang="nl-NL" dirty="0" err="1"/>
              <a:t>HRww</a:t>
            </a:r>
            <a:r>
              <a:rPr lang="nl-NL" dirty="0"/>
              <a:t> / CW5</a:t>
            </a:r>
          </a:p>
        </p:txBody>
      </p:sp>
    </p:spTree>
    <p:extLst>
      <p:ext uri="{BB962C8B-B14F-4D97-AF65-F5344CB8AC3E}">
        <p14:creationId xmlns:p14="http://schemas.microsoft.com/office/powerpoint/2010/main" val="34048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uur, binnen, keukenapparaat, freesbank&#10;&#10;Automatisch gegenereerde beschrijving">
            <a:extLst>
              <a:ext uri="{FF2B5EF4-FFF2-40B4-BE49-F238E27FC236}">
                <a16:creationId xmlns:a16="http://schemas.microsoft.com/office/drawing/2014/main" id="{4CC5C119-A831-4FBB-AD52-8B3A06FA7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52"/>
            <a:ext cx="12198350" cy="6581895"/>
          </a:xfrm>
          <a:prstGeom prst="rect">
            <a:avLst/>
          </a:prstGeom>
        </p:spPr>
      </p:pic>
    </p:spTree>
    <p:extLst>
      <p:ext uri="{BB962C8B-B14F-4D97-AF65-F5344CB8AC3E}">
        <p14:creationId xmlns:p14="http://schemas.microsoft.com/office/powerpoint/2010/main" val="2932275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uur, binnen, keukenapparaat, freesbank&#10;&#10;Automatisch gegenereerde beschrijving">
            <a:extLst>
              <a:ext uri="{FF2B5EF4-FFF2-40B4-BE49-F238E27FC236}">
                <a16:creationId xmlns:a16="http://schemas.microsoft.com/office/drawing/2014/main" id="{4CC5C119-A831-4FBB-AD52-8B3A06FA7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52"/>
            <a:ext cx="12198350" cy="6581895"/>
          </a:xfrm>
          <a:prstGeom prst="rect">
            <a:avLst/>
          </a:prstGeom>
        </p:spPr>
      </p:pic>
      <p:sp>
        <p:nvSpPr>
          <p:cNvPr id="2" name="Tekstvak 1">
            <a:extLst>
              <a:ext uri="{FF2B5EF4-FFF2-40B4-BE49-F238E27FC236}">
                <a16:creationId xmlns:a16="http://schemas.microsoft.com/office/drawing/2014/main" id="{FAC3A199-0ABB-21D0-8454-EC41A1982243}"/>
              </a:ext>
            </a:extLst>
          </p:cNvPr>
          <p:cNvSpPr txBox="1"/>
          <p:nvPr/>
        </p:nvSpPr>
        <p:spPr>
          <a:xfrm>
            <a:off x="8735437" y="2944251"/>
            <a:ext cx="2490282"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Compleet toestel</a:t>
            </a:r>
          </a:p>
          <a:p>
            <a:r>
              <a:rPr lang="nl-NL" dirty="0"/>
              <a:t>HR combiketel</a:t>
            </a:r>
          </a:p>
        </p:txBody>
      </p:sp>
    </p:spTree>
    <p:extLst>
      <p:ext uri="{BB962C8B-B14F-4D97-AF65-F5344CB8AC3E}">
        <p14:creationId xmlns:p14="http://schemas.microsoft.com/office/powerpoint/2010/main" val="4400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9D3789D-63F9-3841-AC11-9AFBACC8DD6E}"/>
              </a:ext>
            </a:extLst>
          </p:cNvPr>
          <p:cNvPicPr>
            <a:picLocks noChangeAspect="1"/>
          </p:cNvPicPr>
          <p:nvPr/>
        </p:nvPicPr>
        <p:blipFill>
          <a:blip r:embed="rId3"/>
          <a:stretch>
            <a:fillRect/>
          </a:stretch>
        </p:blipFill>
        <p:spPr>
          <a:xfrm>
            <a:off x="3400531" y="75909"/>
            <a:ext cx="4930567" cy="6706181"/>
          </a:xfrm>
          <a:prstGeom prst="rect">
            <a:avLst/>
          </a:prstGeom>
        </p:spPr>
      </p:pic>
    </p:spTree>
    <p:extLst>
      <p:ext uri="{BB962C8B-B14F-4D97-AF65-F5344CB8AC3E}">
        <p14:creationId xmlns:p14="http://schemas.microsoft.com/office/powerpoint/2010/main" val="21366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9D3789D-63F9-3841-AC11-9AFBACC8DD6E}"/>
              </a:ext>
            </a:extLst>
          </p:cNvPr>
          <p:cNvPicPr>
            <a:picLocks noChangeAspect="1"/>
          </p:cNvPicPr>
          <p:nvPr/>
        </p:nvPicPr>
        <p:blipFill>
          <a:blip r:embed="rId3"/>
          <a:stretch>
            <a:fillRect/>
          </a:stretch>
        </p:blipFill>
        <p:spPr>
          <a:xfrm>
            <a:off x="3400531" y="75909"/>
            <a:ext cx="4930567" cy="6706181"/>
          </a:xfrm>
          <a:prstGeom prst="rect">
            <a:avLst/>
          </a:prstGeom>
        </p:spPr>
      </p:pic>
      <p:sp>
        <p:nvSpPr>
          <p:cNvPr id="3" name="Tekstvak 2">
            <a:extLst>
              <a:ext uri="{FF2B5EF4-FFF2-40B4-BE49-F238E27FC236}">
                <a16:creationId xmlns:a16="http://schemas.microsoft.com/office/drawing/2014/main" id="{643BBFA5-C40F-D835-625A-DF1494033265}"/>
              </a:ext>
            </a:extLst>
          </p:cNvPr>
          <p:cNvSpPr txBox="1"/>
          <p:nvPr/>
        </p:nvSpPr>
        <p:spPr>
          <a:xfrm>
            <a:off x="7645940" y="2459503"/>
            <a:ext cx="2490282" cy="9694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Collectiefsysteem of warmtelevering derde</a:t>
            </a:r>
          </a:p>
          <a:p>
            <a:r>
              <a:rPr lang="nl-NL" dirty="0" err="1"/>
              <a:t>afleverset</a:t>
            </a:r>
            <a:endParaRPr lang="nl-NL" dirty="0"/>
          </a:p>
        </p:txBody>
      </p:sp>
    </p:spTree>
    <p:extLst>
      <p:ext uri="{BB962C8B-B14F-4D97-AF65-F5344CB8AC3E}">
        <p14:creationId xmlns:p14="http://schemas.microsoft.com/office/powerpoint/2010/main" val="1156410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innen, muur&#10;&#10;Automatisch gegenereerde beschrijving">
            <a:extLst>
              <a:ext uri="{FF2B5EF4-FFF2-40B4-BE49-F238E27FC236}">
                <a16:creationId xmlns:a16="http://schemas.microsoft.com/office/drawing/2014/main" id="{671333CF-E811-4A8B-96EA-4C892FF0F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915" y="0"/>
            <a:ext cx="5143500" cy="6858000"/>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133FBA0F-96C4-4AFF-A2CD-A3876E051177}"/>
              </a:ext>
            </a:extLst>
          </p:cNvPr>
          <p:cNvPicPr>
            <a:picLocks noChangeAspect="1"/>
          </p:cNvPicPr>
          <p:nvPr/>
        </p:nvPicPr>
        <p:blipFill rotWithShape="1">
          <a:blip r:embed="rId4">
            <a:extLst>
              <a:ext uri="{28A0092B-C50C-407E-A947-70E740481C1C}">
                <a14:useLocalDpi xmlns:a14="http://schemas.microsoft.com/office/drawing/2010/main" val="0"/>
              </a:ext>
            </a:extLst>
          </a:blip>
          <a:srcRect l="4225" t="27513" r="34824" b="40952"/>
          <a:stretch/>
        </p:blipFill>
        <p:spPr>
          <a:xfrm>
            <a:off x="898525" y="0"/>
            <a:ext cx="3949245" cy="2724251"/>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39272167-5FB8-41B1-B215-C82E57BE36F2}"/>
              </a:ext>
            </a:extLst>
          </p:cNvPr>
          <p:cNvPicPr>
            <a:picLocks noChangeAspect="1"/>
          </p:cNvPicPr>
          <p:nvPr/>
        </p:nvPicPr>
        <p:blipFill rotWithShape="1">
          <a:blip r:embed="rId4">
            <a:extLst>
              <a:ext uri="{28A0092B-C50C-407E-A947-70E740481C1C}">
                <a14:useLocalDpi xmlns:a14="http://schemas.microsoft.com/office/drawing/2010/main" val="0"/>
              </a:ext>
            </a:extLst>
          </a:blip>
          <a:srcRect l="8614" t="37342" r="50840" b="50393"/>
          <a:stretch/>
        </p:blipFill>
        <p:spPr>
          <a:xfrm>
            <a:off x="570545" y="2664658"/>
            <a:ext cx="5713800" cy="2304462"/>
          </a:xfrm>
          <a:prstGeom prst="rect">
            <a:avLst/>
          </a:prstGeom>
        </p:spPr>
      </p:pic>
      <p:cxnSp>
        <p:nvCxnSpPr>
          <p:cNvPr id="16" name="Rechte verbindingslijn met pijl 15">
            <a:extLst>
              <a:ext uri="{FF2B5EF4-FFF2-40B4-BE49-F238E27FC236}">
                <a16:creationId xmlns:a16="http://schemas.microsoft.com/office/drawing/2014/main" id="{A2248A38-DC74-4895-94A8-62D18B6718F1}"/>
              </a:ext>
            </a:extLst>
          </p:cNvPr>
          <p:cNvCxnSpPr>
            <a:cxnSpLocks/>
          </p:cNvCxnSpPr>
          <p:nvPr/>
        </p:nvCxnSpPr>
        <p:spPr>
          <a:xfrm>
            <a:off x="4202419" y="1598446"/>
            <a:ext cx="3148163" cy="61999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042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gaat om de volgende onderdelen: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Opslag van warmtapwater (voorraadvaten);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Zonne-energiesysteem (indien aanwezig, zie hoofdstuk 15).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0DBEFF64-E8D0-7A68-E590-FC27F4B05AC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63662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innen, muur&#10;&#10;Automatisch gegenereerde beschrijving">
            <a:extLst>
              <a:ext uri="{FF2B5EF4-FFF2-40B4-BE49-F238E27FC236}">
                <a16:creationId xmlns:a16="http://schemas.microsoft.com/office/drawing/2014/main" id="{671333CF-E811-4A8B-96EA-4C892FF0F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915" y="0"/>
            <a:ext cx="5143500" cy="6858000"/>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133FBA0F-96C4-4AFF-A2CD-A3876E051177}"/>
              </a:ext>
            </a:extLst>
          </p:cNvPr>
          <p:cNvPicPr>
            <a:picLocks noChangeAspect="1"/>
          </p:cNvPicPr>
          <p:nvPr/>
        </p:nvPicPr>
        <p:blipFill rotWithShape="1">
          <a:blip r:embed="rId4">
            <a:extLst>
              <a:ext uri="{28A0092B-C50C-407E-A947-70E740481C1C}">
                <a14:useLocalDpi xmlns:a14="http://schemas.microsoft.com/office/drawing/2010/main" val="0"/>
              </a:ext>
            </a:extLst>
          </a:blip>
          <a:srcRect l="4225" t="27513" r="34824" b="40952"/>
          <a:stretch/>
        </p:blipFill>
        <p:spPr>
          <a:xfrm>
            <a:off x="898525" y="0"/>
            <a:ext cx="3949245" cy="2724251"/>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39272167-5FB8-41B1-B215-C82E57BE36F2}"/>
              </a:ext>
            </a:extLst>
          </p:cNvPr>
          <p:cNvPicPr>
            <a:picLocks noChangeAspect="1"/>
          </p:cNvPicPr>
          <p:nvPr/>
        </p:nvPicPr>
        <p:blipFill rotWithShape="1">
          <a:blip r:embed="rId4">
            <a:extLst>
              <a:ext uri="{28A0092B-C50C-407E-A947-70E740481C1C}">
                <a14:useLocalDpi xmlns:a14="http://schemas.microsoft.com/office/drawing/2010/main" val="0"/>
              </a:ext>
            </a:extLst>
          </a:blip>
          <a:srcRect l="8614" t="37342" r="50840" b="50393"/>
          <a:stretch/>
        </p:blipFill>
        <p:spPr>
          <a:xfrm>
            <a:off x="570545" y="2664658"/>
            <a:ext cx="5713800" cy="2304462"/>
          </a:xfrm>
          <a:prstGeom prst="rect">
            <a:avLst/>
          </a:prstGeom>
        </p:spPr>
      </p:pic>
      <p:cxnSp>
        <p:nvCxnSpPr>
          <p:cNvPr id="16" name="Rechte verbindingslijn met pijl 15">
            <a:extLst>
              <a:ext uri="{FF2B5EF4-FFF2-40B4-BE49-F238E27FC236}">
                <a16:creationId xmlns:a16="http://schemas.microsoft.com/office/drawing/2014/main" id="{A2248A38-DC74-4895-94A8-62D18B6718F1}"/>
              </a:ext>
            </a:extLst>
          </p:cNvPr>
          <p:cNvCxnSpPr>
            <a:cxnSpLocks/>
          </p:cNvCxnSpPr>
          <p:nvPr/>
        </p:nvCxnSpPr>
        <p:spPr>
          <a:xfrm>
            <a:off x="4202419" y="1598446"/>
            <a:ext cx="3148163" cy="61999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8E45D86A-32DB-ECD3-E102-0033A6236EF0}"/>
              </a:ext>
            </a:extLst>
          </p:cNvPr>
          <p:cNvSpPr txBox="1"/>
          <p:nvPr/>
        </p:nvSpPr>
        <p:spPr>
          <a:xfrm>
            <a:off x="5019436" y="3522559"/>
            <a:ext cx="2490282"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Direct </a:t>
            </a:r>
            <a:r>
              <a:rPr lang="nl-NL" dirty="0" err="1"/>
              <a:t>verwarwmd</a:t>
            </a:r>
            <a:r>
              <a:rPr lang="nl-NL" dirty="0"/>
              <a:t> vat</a:t>
            </a:r>
          </a:p>
          <a:p>
            <a:r>
              <a:rPr lang="nl-NL" dirty="0"/>
              <a:t>Gasgestookte boiler</a:t>
            </a:r>
          </a:p>
        </p:txBody>
      </p:sp>
    </p:spTree>
    <p:extLst>
      <p:ext uri="{BB962C8B-B14F-4D97-AF65-F5344CB8AC3E}">
        <p14:creationId xmlns:p14="http://schemas.microsoft.com/office/powerpoint/2010/main" val="2657711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gaat om de volgende onderdelen: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Opslag van warmtapwater (voorraadvaten);</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Zonne-energiesysteem (indien aanwezig, zie hoofdstuk 15).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E4F235A4-2765-B47A-8FCF-A350FF304F5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25446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8941500" cy="4980825"/>
          </a:xfrm>
        </p:spPr>
        <p:txBody>
          <a:bodyPr>
            <a:noAutofit/>
          </a:bodyPr>
          <a:lstStyle/>
          <a:p>
            <a:pPr marL="0" indent="0">
              <a:buNone/>
            </a:pPr>
            <a:r>
              <a:rPr lang="nl-NL" sz="2000" b="1" dirty="0">
                <a:solidFill>
                  <a:schemeClr val="tx2">
                    <a:lumMod val="75000"/>
                  </a:schemeClr>
                </a:solidFill>
                <a:latin typeface="Verdana Pro Light" panose="020B0304030504040204"/>
              </a:rPr>
              <a:t>Tapwater type Distributiesystemen algemeen</a:t>
            </a:r>
          </a:p>
          <a:p>
            <a:pPr marL="0" indent="0">
              <a:buNone/>
            </a:pPr>
            <a:r>
              <a:rPr lang="nl-NL" sz="1600" dirty="0">
                <a:solidFill>
                  <a:schemeClr val="tx2">
                    <a:lumMod val="75000"/>
                  </a:schemeClr>
                </a:solidFill>
                <a:latin typeface="Verdana Pro Light" panose="020B0304030504040204"/>
              </a:rPr>
              <a:t>Het distributiesysteem betreft uitsluitend het leidingwerk waar (m.b.v. een pomp) warm water wordt gecirculeerd, zodat er snel warm tapwater beschikbaar is als een kraan wordt open gedraaid. </a:t>
            </a:r>
          </a:p>
          <a:p>
            <a:pPr marL="0" indent="0">
              <a:buNone/>
            </a:pPr>
            <a:endParaRPr lang="nl-NL" sz="1600" b="1" dirty="0">
              <a:solidFill>
                <a:schemeClr val="tx2">
                  <a:lumMod val="75000"/>
                </a:schemeClr>
              </a:solidFill>
              <a:latin typeface="Verdana Pro Light" panose="020B0304030504040204"/>
            </a:endParaRPr>
          </a:p>
          <a:p>
            <a:pPr marL="0" indent="0">
              <a:buNone/>
            </a:pPr>
            <a:r>
              <a:rPr lang="nl-NL" sz="1600" dirty="0">
                <a:solidFill>
                  <a:schemeClr val="tx2">
                    <a:lumMod val="75000"/>
                  </a:schemeClr>
                </a:solidFill>
                <a:latin typeface="Verdana Pro Light" panose="020B0304030504040204"/>
              </a:rPr>
              <a:t>De volgende informatie moet voor een warmwater distributiesystemen verzameld worden:</a:t>
            </a:r>
          </a:p>
          <a:p>
            <a:r>
              <a:rPr lang="nl-NL" sz="1600" dirty="0">
                <a:solidFill>
                  <a:schemeClr val="tx2">
                    <a:lumMod val="75000"/>
                  </a:schemeClr>
                </a:solidFill>
                <a:latin typeface="Verdana Pro Light" panose="020B0304030504040204"/>
              </a:rPr>
              <a:t>Type distributiesysteem:</a:t>
            </a:r>
          </a:p>
          <a:p>
            <a:pPr lvl="2"/>
            <a:r>
              <a:rPr lang="nl-NL" sz="1600" dirty="0">
                <a:solidFill>
                  <a:schemeClr val="tx2">
                    <a:lumMod val="75000"/>
                  </a:schemeClr>
                </a:solidFill>
                <a:latin typeface="Verdana Pro Light" panose="020B0304030504040204"/>
              </a:rPr>
              <a:t>Geen </a:t>
            </a:r>
          </a:p>
          <a:p>
            <a:pPr lvl="2"/>
            <a:r>
              <a:rPr lang="nl-NL" sz="1600" dirty="0">
                <a:solidFill>
                  <a:schemeClr val="tx2">
                    <a:lumMod val="75000"/>
                  </a:schemeClr>
                </a:solidFill>
                <a:latin typeface="Verdana Pro Light" panose="020B0304030504040204"/>
              </a:rPr>
              <a:t>Circulatie van warm tapwater</a:t>
            </a:r>
          </a:p>
          <a:p>
            <a:pPr lvl="2"/>
            <a:r>
              <a:rPr lang="nl-NL" sz="1600" dirty="0">
                <a:solidFill>
                  <a:schemeClr val="tx2">
                    <a:lumMod val="75000"/>
                  </a:schemeClr>
                </a:solidFill>
                <a:latin typeface="Verdana Pro Light" panose="020B0304030504040204"/>
              </a:rPr>
              <a:t>Circulatie van cv-water (tot </a:t>
            </a:r>
            <a:r>
              <a:rPr lang="nl-NL" sz="1600" dirty="0" err="1">
                <a:solidFill>
                  <a:schemeClr val="tx2">
                    <a:lumMod val="75000"/>
                  </a:schemeClr>
                </a:solidFill>
                <a:latin typeface="Verdana Pro Light" panose="020B0304030504040204"/>
              </a:rPr>
              <a:t>afleverset</a:t>
            </a:r>
            <a:r>
              <a:rPr lang="nl-NL" sz="1600" dirty="0">
                <a:solidFill>
                  <a:schemeClr val="tx2">
                    <a:lumMod val="75000"/>
                  </a:schemeClr>
                </a:solidFill>
                <a:latin typeface="Verdana Pro Light" panose="020B0304030504040204"/>
              </a:rPr>
              <a:t>)</a:t>
            </a:r>
          </a:p>
          <a:p>
            <a:r>
              <a:rPr lang="nl-NL" sz="1600" dirty="0">
                <a:solidFill>
                  <a:schemeClr val="tx2">
                    <a:lumMod val="75000"/>
                  </a:schemeClr>
                </a:solidFill>
                <a:latin typeface="Verdana Pro Light" panose="020B0304030504040204"/>
              </a:rPr>
              <a:t>Distributie-leidingen:</a:t>
            </a:r>
          </a:p>
          <a:p>
            <a:pPr lvl="2"/>
            <a:r>
              <a:rPr lang="nl-NL" sz="1600" dirty="0">
                <a:solidFill>
                  <a:schemeClr val="tx2">
                    <a:lumMod val="75000"/>
                  </a:schemeClr>
                </a:solidFill>
                <a:latin typeface="Verdana Pro Light" panose="020B0304030504040204"/>
              </a:rPr>
              <a:t>Leidinglengte;</a:t>
            </a:r>
          </a:p>
          <a:p>
            <a:pPr lvl="2"/>
            <a:r>
              <a:rPr lang="nl-NL" sz="1600" dirty="0">
                <a:solidFill>
                  <a:schemeClr val="tx2">
                    <a:lumMod val="75000"/>
                  </a:schemeClr>
                </a:solidFill>
                <a:latin typeface="Verdana Pro Light" panose="020B0304030504040204"/>
              </a:rPr>
              <a:t>Leidingisolatie;</a:t>
            </a:r>
          </a:p>
          <a:p>
            <a:pPr lvl="2"/>
            <a:r>
              <a:rPr lang="nl-NL" sz="1600" dirty="0">
                <a:solidFill>
                  <a:schemeClr val="tx2">
                    <a:lumMod val="75000"/>
                  </a:schemeClr>
                </a:solidFill>
                <a:latin typeface="Verdana Pro Light" panose="020B0304030504040204"/>
              </a:rPr>
              <a:t>Leidingen in onverwarmde ruimtes;</a:t>
            </a:r>
          </a:p>
          <a:p>
            <a:pPr lvl="2"/>
            <a:r>
              <a:rPr lang="nl-NL" sz="1600" dirty="0">
                <a:solidFill>
                  <a:schemeClr val="tx2">
                    <a:lumMod val="75000"/>
                  </a:schemeClr>
                </a:solidFill>
                <a:latin typeface="Verdana Pro Light" panose="020B0304030504040204"/>
              </a:rPr>
              <a:t>Isolatie van kleppen, beugels en appendages.</a:t>
            </a:r>
          </a:p>
          <a:p>
            <a:r>
              <a:rPr lang="nl-NL" sz="1600" dirty="0">
                <a:solidFill>
                  <a:schemeClr val="tx2">
                    <a:lumMod val="75000"/>
                  </a:schemeClr>
                </a:solidFill>
                <a:latin typeface="Verdana Pro Light" panose="020B0304030504040204"/>
              </a:rPr>
              <a:t>Pomp (Energie Efficiency Index)</a:t>
            </a:r>
          </a:p>
        </p:txBody>
      </p:sp>
      <p:pic>
        <p:nvPicPr>
          <p:cNvPr id="4" name="Afbeelding 3">
            <a:extLst>
              <a:ext uri="{FF2B5EF4-FFF2-40B4-BE49-F238E27FC236}">
                <a16:creationId xmlns:a16="http://schemas.microsoft.com/office/drawing/2014/main" id="{1EAFCE06-DD65-4603-8360-EF714E677A5F}"/>
              </a:ext>
            </a:extLst>
          </p:cNvPr>
          <p:cNvPicPr>
            <a:picLocks noChangeAspect="1"/>
          </p:cNvPicPr>
          <p:nvPr/>
        </p:nvPicPr>
        <p:blipFill rotWithShape="1">
          <a:blip r:embed="rId3"/>
          <a:srcRect r="14409"/>
          <a:stretch/>
        </p:blipFill>
        <p:spPr>
          <a:xfrm>
            <a:off x="8734425" y="3822701"/>
            <a:ext cx="3463926" cy="3035300"/>
          </a:xfrm>
          <a:prstGeom prst="rect">
            <a:avLst/>
          </a:prstGeom>
        </p:spPr>
      </p:pic>
      <p:sp>
        <p:nvSpPr>
          <p:cNvPr id="2" name="Tekstvak 1">
            <a:extLst>
              <a:ext uri="{FF2B5EF4-FFF2-40B4-BE49-F238E27FC236}">
                <a16:creationId xmlns:a16="http://schemas.microsoft.com/office/drawing/2014/main" id="{3CD88351-0821-56E5-B51D-79C9402C214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F3A98078-DE7D-D81D-70B5-E63D5193C989}"/>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641787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binnen, zitten, tafel, bagage&#10;&#10;Automatisch gegenereerde beschrijving">
            <a:extLst>
              <a:ext uri="{FF2B5EF4-FFF2-40B4-BE49-F238E27FC236}">
                <a16:creationId xmlns:a16="http://schemas.microsoft.com/office/drawing/2014/main" id="{7D282245-08FC-4573-8E1D-A89964289D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764"/>
          <a:stretch/>
        </p:blipFill>
        <p:spPr>
          <a:xfrm>
            <a:off x="2343253" y="0"/>
            <a:ext cx="8251210" cy="6858000"/>
          </a:xfrm>
          <a:prstGeom prst="rect">
            <a:avLst/>
          </a:prstGeom>
        </p:spPr>
      </p:pic>
    </p:spTree>
    <p:extLst>
      <p:ext uri="{BB962C8B-B14F-4D97-AF65-F5344CB8AC3E}">
        <p14:creationId xmlns:p14="http://schemas.microsoft.com/office/powerpoint/2010/main" val="2806124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DBAE8B8-F4F2-4BE7-8784-6D081B3BCD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064"/>
          <a:stretch/>
        </p:blipFill>
        <p:spPr>
          <a:xfrm>
            <a:off x="2018906" y="0"/>
            <a:ext cx="10179444" cy="6789906"/>
          </a:xfrm>
          <a:prstGeom prst="rect">
            <a:avLst/>
          </a:prstGeom>
        </p:spPr>
      </p:pic>
    </p:spTree>
    <p:extLst>
      <p:ext uri="{BB962C8B-B14F-4D97-AF65-F5344CB8AC3E}">
        <p14:creationId xmlns:p14="http://schemas.microsoft.com/office/powerpoint/2010/main" val="3576895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8758335" cy="4268037"/>
          </a:xfrm>
        </p:spPr>
        <p:txBody>
          <a:bodyPr>
            <a:noAutofit/>
          </a:bodyPr>
          <a:lstStyle/>
          <a:p>
            <a:pPr marL="0" indent="0">
              <a:buNone/>
            </a:pPr>
            <a:r>
              <a:rPr lang="nl-NL" sz="2000" b="1" dirty="0">
                <a:solidFill>
                  <a:schemeClr val="tx2">
                    <a:lumMod val="75000"/>
                  </a:schemeClr>
                </a:solidFill>
                <a:latin typeface="Verdana Pro Light" panose="020B0304030504040204"/>
              </a:rPr>
              <a:t>Warmteverlies distributieleidingen</a:t>
            </a:r>
          </a:p>
          <a:p>
            <a:r>
              <a:rPr lang="nl-NL" sz="1600" dirty="0">
                <a:solidFill>
                  <a:schemeClr val="tx2">
                    <a:lumMod val="75000"/>
                  </a:schemeClr>
                </a:solidFill>
                <a:latin typeface="Verdana Pro Light" panose="020B0304030504040204"/>
              </a:rPr>
              <a:t>Warmteverliezen bepaald door:</a:t>
            </a:r>
          </a:p>
          <a:p>
            <a:pPr lvl="1">
              <a:buFont typeface="Arial" panose="020B0604020202020204" pitchFamily="34" charset="0"/>
              <a:buChar char="•"/>
            </a:pPr>
            <a:r>
              <a:rPr lang="nl-NL" sz="1600" dirty="0">
                <a:solidFill>
                  <a:schemeClr val="tx2">
                    <a:lumMod val="75000"/>
                  </a:schemeClr>
                </a:solidFill>
                <a:latin typeface="Verdana Pro Light" panose="020B0304030504040204"/>
              </a:rPr>
              <a:t>Leidinglengtes;</a:t>
            </a:r>
          </a:p>
          <a:p>
            <a:pPr lvl="1">
              <a:buFont typeface="Arial" panose="020B0604020202020204" pitchFamily="34" charset="0"/>
              <a:buChar char="•"/>
            </a:pPr>
            <a:r>
              <a:rPr lang="nl-NL" sz="1600" dirty="0">
                <a:solidFill>
                  <a:schemeClr val="tx2">
                    <a:lumMod val="75000"/>
                  </a:schemeClr>
                </a:solidFill>
                <a:latin typeface="Verdana Pro Light" panose="020B0304030504040204"/>
              </a:rPr>
              <a:t>Mate van isolatie van leidingen;</a:t>
            </a:r>
          </a:p>
          <a:p>
            <a:pPr lvl="1">
              <a:buFont typeface="Arial" panose="020B0604020202020204" pitchFamily="34" charset="0"/>
              <a:buChar char="•"/>
            </a:pPr>
            <a:r>
              <a:rPr lang="nl-NL" sz="1600" dirty="0">
                <a:solidFill>
                  <a:schemeClr val="tx2">
                    <a:lumMod val="75000"/>
                  </a:schemeClr>
                </a:solidFill>
                <a:latin typeface="Verdana Pro Light" panose="020B0304030504040204"/>
              </a:rPr>
              <a:t>Mate van isolatie van kleppen, beugels en appendages;</a:t>
            </a:r>
          </a:p>
          <a:p>
            <a:pPr lvl="1">
              <a:buFont typeface="Arial" panose="020B0604020202020204" pitchFamily="34" charset="0"/>
              <a:buChar char="•"/>
            </a:pPr>
            <a:r>
              <a:rPr lang="nl-NL" sz="1600" dirty="0">
                <a:solidFill>
                  <a:schemeClr val="tx2">
                    <a:lumMod val="75000"/>
                  </a:schemeClr>
                </a:solidFill>
                <a:latin typeface="Verdana Pro Light" panose="020B0304030504040204"/>
              </a:rPr>
              <a:t>Omgevingstemperatuur van de leidingen.</a:t>
            </a:r>
          </a:p>
          <a:p>
            <a:r>
              <a:rPr lang="nl-NL" sz="1600" dirty="0">
                <a:solidFill>
                  <a:schemeClr val="tx2">
                    <a:lumMod val="75000"/>
                  </a:schemeClr>
                </a:solidFill>
                <a:latin typeface="Verdana Pro Light" panose="020B0304030504040204"/>
              </a:rPr>
              <a:t>Wanneer voor het circulatiesysteem gebruik wordt gemaakt van een systeem dat ook wordt gebruikt voor verwarming, dan kunnen voor de leidinglengte en leidingdiameter de invoergegevens van de verwarming worden bepaald.</a:t>
            </a:r>
          </a:p>
        </p:txBody>
      </p:sp>
      <p:sp>
        <p:nvSpPr>
          <p:cNvPr id="2" name="Tekstvak 1">
            <a:extLst>
              <a:ext uri="{FF2B5EF4-FFF2-40B4-BE49-F238E27FC236}">
                <a16:creationId xmlns:a16="http://schemas.microsoft.com/office/drawing/2014/main" id="{0D4AEFA0-B574-7836-BDE8-1FBAE1E5A4A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A6F259BB-A809-1D94-F561-829AF5ADDC9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425406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8911176" cy="4268037"/>
          </a:xfrm>
        </p:spPr>
        <p:txBody>
          <a:bodyPr>
            <a:noAutofit/>
          </a:bodyPr>
          <a:lstStyle/>
          <a:p>
            <a:pPr marL="0" indent="0">
              <a:buNone/>
            </a:pPr>
            <a:r>
              <a:rPr lang="nl-NL" sz="2000" b="1" dirty="0">
                <a:solidFill>
                  <a:schemeClr val="tx2">
                    <a:lumMod val="75000"/>
                  </a:schemeClr>
                </a:solidFill>
                <a:latin typeface="Verdana Pro Light" panose="020B0304030504040204"/>
              </a:rPr>
              <a:t>Lengtes circulatieleiding</a:t>
            </a:r>
            <a:endParaRPr lang="nl-NL" sz="2000" dirty="0">
              <a:solidFill>
                <a:schemeClr val="tx2">
                  <a:lumMod val="75000"/>
                </a:schemeClr>
              </a:solidFill>
              <a:latin typeface="Verdana Pro Light" panose="020B0304030504040204"/>
            </a:endParaRPr>
          </a:p>
          <a:p>
            <a:pPr marL="0" indent="0" algn="l">
              <a:buNone/>
            </a:pPr>
            <a:r>
              <a:rPr lang="nl-NL" sz="1600" dirty="0">
                <a:solidFill>
                  <a:schemeClr val="tx2">
                    <a:lumMod val="75000"/>
                  </a:schemeClr>
                </a:solidFill>
                <a:latin typeface="Verdana Pro Light" panose="020B0304030504040204"/>
              </a:rPr>
              <a:t>Voor woningbouw worden de leidinglengtes van een individuele installatie forfaitair bepaald op basis van de gebruiksoppervlakte en het aantal bouwlagen dat is aangesloten op het circulatiesysteem.</a:t>
            </a:r>
          </a:p>
        </p:txBody>
      </p:sp>
      <p:sp>
        <p:nvSpPr>
          <p:cNvPr id="9" name="Tekstvak 8">
            <a:extLst>
              <a:ext uri="{FF2B5EF4-FFF2-40B4-BE49-F238E27FC236}">
                <a16:creationId xmlns:a16="http://schemas.microsoft.com/office/drawing/2014/main" id="{E9B5351D-E236-4F6A-A947-33EC7BAFF1CA}"/>
              </a:ext>
            </a:extLst>
          </p:cNvPr>
          <p:cNvSpPr txBox="1"/>
          <p:nvPr/>
        </p:nvSpPr>
        <p:spPr>
          <a:xfrm>
            <a:off x="-20272" y="5426839"/>
            <a:ext cx="12218622" cy="1323439"/>
          </a:xfrm>
          <a:prstGeom prst="rect">
            <a:avLst/>
          </a:prstGeom>
          <a:noFill/>
        </p:spPr>
        <p:txBody>
          <a:bodyPr wrap="square">
            <a:spAutoFit/>
          </a:bodyPr>
          <a:lstStyle/>
          <a:p>
            <a:pPr algn="l"/>
            <a:r>
              <a:rPr lang="nl-NL" sz="1600" dirty="0">
                <a:solidFill>
                  <a:schemeClr val="tx2">
                    <a:lumMod val="75000"/>
                  </a:schemeClr>
                </a:solidFill>
                <a:latin typeface="Verdana Pro Light" panose="020B0304030504040204"/>
              </a:rPr>
              <a:t>*Het is alleen mogelijk om leidinglengtes uit de tekeningen van de installatie af te leiden als het leidingverloop op de tekening overeenkomt met het werkelijke leidingverloop in de rekenzone.</a:t>
            </a:r>
          </a:p>
          <a:p>
            <a:pPr algn="l"/>
            <a:r>
              <a:rPr lang="nl-NL" sz="1600" dirty="0">
                <a:solidFill>
                  <a:schemeClr val="tx2">
                    <a:lumMod val="75000"/>
                  </a:schemeClr>
                </a:solidFill>
                <a:latin typeface="Verdana Pro Light" panose="020B0304030504040204"/>
              </a:rPr>
              <a:t>*wanneer het gemakkelijk is om te meten wat de leidinglengte is door onverwarmde ruimte, dan opmeten anders onbekend</a:t>
            </a:r>
          </a:p>
          <a:p>
            <a:pPr algn="l"/>
            <a:r>
              <a:rPr lang="nl-NL" sz="1600" dirty="0">
                <a:solidFill>
                  <a:schemeClr val="tx2">
                    <a:lumMod val="75000"/>
                  </a:schemeClr>
                </a:solidFill>
                <a:latin typeface="Verdana Pro Light" panose="020B0304030504040204"/>
              </a:rPr>
              <a:t>*wanneer de leidingen uitsluitend door de rekenzone lopen, wordt aangegeven dat de leidingen door een verwarmde ruimte loopt</a:t>
            </a:r>
          </a:p>
        </p:txBody>
      </p:sp>
      <p:pic>
        <p:nvPicPr>
          <p:cNvPr id="2" name="Afbeelding 1">
            <a:extLst>
              <a:ext uri="{FF2B5EF4-FFF2-40B4-BE49-F238E27FC236}">
                <a16:creationId xmlns:a16="http://schemas.microsoft.com/office/drawing/2014/main" id="{5029B411-48B1-D4FB-5AC3-B54BE1D5F478}"/>
              </a:ext>
            </a:extLst>
          </p:cNvPr>
          <p:cNvPicPr>
            <a:picLocks noChangeAspect="1"/>
          </p:cNvPicPr>
          <p:nvPr/>
        </p:nvPicPr>
        <p:blipFill rotWithShape="1">
          <a:blip r:embed="rId3"/>
          <a:srcRect t="16831"/>
          <a:stretch/>
        </p:blipFill>
        <p:spPr>
          <a:xfrm>
            <a:off x="515970" y="2611091"/>
            <a:ext cx="1913429" cy="2849688"/>
          </a:xfrm>
          <a:prstGeom prst="rect">
            <a:avLst/>
          </a:prstGeom>
        </p:spPr>
      </p:pic>
      <p:pic>
        <p:nvPicPr>
          <p:cNvPr id="6" name="Afbeelding 5">
            <a:extLst>
              <a:ext uri="{FF2B5EF4-FFF2-40B4-BE49-F238E27FC236}">
                <a16:creationId xmlns:a16="http://schemas.microsoft.com/office/drawing/2014/main" id="{8C9CA387-6517-B8A0-A7C4-821D734EBC62}"/>
              </a:ext>
            </a:extLst>
          </p:cNvPr>
          <p:cNvPicPr>
            <a:picLocks noChangeAspect="1"/>
          </p:cNvPicPr>
          <p:nvPr/>
        </p:nvPicPr>
        <p:blipFill>
          <a:blip r:embed="rId4"/>
          <a:stretch>
            <a:fillRect/>
          </a:stretch>
        </p:blipFill>
        <p:spPr>
          <a:xfrm>
            <a:off x="3058243" y="2844421"/>
            <a:ext cx="7311442" cy="2534295"/>
          </a:xfrm>
          <a:prstGeom prst="rect">
            <a:avLst/>
          </a:prstGeom>
        </p:spPr>
      </p:pic>
      <p:sp>
        <p:nvSpPr>
          <p:cNvPr id="4" name="Tekstvak 3">
            <a:extLst>
              <a:ext uri="{FF2B5EF4-FFF2-40B4-BE49-F238E27FC236}">
                <a16:creationId xmlns:a16="http://schemas.microsoft.com/office/drawing/2014/main" id="{B3C7E53C-FD1E-E8C4-133B-3E008DD8901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6EF1838F-4B54-EFE1-C9D1-FCA43BECE88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918953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5804"/>
            <a:ext cx="9032473" cy="4268037"/>
          </a:xfrm>
        </p:spPr>
        <p:txBody>
          <a:bodyPr>
            <a:noAutofit/>
          </a:bodyPr>
          <a:lstStyle/>
          <a:p>
            <a:pPr marL="0" indent="0">
              <a:buNone/>
            </a:pPr>
            <a:r>
              <a:rPr lang="nl-NL" sz="2000" b="1" dirty="0">
                <a:solidFill>
                  <a:schemeClr val="tx2">
                    <a:lumMod val="75000"/>
                  </a:schemeClr>
                </a:solidFill>
                <a:latin typeface="Verdana Pro Light" panose="020B0304030504040204"/>
              </a:rPr>
              <a:t>Isolatie circulatieleiding</a:t>
            </a:r>
          </a:p>
          <a:p>
            <a:pPr marL="0" indent="0">
              <a:buNone/>
            </a:pPr>
            <a:r>
              <a:rPr lang="nl-NL" sz="1600" dirty="0">
                <a:solidFill>
                  <a:schemeClr val="tx2">
                    <a:lumMod val="75000"/>
                  </a:schemeClr>
                </a:solidFill>
                <a:latin typeface="Verdana Pro Light" panose="020B0304030504040204"/>
              </a:rPr>
              <a:t>Er is sprake van geïsoleerde leidingen als meer dan 90% van de totale leidinglengte van isolatiemateriaal is voorzien. Aan het 90%-criterium wordt voldaan als leidingen zijn geïsoleerd en de appendages en beugels.</a:t>
            </a:r>
          </a:p>
          <a:p>
            <a:pPr marL="0" indent="0">
              <a:buNone/>
            </a:pPr>
            <a:endParaRPr lang="nl-NL" sz="1600" dirty="0">
              <a:solidFill>
                <a:schemeClr val="tx2">
                  <a:lumMod val="75000"/>
                </a:schemeClr>
              </a:solidFill>
              <a:latin typeface="Verdana Pro Light" panose="020B0304030504040204"/>
            </a:endParaRPr>
          </a:p>
          <a:p>
            <a:pPr marL="0" indent="0">
              <a:buNone/>
            </a:pPr>
            <a:endParaRPr lang="nl-NL" sz="1600" dirty="0">
              <a:solidFill>
                <a:schemeClr val="tx2">
                  <a:lumMod val="75000"/>
                </a:schemeClr>
              </a:solidFill>
              <a:latin typeface="Verdana Pro Light" panose="020B0304030504040204"/>
            </a:endParaRPr>
          </a:p>
        </p:txBody>
      </p:sp>
      <p:pic>
        <p:nvPicPr>
          <p:cNvPr id="11" name="Afbeelding 10" descr="Afbeelding met binnen, houten, gereedschap&#10;&#10;Automatisch gegenereerde beschrijving">
            <a:extLst>
              <a:ext uri="{FF2B5EF4-FFF2-40B4-BE49-F238E27FC236}">
                <a16:creationId xmlns:a16="http://schemas.microsoft.com/office/drawing/2014/main" id="{76EEAD25-0B42-4A0D-8ADF-D6691F9D0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52193"/>
            <a:ext cx="3341076" cy="2505807"/>
          </a:xfrm>
          <a:prstGeom prst="rect">
            <a:avLst/>
          </a:prstGeom>
        </p:spPr>
      </p:pic>
      <p:pic>
        <p:nvPicPr>
          <p:cNvPr id="13" name="Afbeelding 12" descr="Afbeelding met binnen&#10;&#10;Automatisch gegenereerde beschrijving">
            <a:extLst>
              <a:ext uri="{FF2B5EF4-FFF2-40B4-BE49-F238E27FC236}">
                <a16:creationId xmlns:a16="http://schemas.microsoft.com/office/drawing/2014/main" id="{0C05D13B-2F01-4E76-A821-158A3940B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274911" y="3934559"/>
            <a:ext cx="2505805" cy="3341073"/>
          </a:xfrm>
          <a:prstGeom prst="rect">
            <a:avLst/>
          </a:prstGeom>
        </p:spPr>
      </p:pic>
      <p:pic>
        <p:nvPicPr>
          <p:cNvPr id="8" name="Afbeelding 7">
            <a:extLst>
              <a:ext uri="{FF2B5EF4-FFF2-40B4-BE49-F238E27FC236}">
                <a16:creationId xmlns:a16="http://schemas.microsoft.com/office/drawing/2014/main" id="{872DC748-4E61-A685-0DFE-EAB7FAA78866}"/>
              </a:ext>
            </a:extLst>
          </p:cNvPr>
          <p:cNvPicPr>
            <a:picLocks noChangeAspect="1"/>
          </p:cNvPicPr>
          <p:nvPr/>
        </p:nvPicPr>
        <p:blipFill rotWithShape="1">
          <a:blip r:embed="rId5"/>
          <a:srcRect t="17862"/>
          <a:stretch/>
        </p:blipFill>
        <p:spPr>
          <a:xfrm>
            <a:off x="3060000" y="2840477"/>
            <a:ext cx="8057156" cy="1431790"/>
          </a:xfrm>
          <a:prstGeom prst="rect">
            <a:avLst/>
          </a:prstGeom>
        </p:spPr>
      </p:pic>
      <p:sp>
        <p:nvSpPr>
          <p:cNvPr id="2" name="Tekstvak 1">
            <a:extLst>
              <a:ext uri="{FF2B5EF4-FFF2-40B4-BE49-F238E27FC236}">
                <a16:creationId xmlns:a16="http://schemas.microsoft.com/office/drawing/2014/main" id="{EFE3D554-8795-B442-B769-460135AF5203}"/>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4B58F1CA-91A3-BAFF-B8A0-D3DD9F14644C}"/>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808355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9041804" cy="4268037"/>
          </a:xfrm>
        </p:spPr>
        <p:txBody>
          <a:bodyPr>
            <a:noAutofit/>
          </a:bodyPr>
          <a:lstStyle/>
          <a:p>
            <a:pPr marL="0" indent="0">
              <a:buNone/>
            </a:pPr>
            <a:r>
              <a:rPr lang="nl-NL" sz="2000" b="1" dirty="0">
                <a:solidFill>
                  <a:schemeClr val="tx2">
                    <a:lumMod val="75000"/>
                  </a:schemeClr>
                </a:solidFill>
                <a:latin typeface="Verdana Pro Light" panose="020B0304030504040204"/>
              </a:rPr>
              <a:t>Isolatie </a:t>
            </a:r>
            <a:r>
              <a:rPr lang="nl-NL" sz="2000" b="1" dirty="0" err="1">
                <a:solidFill>
                  <a:schemeClr val="tx2">
                    <a:lumMod val="75000"/>
                  </a:schemeClr>
                </a:solidFill>
                <a:latin typeface="Verdana Pro Light" panose="020B0304030504040204"/>
              </a:rPr>
              <a:t>Isolatie</a:t>
            </a:r>
            <a:r>
              <a:rPr lang="nl-NL" sz="2000" b="1" dirty="0">
                <a:solidFill>
                  <a:schemeClr val="tx2">
                    <a:lumMod val="75000"/>
                  </a:schemeClr>
                </a:solidFill>
                <a:latin typeface="Verdana Pro Light" panose="020B0304030504040204"/>
              </a:rPr>
              <a:t> van kleppen, beugels en appendages</a:t>
            </a:r>
          </a:p>
          <a:p>
            <a:pPr marL="0" indent="0">
              <a:buNone/>
            </a:pPr>
            <a:r>
              <a:rPr lang="nl-NL" sz="1600" dirty="0">
                <a:solidFill>
                  <a:schemeClr val="tx2">
                    <a:lumMod val="75000"/>
                  </a:schemeClr>
                </a:solidFill>
                <a:latin typeface="Verdana Pro Light" panose="020B0304030504040204"/>
              </a:rPr>
              <a:t>Stel vast of de beugels, kleppen en overige appendages geïsoleerd zijn;</a:t>
            </a:r>
          </a:p>
        </p:txBody>
      </p:sp>
      <p:pic>
        <p:nvPicPr>
          <p:cNvPr id="8" name="Afbeelding 7">
            <a:extLst>
              <a:ext uri="{FF2B5EF4-FFF2-40B4-BE49-F238E27FC236}">
                <a16:creationId xmlns:a16="http://schemas.microsoft.com/office/drawing/2014/main" id="{412BA4BF-02E9-4F62-4B90-F879E6898019}"/>
              </a:ext>
            </a:extLst>
          </p:cNvPr>
          <p:cNvPicPr>
            <a:picLocks noChangeAspect="1"/>
          </p:cNvPicPr>
          <p:nvPr/>
        </p:nvPicPr>
        <p:blipFill>
          <a:blip r:embed="rId3"/>
          <a:stretch>
            <a:fillRect/>
          </a:stretch>
        </p:blipFill>
        <p:spPr>
          <a:xfrm>
            <a:off x="3060001" y="2437647"/>
            <a:ext cx="8027100" cy="1274892"/>
          </a:xfrm>
          <a:prstGeom prst="rect">
            <a:avLst/>
          </a:prstGeom>
        </p:spPr>
      </p:pic>
      <p:pic>
        <p:nvPicPr>
          <p:cNvPr id="2" name="Afbeelding 1">
            <a:extLst>
              <a:ext uri="{FF2B5EF4-FFF2-40B4-BE49-F238E27FC236}">
                <a16:creationId xmlns:a16="http://schemas.microsoft.com/office/drawing/2014/main" id="{5DEA855D-54B3-DEC6-E668-7BD1A46E0356}"/>
              </a:ext>
            </a:extLst>
          </p:cNvPr>
          <p:cNvPicPr>
            <a:picLocks noChangeAspect="1"/>
          </p:cNvPicPr>
          <p:nvPr/>
        </p:nvPicPr>
        <p:blipFill rotWithShape="1">
          <a:blip r:embed="rId4"/>
          <a:srcRect t="7290" b="36393"/>
          <a:stretch/>
        </p:blipFill>
        <p:spPr>
          <a:xfrm>
            <a:off x="4692017" y="3712539"/>
            <a:ext cx="3718882" cy="3102879"/>
          </a:xfrm>
          <a:prstGeom prst="rect">
            <a:avLst/>
          </a:prstGeom>
        </p:spPr>
      </p:pic>
      <p:sp>
        <p:nvSpPr>
          <p:cNvPr id="4" name="Tekstvak 3">
            <a:extLst>
              <a:ext uri="{FF2B5EF4-FFF2-40B4-BE49-F238E27FC236}">
                <a16:creationId xmlns:a16="http://schemas.microsoft.com/office/drawing/2014/main" id="{B3E9195E-26C5-AAB9-22EE-B6928469394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770A024B-CC2B-1530-813D-D9CDC82E22B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235200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3" name="Afbeelding 2" descr="Afbeelding met gebouw, rek&#10;&#10;Automatisch gegenereerde beschrijving">
            <a:extLst>
              <a:ext uri="{FF2B5EF4-FFF2-40B4-BE49-F238E27FC236}">
                <a16:creationId xmlns:a16="http://schemas.microsoft.com/office/drawing/2014/main" id="{D66B8E07-026C-4905-B696-5B4247A75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000" y="0"/>
            <a:ext cx="9144000" cy="6858000"/>
          </a:xfrm>
          <a:prstGeom prst="rect">
            <a:avLst/>
          </a:prstGeom>
        </p:spPr>
      </p:pic>
      <p:sp>
        <p:nvSpPr>
          <p:cNvPr id="2" name="Tekstvak 1">
            <a:extLst>
              <a:ext uri="{FF2B5EF4-FFF2-40B4-BE49-F238E27FC236}">
                <a16:creationId xmlns:a16="http://schemas.microsoft.com/office/drawing/2014/main" id="{0F2394F0-877D-CC33-BEC0-75DC802AC310}"/>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35025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een woning of woongebouw kan het warmtapwater door één of meer warmtapwatersystemen worden verzorgd.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Tapwatersystemen zijn niet van invloed op de indeling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Een warmtapwatersysteem valt niet altijd samen met een rekenzone: één systeem kan meer rekenzones bedienen en één rekenzone kan meer systemen bevatten. Wel geldt dat elke rekenzone minimaal één warmtapwatersysteem heeft.</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het aantal warmtapwatersystemen in de woning of woongebouw. Dat is er ten minste één;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het aantal keukens en badkamers per woonfunctie;</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Bepaal per tapwatersysteem welke keukens en badkamers hierop zijn aangesloten.</a:t>
            </a:r>
          </a:p>
        </p:txBody>
      </p:sp>
      <p:sp>
        <p:nvSpPr>
          <p:cNvPr id="2" name="Tekstvak 1">
            <a:extLst>
              <a:ext uri="{FF2B5EF4-FFF2-40B4-BE49-F238E27FC236}">
                <a16:creationId xmlns:a16="http://schemas.microsoft.com/office/drawing/2014/main" id="{E1A6B2CD-6ED3-1D0D-D30C-798679A48D57}"/>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928308B0-5BB5-2C82-0A4C-9EF0E7FCE98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777792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0000" y="1620000"/>
            <a:ext cx="9019939" cy="4268037"/>
          </a:xfrm>
        </p:spPr>
        <p:txBody>
          <a:bodyPr>
            <a:noAutofit/>
          </a:bodyPr>
          <a:lstStyle/>
          <a:p>
            <a:pPr marL="0" indent="0">
              <a:buNone/>
            </a:pPr>
            <a:r>
              <a:rPr lang="nl-NL" sz="2000" b="1" dirty="0">
                <a:solidFill>
                  <a:schemeClr val="tx2">
                    <a:lumMod val="75000"/>
                  </a:schemeClr>
                </a:solidFill>
                <a:latin typeface="Verdana Pro Light" panose="020B0304030504040204"/>
              </a:rPr>
              <a:t>Tapwater Circulatiepompen</a:t>
            </a:r>
          </a:p>
          <a:p>
            <a:pPr marL="0" indent="0">
              <a:buNone/>
            </a:pPr>
            <a:r>
              <a:rPr lang="nl-NL" sz="1600" dirty="0">
                <a:solidFill>
                  <a:schemeClr val="tx2">
                    <a:lumMod val="75000"/>
                  </a:schemeClr>
                </a:solidFill>
                <a:latin typeface="Verdana Pro Light" panose="020B0304030504040204"/>
              </a:rPr>
              <a:t>Alle circulatiepompen in het distributiesysteem voor warmtapwater moeten worden meegenomen.</a:t>
            </a:r>
          </a:p>
          <a:p>
            <a:pPr marL="0" indent="0">
              <a:buNone/>
            </a:pPr>
            <a:r>
              <a:rPr lang="nl-NL" sz="1600" dirty="0">
                <a:solidFill>
                  <a:schemeClr val="tx2">
                    <a:lumMod val="75000"/>
                  </a:schemeClr>
                </a:solidFill>
                <a:latin typeface="Verdana Pro Light" panose="020B0304030504040204"/>
              </a:rPr>
              <a:t>Bepaal per pomp:</a:t>
            </a:r>
          </a:p>
          <a:p>
            <a:r>
              <a:rPr lang="nl-NL" sz="1600" dirty="0">
                <a:solidFill>
                  <a:schemeClr val="tx2">
                    <a:lumMod val="75000"/>
                  </a:schemeClr>
                </a:solidFill>
                <a:latin typeface="Verdana Pro Light" panose="020B0304030504040204"/>
              </a:rPr>
              <a:t>Of er een kwaliteitsverklaring van de pomp is;</a:t>
            </a:r>
          </a:p>
          <a:p>
            <a:r>
              <a:rPr lang="nl-NL" sz="1600" dirty="0">
                <a:solidFill>
                  <a:schemeClr val="tx2">
                    <a:lumMod val="75000"/>
                  </a:schemeClr>
                </a:solidFill>
                <a:latin typeface="Verdana Pro Light" panose="020B0304030504040204"/>
              </a:rPr>
              <a:t>De energie-efficiëntie index (EEI) van de circulatiepomp;</a:t>
            </a:r>
          </a:p>
          <a:p>
            <a:r>
              <a:rPr lang="nl-NL" sz="1600" dirty="0">
                <a:solidFill>
                  <a:schemeClr val="tx2">
                    <a:lumMod val="75000"/>
                  </a:schemeClr>
                </a:solidFill>
                <a:latin typeface="Verdana Pro Light" panose="020B0304030504040204"/>
              </a:rPr>
              <a:t>Het geïnstalleerde hydraulisch vermogen van de pomp;</a:t>
            </a:r>
          </a:p>
          <a:p>
            <a:r>
              <a:rPr lang="nl-NL" sz="1600" dirty="0">
                <a:solidFill>
                  <a:schemeClr val="tx2">
                    <a:lumMod val="75000"/>
                  </a:schemeClr>
                </a:solidFill>
                <a:latin typeface="Verdana Pro Light" panose="020B0304030504040204"/>
              </a:rPr>
              <a:t>Het type pompregeling.</a:t>
            </a:r>
          </a:p>
          <a:p>
            <a:pPr lvl="1"/>
            <a:r>
              <a:rPr lang="nl-NL" sz="1600" dirty="0">
                <a:solidFill>
                  <a:schemeClr val="tx2">
                    <a:lumMod val="75000"/>
                  </a:schemeClr>
                </a:solidFill>
                <a:latin typeface="Verdana Pro Light" panose="020B0304030504040204"/>
              </a:rPr>
              <a:t>Constant drukverschil;</a:t>
            </a:r>
          </a:p>
          <a:p>
            <a:pPr lvl="1"/>
            <a:r>
              <a:rPr lang="nl-NL" sz="1600" dirty="0">
                <a:solidFill>
                  <a:schemeClr val="tx2">
                    <a:lumMod val="75000"/>
                  </a:schemeClr>
                </a:solidFill>
                <a:latin typeface="Verdana Pro Light" panose="020B0304030504040204"/>
              </a:rPr>
              <a:t>Geen regeling;</a:t>
            </a:r>
          </a:p>
          <a:p>
            <a:pPr lvl="1"/>
            <a:r>
              <a:rPr lang="nl-NL" sz="1600" dirty="0">
                <a:solidFill>
                  <a:schemeClr val="tx2">
                    <a:lumMod val="75000"/>
                  </a:schemeClr>
                </a:solidFill>
                <a:latin typeface="Verdana Pro Light" panose="020B0304030504040204"/>
              </a:rPr>
              <a:t>Onbekend.</a:t>
            </a:r>
          </a:p>
          <a:p>
            <a:pPr lvl="1"/>
            <a:endParaRPr lang="nl-NL" sz="1600" dirty="0">
              <a:solidFill>
                <a:schemeClr val="tx2">
                  <a:lumMod val="75000"/>
                </a:schemeClr>
              </a:solidFill>
              <a:latin typeface="Verdana Pro Light" panose="020B0304030504040204"/>
            </a:endParaRPr>
          </a:p>
          <a:p>
            <a:pPr lvl="1"/>
            <a:endParaRPr lang="nl-NL" sz="1600" dirty="0">
              <a:solidFill>
                <a:schemeClr val="tx2">
                  <a:lumMod val="75000"/>
                </a:schemeClr>
              </a:solidFill>
              <a:latin typeface="Verdana Pro Light" panose="020B0304030504040204"/>
            </a:endParaRPr>
          </a:p>
          <a:p>
            <a:pPr lvl="1"/>
            <a:endParaRPr lang="nl-NL" sz="1600" dirty="0">
              <a:solidFill>
                <a:schemeClr val="tx2">
                  <a:lumMod val="75000"/>
                </a:schemeClr>
              </a:solidFill>
              <a:latin typeface="Verdana Pro Light" panose="020B0304030504040204"/>
            </a:endParaRPr>
          </a:p>
          <a:p>
            <a:pPr lvl="1"/>
            <a:endParaRPr lang="nl-NL" sz="1600" dirty="0">
              <a:solidFill>
                <a:schemeClr val="tx2">
                  <a:lumMod val="75000"/>
                </a:schemeClr>
              </a:solidFill>
              <a:latin typeface="Verdana Pro Light" panose="020B0304030504040204"/>
            </a:endParaRPr>
          </a:p>
          <a:p>
            <a:pPr marL="0" indent="0" algn="l">
              <a:buNone/>
            </a:pPr>
            <a:r>
              <a:rPr lang="nl-NL" sz="1600" dirty="0">
                <a:solidFill>
                  <a:schemeClr val="tx2">
                    <a:lumMod val="75000"/>
                  </a:schemeClr>
                </a:solidFill>
                <a:latin typeface="Verdana Pro Light" panose="020B0304030504040204"/>
              </a:rPr>
              <a:t>* Circulatiepompen behorende bij een systeem voor ruimteverwarming, worden meegenomen bij het hoofdstuk ruimteverwarming</a:t>
            </a:r>
          </a:p>
        </p:txBody>
      </p:sp>
      <p:sp>
        <p:nvSpPr>
          <p:cNvPr id="2" name="Tekstvak 1">
            <a:extLst>
              <a:ext uri="{FF2B5EF4-FFF2-40B4-BE49-F238E27FC236}">
                <a16:creationId xmlns:a16="http://schemas.microsoft.com/office/drawing/2014/main" id="{791535BE-8FCC-D3C7-DB0B-EEF1573B394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5" name="Tekstvak 4">
            <a:extLst>
              <a:ext uri="{FF2B5EF4-FFF2-40B4-BE49-F238E27FC236}">
                <a16:creationId xmlns:a16="http://schemas.microsoft.com/office/drawing/2014/main" id="{D5767CA0-DAF8-10C8-2E0F-5829FDC82F9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565623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Stap 4, </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Installatiebepaling</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8" name="Tijdelijke aanduiding voor inhoud 7" descr="Afbeelding met binnen&#10;&#10;Automatisch gegenereerde beschrijving">
            <a:extLst>
              <a:ext uri="{FF2B5EF4-FFF2-40B4-BE49-F238E27FC236}">
                <a16:creationId xmlns:a16="http://schemas.microsoft.com/office/drawing/2014/main" id="{0ACEBC86-66DA-406E-B924-7BCDB8A9978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861647" y="826478"/>
            <a:ext cx="6893171" cy="5169878"/>
          </a:xfrm>
        </p:spPr>
      </p:pic>
      <p:pic>
        <p:nvPicPr>
          <p:cNvPr id="10" name="Afbeelding 9" descr="Afbeelding met tekst, groen, buiten, meter&#10;&#10;Automatisch gegenereerde beschrijving">
            <a:extLst>
              <a:ext uri="{FF2B5EF4-FFF2-40B4-BE49-F238E27FC236}">
                <a16:creationId xmlns:a16="http://schemas.microsoft.com/office/drawing/2014/main" id="{FBC9177A-7A4F-4041-BE89-6E68F50E2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191" y="1467631"/>
            <a:ext cx="7187159" cy="5390370"/>
          </a:xfrm>
          <a:prstGeom prst="rect">
            <a:avLst/>
          </a:prstGeom>
        </p:spPr>
      </p:pic>
      <p:sp>
        <p:nvSpPr>
          <p:cNvPr id="2" name="Tekstvak 1">
            <a:extLst>
              <a:ext uri="{FF2B5EF4-FFF2-40B4-BE49-F238E27FC236}">
                <a16:creationId xmlns:a16="http://schemas.microsoft.com/office/drawing/2014/main" id="{C4A800B1-2039-24B1-CE4E-6A067A15C599}"/>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741472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8884A2C9-5FC6-4CDA-8729-F0670423A6A8}"/>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5" name="Afbeelding 4">
            <a:extLst>
              <a:ext uri="{FF2B5EF4-FFF2-40B4-BE49-F238E27FC236}">
                <a16:creationId xmlns:a16="http://schemas.microsoft.com/office/drawing/2014/main" id="{611382F4-6DB5-46D5-A232-016725467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2" y="578684"/>
            <a:ext cx="8128000" cy="6096000"/>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5931A757-FC5A-43C9-89F1-178419320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55288" y="857250"/>
            <a:ext cx="6858000" cy="5143500"/>
          </a:xfrm>
          <a:prstGeom prst="rect">
            <a:avLst/>
          </a:prstGeom>
        </p:spPr>
      </p:pic>
    </p:spTree>
    <p:extLst>
      <p:ext uri="{BB962C8B-B14F-4D97-AF65-F5344CB8AC3E}">
        <p14:creationId xmlns:p14="http://schemas.microsoft.com/office/powerpoint/2010/main" val="2784771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gaat om de volgende onderdelen: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Opslag van warmtapwater (voorraadvaten);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Zonne-energiesysteem (indien aanwezig, zie hoofdstuk 15).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788B1BFC-FF66-E3FD-69D9-362B2B3215E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10111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063110" y="1620000"/>
            <a:ext cx="7413949" cy="5111000"/>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Afgiftesysteem voor warm tapwater</a:t>
            </a:r>
          </a:p>
          <a:p>
            <a:pPr marL="0" indent="0" algn="l">
              <a:buNone/>
            </a:pPr>
            <a:r>
              <a:rPr lang="nl-NL" sz="1600" dirty="0">
                <a:solidFill>
                  <a:schemeClr val="tx2">
                    <a:lumMod val="75000"/>
                  </a:schemeClr>
                </a:solidFill>
                <a:latin typeface="Verdana Pro Light" panose="020B0304030504040204" pitchFamily="34" charset="0"/>
                <a:cs typeface="Gisha" panose="020B0502040204020203" pitchFamily="34" charset="-79"/>
              </a:rPr>
              <a:t>Bij woningbouw moeten de leidinglengtes naar de keuken en naar de badruimte worden bepaald. De leidinglengte in meters is de afstand tussen het </a:t>
            </a:r>
            <a:r>
              <a:rPr lang="nl-NL" sz="1600" b="1" dirty="0">
                <a:solidFill>
                  <a:schemeClr val="tx2">
                    <a:lumMod val="75000"/>
                  </a:schemeClr>
                </a:solidFill>
                <a:latin typeface="Verdana Pro Light" panose="020B0304030504040204" pitchFamily="34" charset="0"/>
                <a:cs typeface="Gisha" panose="020B0502040204020203" pitchFamily="34" charset="-79"/>
              </a:rPr>
              <a:t>aansluitpunt</a:t>
            </a:r>
            <a:r>
              <a:rPr lang="nl-NL" sz="1600" dirty="0">
                <a:solidFill>
                  <a:schemeClr val="tx2">
                    <a:lumMod val="75000"/>
                  </a:schemeClr>
                </a:solidFill>
                <a:latin typeface="Verdana Pro Light" panose="020B0304030504040204" pitchFamily="34" charset="0"/>
                <a:cs typeface="Gisha" panose="020B0502040204020203" pitchFamily="34" charset="-79"/>
              </a:rPr>
              <a:t> bij de opstelplaats van warmwatertoestel, voorraadvat, warmtewisselaar of circulatieleiding enerzijds, en het tappunt in de keuken en badkamer anderzijds.</a:t>
            </a:r>
          </a:p>
          <a:p>
            <a:pPr marL="0" indent="0">
              <a:buNone/>
            </a:pPr>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De volgende punten moeten worden opgenomen bij een woning:</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Bepaal de locatie van de uittappunten (keuken en badkamer);</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Bepaal de lengte van de uittapleidingen op basis van bovenstaande methode;</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Bepaal de inwendige diameter van de uittapleidingen.</a:t>
            </a:r>
          </a:p>
          <a:p>
            <a:pPr marL="0" indent="0">
              <a:buNone/>
            </a:pPr>
            <a:endParaRPr lang="nl-NL" sz="2500" dirty="0"/>
          </a:p>
        </p:txBody>
      </p:sp>
      <p:pic>
        <p:nvPicPr>
          <p:cNvPr id="8" name="Afbeelding 7" descr="Afbeelding met binnen&#10;&#10;Automatisch gegenereerde beschrijving">
            <a:extLst>
              <a:ext uri="{FF2B5EF4-FFF2-40B4-BE49-F238E27FC236}">
                <a16:creationId xmlns:a16="http://schemas.microsoft.com/office/drawing/2014/main" id="{5618948B-3BD3-41CF-A104-C7E165DFE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53" y="4367116"/>
            <a:ext cx="3192353" cy="2394265"/>
          </a:xfrm>
          <a:prstGeom prst="rect">
            <a:avLst/>
          </a:prstGeom>
        </p:spPr>
      </p:pic>
      <p:sp>
        <p:nvSpPr>
          <p:cNvPr id="2" name="Tekstvak 1">
            <a:extLst>
              <a:ext uri="{FF2B5EF4-FFF2-40B4-BE49-F238E27FC236}">
                <a16:creationId xmlns:a16="http://schemas.microsoft.com/office/drawing/2014/main" id="{E655A470-11BF-781C-81AA-C08CF8B430FA}"/>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4BBB297E-EEEB-7A27-AC10-9FFC45A53FE1}"/>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1843444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7D3851D-3215-4D81-9FF5-A2975603DF77}"/>
              </a:ext>
            </a:extLst>
          </p:cNvPr>
          <p:cNvPicPr>
            <a:picLocks noChangeAspect="1"/>
          </p:cNvPicPr>
          <p:nvPr/>
        </p:nvPicPr>
        <p:blipFill>
          <a:blip r:embed="rId3"/>
          <a:stretch>
            <a:fillRect/>
          </a:stretch>
        </p:blipFill>
        <p:spPr>
          <a:xfrm>
            <a:off x="294823" y="2824064"/>
            <a:ext cx="2435204" cy="2413936"/>
          </a:xfrm>
          <a:prstGeom prst="rect">
            <a:avLst/>
          </a:prstGeom>
        </p:spPr>
      </p:pic>
      <p:pic>
        <p:nvPicPr>
          <p:cNvPr id="11" name="Afbeelding 10">
            <a:extLst>
              <a:ext uri="{FF2B5EF4-FFF2-40B4-BE49-F238E27FC236}">
                <a16:creationId xmlns:a16="http://schemas.microsoft.com/office/drawing/2014/main" id="{3B7C7783-4715-4941-AB13-F8885CE3C24A}"/>
              </a:ext>
            </a:extLst>
          </p:cNvPr>
          <p:cNvPicPr>
            <a:picLocks noChangeAspect="1"/>
          </p:cNvPicPr>
          <p:nvPr/>
        </p:nvPicPr>
        <p:blipFill>
          <a:blip r:embed="rId4"/>
          <a:stretch>
            <a:fillRect/>
          </a:stretch>
        </p:blipFill>
        <p:spPr>
          <a:xfrm>
            <a:off x="355171" y="5443650"/>
            <a:ext cx="3724275" cy="1104900"/>
          </a:xfrm>
          <a:prstGeom prst="rect">
            <a:avLst/>
          </a:prstGeom>
        </p:spPr>
      </p:pic>
      <p:pic>
        <p:nvPicPr>
          <p:cNvPr id="4" name="Afbeelding 3">
            <a:extLst>
              <a:ext uri="{FF2B5EF4-FFF2-40B4-BE49-F238E27FC236}">
                <a16:creationId xmlns:a16="http://schemas.microsoft.com/office/drawing/2014/main" id="{2672C862-78A4-455A-21A0-42ECC85CD902}"/>
              </a:ext>
            </a:extLst>
          </p:cNvPr>
          <p:cNvPicPr>
            <a:picLocks noChangeAspect="1"/>
          </p:cNvPicPr>
          <p:nvPr/>
        </p:nvPicPr>
        <p:blipFill>
          <a:blip r:embed="rId5"/>
          <a:stretch>
            <a:fillRect/>
          </a:stretch>
        </p:blipFill>
        <p:spPr>
          <a:xfrm>
            <a:off x="2897444" y="1467376"/>
            <a:ext cx="9106618" cy="4209738"/>
          </a:xfrm>
          <a:prstGeom prst="rect">
            <a:avLst/>
          </a:prstGeom>
        </p:spPr>
      </p:pic>
      <p:sp>
        <p:nvSpPr>
          <p:cNvPr id="2" name="Tekstvak 1">
            <a:extLst>
              <a:ext uri="{FF2B5EF4-FFF2-40B4-BE49-F238E27FC236}">
                <a16:creationId xmlns:a16="http://schemas.microsoft.com/office/drawing/2014/main" id="{CEB19DAC-A540-B3E4-7649-E1B109EB046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3" name="Tekstvak 2">
            <a:extLst>
              <a:ext uri="{FF2B5EF4-FFF2-40B4-BE49-F238E27FC236}">
                <a16:creationId xmlns:a16="http://schemas.microsoft.com/office/drawing/2014/main" id="{61F47348-C92B-B468-71A8-53D3D6ABBAB7}"/>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272145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7D3851D-3215-4D81-9FF5-A2975603DF77}"/>
              </a:ext>
            </a:extLst>
          </p:cNvPr>
          <p:cNvPicPr>
            <a:picLocks noChangeAspect="1"/>
          </p:cNvPicPr>
          <p:nvPr/>
        </p:nvPicPr>
        <p:blipFill>
          <a:blip r:embed="rId3"/>
          <a:stretch>
            <a:fillRect/>
          </a:stretch>
        </p:blipFill>
        <p:spPr>
          <a:xfrm>
            <a:off x="294823" y="2824064"/>
            <a:ext cx="2435204" cy="2413936"/>
          </a:xfrm>
          <a:prstGeom prst="rect">
            <a:avLst/>
          </a:prstGeom>
        </p:spPr>
      </p:pic>
      <p:pic>
        <p:nvPicPr>
          <p:cNvPr id="11" name="Afbeelding 10">
            <a:extLst>
              <a:ext uri="{FF2B5EF4-FFF2-40B4-BE49-F238E27FC236}">
                <a16:creationId xmlns:a16="http://schemas.microsoft.com/office/drawing/2014/main" id="{3B7C7783-4715-4941-AB13-F8885CE3C24A}"/>
              </a:ext>
            </a:extLst>
          </p:cNvPr>
          <p:cNvPicPr>
            <a:picLocks noChangeAspect="1"/>
          </p:cNvPicPr>
          <p:nvPr/>
        </p:nvPicPr>
        <p:blipFill>
          <a:blip r:embed="rId4"/>
          <a:stretch>
            <a:fillRect/>
          </a:stretch>
        </p:blipFill>
        <p:spPr>
          <a:xfrm>
            <a:off x="355171" y="5443650"/>
            <a:ext cx="3724275" cy="1104900"/>
          </a:xfrm>
          <a:prstGeom prst="rect">
            <a:avLst/>
          </a:prstGeom>
        </p:spPr>
      </p:pic>
      <p:pic>
        <p:nvPicPr>
          <p:cNvPr id="3" name="Afbeelding 2">
            <a:extLst>
              <a:ext uri="{FF2B5EF4-FFF2-40B4-BE49-F238E27FC236}">
                <a16:creationId xmlns:a16="http://schemas.microsoft.com/office/drawing/2014/main" id="{BF1D49BB-AAD9-4E09-BB31-862AB2D790F0}"/>
              </a:ext>
            </a:extLst>
          </p:cNvPr>
          <p:cNvPicPr>
            <a:picLocks noChangeAspect="1"/>
          </p:cNvPicPr>
          <p:nvPr/>
        </p:nvPicPr>
        <p:blipFill rotWithShape="1">
          <a:blip r:embed="rId5">
            <a:extLst>
              <a:ext uri="{28A0092B-C50C-407E-A947-70E740481C1C}">
                <a14:useLocalDpi xmlns:a14="http://schemas.microsoft.com/office/drawing/2010/main" val="0"/>
              </a:ext>
            </a:extLst>
          </a:blip>
          <a:srcRect l="14091" t="10277" r="51914" b="4167"/>
          <a:stretch/>
        </p:blipFill>
        <p:spPr>
          <a:xfrm rot="5400000">
            <a:off x="4886777" y="-158750"/>
            <a:ext cx="4860000" cy="9173500"/>
          </a:xfrm>
          <a:prstGeom prst="rect">
            <a:avLst/>
          </a:prstGeom>
        </p:spPr>
      </p:pic>
      <p:cxnSp>
        <p:nvCxnSpPr>
          <p:cNvPr id="5" name="Rechte verbindingslijn met pijl 4">
            <a:extLst>
              <a:ext uri="{FF2B5EF4-FFF2-40B4-BE49-F238E27FC236}">
                <a16:creationId xmlns:a16="http://schemas.microsoft.com/office/drawing/2014/main" id="{88F79DE7-77B7-400D-93E7-C12631A73EB5}"/>
              </a:ext>
            </a:extLst>
          </p:cNvPr>
          <p:cNvCxnSpPr/>
          <p:nvPr/>
        </p:nvCxnSpPr>
        <p:spPr>
          <a:xfrm flipH="1" flipV="1">
            <a:off x="7029450" y="5600700"/>
            <a:ext cx="2019300" cy="45720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575BE83A-AFFE-4B5C-9E79-C7080F46AE95}"/>
              </a:ext>
            </a:extLst>
          </p:cNvPr>
          <p:cNvCxnSpPr>
            <a:cxnSpLocks/>
          </p:cNvCxnSpPr>
          <p:nvPr/>
        </p:nvCxnSpPr>
        <p:spPr>
          <a:xfrm flipH="1" flipV="1">
            <a:off x="8039100" y="2609850"/>
            <a:ext cx="1009650" cy="344805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Tekstvak 14">
            <a:extLst>
              <a:ext uri="{FF2B5EF4-FFF2-40B4-BE49-F238E27FC236}">
                <a16:creationId xmlns:a16="http://schemas.microsoft.com/office/drawing/2014/main" id="{4979E2BC-3871-4547-B5CB-62DE58EDD16A}"/>
              </a:ext>
            </a:extLst>
          </p:cNvPr>
          <p:cNvSpPr txBox="1"/>
          <p:nvPr/>
        </p:nvSpPr>
        <p:spPr>
          <a:xfrm>
            <a:off x="2730027" y="1077481"/>
            <a:ext cx="9678099" cy="830997"/>
          </a:xfrm>
          <a:prstGeom prst="rect">
            <a:avLst/>
          </a:prstGeom>
          <a:noFill/>
        </p:spPr>
        <p:txBody>
          <a:bodyPr wrap="square">
            <a:spAutoFit/>
          </a:bodyPr>
          <a:lstStyle/>
          <a:p>
            <a:pPr algn="l"/>
            <a:r>
              <a:rPr lang="nl-NL" sz="1600" dirty="0">
                <a:solidFill>
                  <a:schemeClr val="tx2">
                    <a:lumMod val="75000"/>
                  </a:schemeClr>
                </a:solidFill>
                <a:latin typeface="Verdana Pro Light" panose="020B0304030504040204" pitchFamily="34" charset="0"/>
                <a:cs typeface="Gisha" panose="020B0502040204020203" pitchFamily="34" charset="-79"/>
              </a:rPr>
              <a:t>Als in de badkamer meerdere tappunten aanwezig zijn, moet worden uitgegaan van de </a:t>
            </a:r>
            <a:r>
              <a:rPr lang="nl-NL" sz="1600" b="1" dirty="0">
                <a:solidFill>
                  <a:schemeClr val="tx2">
                    <a:lumMod val="75000"/>
                  </a:schemeClr>
                </a:solidFill>
                <a:latin typeface="Verdana Pro Light" panose="020B0304030504040204" pitchFamily="34" charset="0"/>
                <a:cs typeface="Gisha" panose="020B0502040204020203" pitchFamily="34" charset="-79"/>
              </a:rPr>
              <a:t>gemiddelde</a:t>
            </a:r>
            <a:r>
              <a:rPr lang="nl-NL" sz="1600" dirty="0">
                <a:solidFill>
                  <a:schemeClr val="tx2">
                    <a:lumMod val="75000"/>
                  </a:schemeClr>
                </a:solidFill>
                <a:latin typeface="Verdana Pro Light" panose="020B0304030504040204" pitchFamily="34" charset="0"/>
                <a:cs typeface="Gisha" panose="020B0502040204020203" pitchFamily="34" charset="-79"/>
              </a:rPr>
              <a:t> leidinglengte van de uittapleidingen.</a:t>
            </a:r>
          </a:p>
          <a:p>
            <a:pPr algn="l"/>
            <a:r>
              <a:rPr lang="nl-NL" sz="1600" dirty="0">
                <a:solidFill>
                  <a:schemeClr val="tx2">
                    <a:lumMod val="75000"/>
                  </a:schemeClr>
                </a:solidFill>
                <a:latin typeface="Verdana Pro Light" panose="020B0304030504040204" pitchFamily="34" charset="0"/>
                <a:cs typeface="Gisha" panose="020B0502040204020203" pitchFamily="34" charset="-79"/>
              </a:rPr>
              <a:t>Als vereenvoudiging mag ook worden gerekend met de </a:t>
            </a:r>
            <a:r>
              <a:rPr lang="nl-NL" sz="1600" b="1" dirty="0">
                <a:solidFill>
                  <a:schemeClr val="tx2">
                    <a:lumMod val="75000"/>
                  </a:schemeClr>
                </a:solidFill>
                <a:latin typeface="Verdana Pro Light" panose="020B0304030504040204" pitchFamily="34" charset="0"/>
                <a:cs typeface="Gisha" panose="020B0502040204020203" pitchFamily="34" charset="-79"/>
              </a:rPr>
              <a:t>langste</a:t>
            </a:r>
            <a:r>
              <a:rPr lang="nl-NL" sz="1600" dirty="0">
                <a:solidFill>
                  <a:schemeClr val="tx2">
                    <a:lumMod val="75000"/>
                  </a:schemeClr>
                </a:solidFill>
                <a:latin typeface="Verdana Pro Light" panose="020B0304030504040204" pitchFamily="34" charset="0"/>
                <a:cs typeface="Gisha" panose="020B0502040204020203" pitchFamily="34" charset="-79"/>
              </a:rPr>
              <a:t> uittapleiding.</a:t>
            </a:r>
          </a:p>
        </p:txBody>
      </p:sp>
      <p:cxnSp>
        <p:nvCxnSpPr>
          <p:cNvPr id="13" name="Rechte verbindingslijn met pijl 12">
            <a:extLst>
              <a:ext uri="{FF2B5EF4-FFF2-40B4-BE49-F238E27FC236}">
                <a16:creationId xmlns:a16="http://schemas.microsoft.com/office/drawing/2014/main" id="{1F020797-1149-457F-9BAC-935315E3EAA4}"/>
              </a:ext>
            </a:extLst>
          </p:cNvPr>
          <p:cNvCxnSpPr>
            <a:cxnSpLocks/>
          </p:cNvCxnSpPr>
          <p:nvPr/>
        </p:nvCxnSpPr>
        <p:spPr>
          <a:xfrm flipH="1" flipV="1">
            <a:off x="8039100" y="3998068"/>
            <a:ext cx="1009650" cy="205983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Rechte verbindingslijn met pijl 15">
            <a:extLst>
              <a:ext uri="{FF2B5EF4-FFF2-40B4-BE49-F238E27FC236}">
                <a16:creationId xmlns:a16="http://schemas.microsoft.com/office/drawing/2014/main" id="{83CFD343-8C14-4F0C-BD46-3220E6336305}"/>
              </a:ext>
            </a:extLst>
          </p:cNvPr>
          <p:cNvCxnSpPr>
            <a:cxnSpLocks/>
          </p:cNvCxnSpPr>
          <p:nvPr/>
        </p:nvCxnSpPr>
        <p:spPr>
          <a:xfrm flipH="1" flipV="1">
            <a:off x="8039100" y="3429000"/>
            <a:ext cx="1009650" cy="2628900"/>
          </a:xfrm>
          <a:prstGeom prst="straightConnector1">
            <a:avLst/>
          </a:prstGeom>
          <a:ln w="57150">
            <a:solidFill>
              <a:srgbClr val="00B0F0"/>
            </a:solidFill>
            <a:tailEnd type="triangle"/>
          </a:ln>
        </p:spPr>
        <p:style>
          <a:lnRef idx="1">
            <a:schemeClr val="accent2"/>
          </a:lnRef>
          <a:fillRef idx="0">
            <a:schemeClr val="accent2"/>
          </a:fillRef>
          <a:effectRef idx="0">
            <a:schemeClr val="accent2"/>
          </a:effectRef>
          <a:fontRef idx="minor">
            <a:schemeClr val="tx1"/>
          </a:fontRef>
        </p:style>
      </p:cxnSp>
      <p:sp>
        <p:nvSpPr>
          <p:cNvPr id="2" name="Tekstvak 1">
            <a:extLst>
              <a:ext uri="{FF2B5EF4-FFF2-40B4-BE49-F238E27FC236}">
                <a16:creationId xmlns:a16="http://schemas.microsoft.com/office/drawing/2014/main" id="{5A99C696-B939-7C0D-063F-E958065BAE84}"/>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A3E498F8-9561-EAD3-0118-FC501EFB330A}"/>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36548667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A9ADD575-AD17-C661-9503-3FE2E83702AC}"/>
              </a:ext>
            </a:extLst>
          </p:cNvPr>
          <p:cNvPicPr>
            <a:picLocks noChangeAspect="1"/>
          </p:cNvPicPr>
          <p:nvPr/>
        </p:nvPicPr>
        <p:blipFill>
          <a:blip r:embed="rId3"/>
          <a:stretch>
            <a:fillRect/>
          </a:stretch>
        </p:blipFill>
        <p:spPr>
          <a:xfrm>
            <a:off x="-298288" y="370286"/>
            <a:ext cx="4330825" cy="6487714"/>
          </a:xfrm>
          <a:prstGeom prst="rect">
            <a:avLst/>
          </a:prstGeom>
        </p:spPr>
      </p:pic>
      <p:pic>
        <p:nvPicPr>
          <p:cNvPr id="17" name="Afbeelding 16">
            <a:extLst>
              <a:ext uri="{FF2B5EF4-FFF2-40B4-BE49-F238E27FC236}">
                <a16:creationId xmlns:a16="http://schemas.microsoft.com/office/drawing/2014/main" id="{1B680F21-8F89-A65E-88F2-EC26580C234A}"/>
              </a:ext>
            </a:extLst>
          </p:cNvPr>
          <p:cNvPicPr>
            <a:picLocks noChangeAspect="1"/>
          </p:cNvPicPr>
          <p:nvPr/>
        </p:nvPicPr>
        <p:blipFill>
          <a:blip r:embed="rId4"/>
          <a:stretch>
            <a:fillRect/>
          </a:stretch>
        </p:blipFill>
        <p:spPr>
          <a:xfrm>
            <a:off x="4111659" y="885825"/>
            <a:ext cx="4025581" cy="6329529"/>
          </a:xfrm>
          <a:prstGeom prst="rect">
            <a:avLst/>
          </a:prstGeom>
        </p:spPr>
      </p:pic>
      <p:pic>
        <p:nvPicPr>
          <p:cNvPr id="19" name="Afbeelding 18">
            <a:extLst>
              <a:ext uri="{FF2B5EF4-FFF2-40B4-BE49-F238E27FC236}">
                <a16:creationId xmlns:a16="http://schemas.microsoft.com/office/drawing/2014/main" id="{ADE48E2F-981E-90A3-B153-746DC67B33C0}"/>
              </a:ext>
            </a:extLst>
          </p:cNvPr>
          <p:cNvPicPr>
            <a:picLocks noChangeAspect="1"/>
          </p:cNvPicPr>
          <p:nvPr/>
        </p:nvPicPr>
        <p:blipFill>
          <a:blip r:embed="rId5"/>
          <a:stretch>
            <a:fillRect/>
          </a:stretch>
        </p:blipFill>
        <p:spPr>
          <a:xfrm>
            <a:off x="8351416" y="519393"/>
            <a:ext cx="3824866" cy="5999000"/>
          </a:xfrm>
          <a:prstGeom prst="rect">
            <a:avLst/>
          </a:prstGeom>
        </p:spPr>
      </p:pic>
      <p:sp>
        <p:nvSpPr>
          <p:cNvPr id="2" name="Rechthoek 1">
            <a:extLst>
              <a:ext uri="{FF2B5EF4-FFF2-40B4-BE49-F238E27FC236}">
                <a16:creationId xmlns:a16="http://schemas.microsoft.com/office/drawing/2014/main" id="{354B3DF2-D2B0-8323-2413-ABA760A5ECE1}"/>
              </a:ext>
            </a:extLst>
          </p:cNvPr>
          <p:cNvSpPr/>
          <p:nvPr/>
        </p:nvSpPr>
        <p:spPr>
          <a:xfrm>
            <a:off x="3157220" y="1887220"/>
            <a:ext cx="335280" cy="4495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AA56EE1-1D83-219D-FACB-CAAC15440272}"/>
              </a:ext>
            </a:extLst>
          </p:cNvPr>
          <p:cNvSpPr txBox="1"/>
          <p:nvPr/>
        </p:nvSpPr>
        <p:spPr>
          <a:xfrm>
            <a:off x="2306320" y="1422400"/>
            <a:ext cx="6858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keuken</a:t>
            </a:r>
          </a:p>
        </p:txBody>
      </p:sp>
      <p:cxnSp>
        <p:nvCxnSpPr>
          <p:cNvPr id="5" name="Rechte verbindingslijn 4">
            <a:extLst>
              <a:ext uri="{FF2B5EF4-FFF2-40B4-BE49-F238E27FC236}">
                <a16:creationId xmlns:a16="http://schemas.microsoft.com/office/drawing/2014/main" id="{8CA4FD59-9BF5-486E-5891-BFB6D40E98C2}"/>
              </a:ext>
            </a:extLst>
          </p:cNvPr>
          <p:cNvCxnSpPr/>
          <p:nvPr/>
        </p:nvCxnSpPr>
        <p:spPr>
          <a:xfrm>
            <a:off x="2915920" y="1699399"/>
            <a:ext cx="241300" cy="246241"/>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hthoek 5">
            <a:extLst>
              <a:ext uri="{FF2B5EF4-FFF2-40B4-BE49-F238E27FC236}">
                <a16:creationId xmlns:a16="http://schemas.microsoft.com/office/drawing/2014/main" id="{7B7D97D5-571B-389B-C743-7828717677DA}"/>
              </a:ext>
            </a:extLst>
          </p:cNvPr>
          <p:cNvSpPr/>
          <p:nvPr/>
        </p:nvSpPr>
        <p:spPr>
          <a:xfrm>
            <a:off x="8851392"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73641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A9ADD575-AD17-C661-9503-3FE2E83702AC}"/>
              </a:ext>
            </a:extLst>
          </p:cNvPr>
          <p:cNvPicPr>
            <a:picLocks noChangeAspect="1"/>
          </p:cNvPicPr>
          <p:nvPr/>
        </p:nvPicPr>
        <p:blipFill>
          <a:blip r:embed="rId3"/>
          <a:stretch>
            <a:fillRect/>
          </a:stretch>
        </p:blipFill>
        <p:spPr>
          <a:xfrm>
            <a:off x="-298288" y="370286"/>
            <a:ext cx="4330825" cy="6487714"/>
          </a:xfrm>
          <a:prstGeom prst="rect">
            <a:avLst/>
          </a:prstGeom>
        </p:spPr>
      </p:pic>
      <p:pic>
        <p:nvPicPr>
          <p:cNvPr id="17" name="Afbeelding 16">
            <a:extLst>
              <a:ext uri="{FF2B5EF4-FFF2-40B4-BE49-F238E27FC236}">
                <a16:creationId xmlns:a16="http://schemas.microsoft.com/office/drawing/2014/main" id="{1B680F21-8F89-A65E-88F2-EC26580C234A}"/>
              </a:ext>
            </a:extLst>
          </p:cNvPr>
          <p:cNvPicPr>
            <a:picLocks noChangeAspect="1"/>
          </p:cNvPicPr>
          <p:nvPr/>
        </p:nvPicPr>
        <p:blipFill>
          <a:blip r:embed="rId4"/>
          <a:stretch>
            <a:fillRect/>
          </a:stretch>
        </p:blipFill>
        <p:spPr>
          <a:xfrm>
            <a:off x="4111659" y="885825"/>
            <a:ext cx="4025581" cy="6329529"/>
          </a:xfrm>
          <a:prstGeom prst="rect">
            <a:avLst/>
          </a:prstGeom>
        </p:spPr>
      </p:pic>
      <p:pic>
        <p:nvPicPr>
          <p:cNvPr id="19" name="Afbeelding 18">
            <a:extLst>
              <a:ext uri="{FF2B5EF4-FFF2-40B4-BE49-F238E27FC236}">
                <a16:creationId xmlns:a16="http://schemas.microsoft.com/office/drawing/2014/main" id="{ADE48E2F-981E-90A3-B153-746DC67B33C0}"/>
              </a:ext>
            </a:extLst>
          </p:cNvPr>
          <p:cNvPicPr>
            <a:picLocks noChangeAspect="1"/>
          </p:cNvPicPr>
          <p:nvPr/>
        </p:nvPicPr>
        <p:blipFill>
          <a:blip r:embed="rId5"/>
          <a:stretch>
            <a:fillRect/>
          </a:stretch>
        </p:blipFill>
        <p:spPr>
          <a:xfrm>
            <a:off x="8351416" y="519393"/>
            <a:ext cx="3824866" cy="5999000"/>
          </a:xfrm>
          <a:prstGeom prst="rect">
            <a:avLst/>
          </a:prstGeom>
        </p:spPr>
      </p:pic>
      <p:sp>
        <p:nvSpPr>
          <p:cNvPr id="2" name="Rechthoek 1">
            <a:extLst>
              <a:ext uri="{FF2B5EF4-FFF2-40B4-BE49-F238E27FC236}">
                <a16:creationId xmlns:a16="http://schemas.microsoft.com/office/drawing/2014/main" id="{354B3DF2-D2B0-8323-2413-ABA760A5ECE1}"/>
              </a:ext>
            </a:extLst>
          </p:cNvPr>
          <p:cNvSpPr/>
          <p:nvPr/>
        </p:nvSpPr>
        <p:spPr>
          <a:xfrm>
            <a:off x="3157220" y="1887220"/>
            <a:ext cx="335280" cy="4495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AA56EE1-1D83-219D-FACB-CAAC15440272}"/>
              </a:ext>
            </a:extLst>
          </p:cNvPr>
          <p:cNvSpPr txBox="1"/>
          <p:nvPr/>
        </p:nvSpPr>
        <p:spPr>
          <a:xfrm>
            <a:off x="2306320" y="1422400"/>
            <a:ext cx="6858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keuken</a:t>
            </a:r>
          </a:p>
        </p:txBody>
      </p:sp>
      <p:cxnSp>
        <p:nvCxnSpPr>
          <p:cNvPr id="5" name="Rechte verbindingslijn 4">
            <a:extLst>
              <a:ext uri="{FF2B5EF4-FFF2-40B4-BE49-F238E27FC236}">
                <a16:creationId xmlns:a16="http://schemas.microsoft.com/office/drawing/2014/main" id="{8CA4FD59-9BF5-486E-5891-BFB6D40E98C2}"/>
              </a:ext>
            </a:extLst>
          </p:cNvPr>
          <p:cNvCxnSpPr/>
          <p:nvPr/>
        </p:nvCxnSpPr>
        <p:spPr>
          <a:xfrm>
            <a:off x="2915920" y="1699399"/>
            <a:ext cx="241300" cy="246241"/>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hthoek 5">
            <a:extLst>
              <a:ext uri="{FF2B5EF4-FFF2-40B4-BE49-F238E27FC236}">
                <a16:creationId xmlns:a16="http://schemas.microsoft.com/office/drawing/2014/main" id="{7B7D97D5-571B-389B-C743-7828717677DA}"/>
              </a:ext>
            </a:extLst>
          </p:cNvPr>
          <p:cNvSpPr/>
          <p:nvPr/>
        </p:nvSpPr>
        <p:spPr>
          <a:xfrm>
            <a:off x="8851392"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
        <p:nvSpPr>
          <p:cNvPr id="4" name="Rechthoek 3">
            <a:extLst>
              <a:ext uri="{FF2B5EF4-FFF2-40B4-BE49-F238E27FC236}">
                <a16:creationId xmlns:a16="http://schemas.microsoft.com/office/drawing/2014/main" id="{F497A95F-A80A-E6B0-3C39-980090B347D0}"/>
              </a:ext>
            </a:extLst>
          </p:cNvPr>
          <p:cNvSpPr/>
          <p:nvPr/>
        </p:nvSpPr>
        <p:spPr>
          <a:xfrm>
            <a:off x="4746319"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
        <p:nvSpPr>
          <p:cNvPr id="7" name="Rechthoek 6">
            <a:extLst>
              <a:ext uri="{FF2B5EF4-FFF2-40B4-BE49-F238E27FC236}">
                <a16:creationId xmlns:a16="http://schemas.microsoft.com/office/drawing/2014/main" id="{00A5365A-7EC4-E112-DCB8-B18696327FB3}"/>
              </a:ext>
            </a:extLst>
          </p:cNvPr>
          <p:cNvSpPr/>
          <p:nvPr/>
        </p:nvSpPr>
        <p:spPr>
          <a:xfrm>
            <a:off x="524515"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9" name="Rechte verbindingslijn met pijl 8">
            <a:extLst>
              <a:ext uri="{FF2B5EF4-FFF2-40B4-BE49-F238E27FC236}">
                <a16:creationId xmlns:a16="http://schemas.microsoft.com/office/drawing/2014/main" id="{5DE46415-8314-A722-32C6-A1351D669C48}"/>
              </a:ext>
            </a:extLst>
          </p:cNvPr>
          <p:cNvCxnSpPr>
            <a:cxnSpLocks/>
            <a:stCxn id="7" idx="3"/>
          </p:cNvCxnSpPr>
          <p:nvPr/>
        </p:nvCxnSpPr>
        <p:spPr>
          <a:xfrm flipV="1">
            <a:off x="878083" y="2198451"/>
            <a:ext cx="2200015" cy="15658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6E5119A6-8300-B407-B47E-A259FCA777CD}"/>
              </a:ext>
            </a:extLst>
          </p:cNvPr>
          <p:cNvSpPr txBox="1"/>
          <p:nvPr/>
        </p:nvSpPr>
        <p:spPr>
          <a:xfrm>
            <a:off x="1685161" y="2733225"/>
            <a:ext cx="50330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7500</a:t>
            </a:r>
          </a:p>
        </p:txBody>
      </p:sp>
      <p:cxnSp>
        <p:nvCxnSpPr>
          <p:cNvPr id="11" name="Rechte verbindingslijn met pijl 10">
            <a:extLst>
              <a:ext uri="{FF2B5EF4-FFF2-40B4-BE49-F238E27FC236}">
                <a16:creationId xmlns:a16="http://schemas.microsoft.com/office/drawing/2014/main" id="{168E1B9A-143A-EAC1-A8B2-94C9FE53085E}"/>
              </a:ext>
            </a:extLst>
          </p:cNvPr>
          <p:cNvCxnSpPr>
            <a:cxnSpLocks/>
            <a:stCxn id="4" idx="3"/>
          </p:cNvCxnSpPr>
          <p:nvPr/>
        </p:nvCxnSpPr>
        <p:spPr>
          <a:xfrm flipV="1">
            <a:off x="5099887" y="3195638"/>
            <a:ext cx="1424738" cy="5686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kstvak 19">
            <a:extLst>
              <a:ext uri="{FF2B5EF4-FFF2-40B4-BE49-F238E27FC236}">
                <a16:creationId xmlns:a16="http://schemas.microsoft.com/office/drawing/2014/main" id="{45A94608-E437-65EE-1DFA-CEFE83DA7E51}"/>
              </a:ext>
            </a:extLst>
          </p:cNvPr>
          <p:cNvSpPr txBox="1"/>
          <p:nvPr/>
        </p:nvSpPr>
        <p:spPr>
          <a:xfrm>
            <a:off x="5314063" y="3379559"/>
            <a:ext cx="56600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3000</a:t>
            </a:r>
          </a:p>
        </p:txBody>
      </p:sp>
    </p:spTree>
    <p:extLst>
      <p:ext uri="{BB962C8B-B14F-4D97-AF65-F5344CB8AC3E}">
        <p14:creationId xmlns:p14="http://schemas.microsoft.com/office/powerpoint/2010/main" val="31523714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ADE48E2F-981E-90A3-B153-746DC67B33C0}"/>
              </a:ext>
            </a:extLst>
          </p:cNvPr>
          <p:cNvPicPr>
            <a:picLocks noChangeAspect="1"/>
          </p:cNvPicPr>
          <p:nvPr/>
        </p:nvPicPr>
        <p:blipFill>
          <a:blip r:embed="rId3"/>
          <a:stretch>
            <a:fillRect/>
          </a:stretch>
        </p:blipFill>
        <p:spPr>
          <a:xfrm>
            <a:off x="8351416" y="519393"/>
            <a:ext cx="3824866" cy="5999000"/>
          </a:xfrm>
          <a:prstGeom prst="rect">
            <a:avLst/>
          </a:prstGeom>
        </p:spPr>
      </p:pic>
      <p:pic>
        <p:nvPicPr>
          <p:cNvPr id="3" name="Afbeelding 2">
            <a:extLst>
              <a:ext uri="{FF2B5EF4-FFF2-40B4-BE49-F238E27FC236}">
                <a16:creationId xmlns:a16="http://schemas.microsoft.com/office/drawing/2014/main" id="{6DD34A5C-205D-EA77-830B-5E36EA974939}"/>
              </a:ext>
            </a:extLst>
          </p:cNvPr>
          <p:cNvPicPr>
            <a:picLocks noChangeAspect="1"/>
          </p:cNvPicPr>
          <p:nvPr/>
        </p:nvPicPr>
        <p:blipFill>
          <a:blip r:embed="rId4"/>
          <a:stretch>
            <a:fillRect/>
          </a:stretch>
        </p:blipFill>
        <p:spPr>
          <a:xfrm>
            <a:off x="4608804" y="1318313"/>
            <a:ext cx="2980742" cy="5582115"/>
          </a:xfrm>
          <a:prstGeom prst="rect">
            <a:avLst/>
          </a:prstGeom>
        </p:spPr>
      </p:pic>
      <p:pic>
        <p:nvPicPr>
          <p:cNvPr id="5" name="Afbeelding 4">
            <a:extLst>
              <a:ext uri="{FF2B5EF4-FFF2-40B4-BE49-F238E27FC236}">
                <a16:creationId xmlns:a16="http://schemas.microsoft.com/office/drawing/2014/main" id="{7C6905EB-5331-478A-D70C-206CAA1DB172}"/>
              </a:ext>
            </a:extLst>
          </p:cNvPr>
          <p:cNvPicPr>
            <a:picLocks noChangeAspect="1"/>
          </p:cNvPicPr>
          <p:nvPr/>
        </p:nvPicPr>
        <p:blipFill rotWithShape="1">
          <a:blip r:embed="rId5"/>
          <a:srcRect l="5040" r="28517"/>
          <a:stretch/>
        </p:blipFill>
        <p:spPr>
          <a:xfrm>
            <a:off x="-381001" y="1313988"/>
            <a:ext cx="4767574" cy="5582114"/>
          </a:xfrm>
          <a:prstGeom prst="rect">
            <a:avLst/>
          </a:prstGeom>
        </p:spPr>
      </p:pic>
      <p:sp>
        <p:nvSpPr>
          <p:cNvPr id="2" name="Rechthoek 1">
            <a:extLst>
              <a:ext uri="{FF2B5EF4-FFF2-40B4-BE49-F238E27FC236}">
                <a16:creationId xmlns:a16="http://schemas.microsoft.com/office/drawing/2014/main" id="{500A92C8-537D-E3A9-D736-84C660ED002F}"/>
              </a:ext>
            </a:extLst>
          </p:cNvPr>
          <p:cNvSpPr/>
          <p:nvPr/>
        </p:nvSpPr>
        <p:spPr>
          <a:xfrm>
            <a:off x="8851392"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832785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9024050"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 tapwater</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 een woning of woongebouw kan het warmtapwater door één of meer warmtapwatersystemen worden verzorgd.</a:t>
            </a:r>
          </a:p>
          <a:p>
            <a:pPr fontAlgn="t"/>
            <a:endPar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Tapwatersystemen zijn niet van invloed op de indeling in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klimatiseringszones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 rekenzones. Een warmtapwatersysteem valt niet altijd samen met een rekenzone: één systeem kan meer rekenzones bedienen en één rekenzone kan meer systemen bevatten. Wel geldt dat elke rekenzone minimaal één warmtapwatersysteem heeft.</a:t>
            </a:r>
          </a:p>
          <a:p>
            <a:pPr fontAlgn="t"/>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de energieprestatie wordt bepaald voor een gedeelte van een woongebouw dat is aangesloten op een collectief warmtapwatersysteem, moet je naast bovenstaande ook de gebruikersoppervlakte Ag van (het </a:t>
            </a:r>
            <a:r>
              <a:rPr lang="nl-NL" sz="1600" dirty="0" err="1">
                <a:solidFill>
                  <a:schemeClr val="tx2">
                    <a:lumMod val="75000"/>
                  </a:schemeClr>
                </a:solidFill>
                <a:latin typeface="Verdana Pro Light" panose="020B0304030504040204" pitchFamily="34" charset="0"/>
                <a:cs typeface="Gisha" panose="020B0502040204020203" pitchFamily="34" charset="-79"/>
              </a:rPr>
              <a:t>energieprestatieplichtige</a:t>
            </a:r>
            <a:r>
              <a:rPr lang="nl-NL" sz="1600" dirty="0">
                <a:solidFill>
                  <a:schemeClr val="tx2">
                    <a:lumMod val="75000"/>
                  </a:schemeClr>
                </a:solidFill>
                <a:latin typeface="Verdana Pro Light" panose="020B0304030504040204" pitchFamily="34" charset="0"/>
                <a:cs typeface="Gisha" panose="020B0502040204020203" pitchFamily="34" charset="-79"/>
              </a:rPr>
              <a:t> deel van) het gebouw als geheel bepalen.</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Is er in een woning een rekenzone zonder warmtapwaterpunt, dan moet je die rekenzone toewijzen aan het warmtapwatersysteem van de aangrenzende rekenzone van de woning.</a:t>
            </a:r>
          </a:p>
          <a:p>
            <a:pPr marL="285750" indent="-28575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cs typeface="Gisha" panose="020B0502040204020203" pitchFamily="34" charset="-79"/>
              </a:rPr>
              <a:t>Als er geen warmtapwatersysteem in de woning is, moet je een warmtapwatersysteem met ‘elektrisch doorstroomtoestel’ opgeven.</a:t>
            </a:r>
          </a:p>
        </p:txBody>
      </p:sp>
      <p:sp>
        <p:nvSpPr>
          <p:cNvPr id="2" name="Tekstvak 1">
            <a:extLst>
              <a:ext uri="{FF2B5EF4-FFF2-40B4-BE49-F238E27FC236}">
                <a16:creationId xmlns:a16="http://schemas.microsoft.com/office/drawing/2014/main" id="{C28B5E9B-59D4-5023-379F-1EB23BFED82E}"/>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
        <p:nvSpPr>
          <p:cNvPr id="4" name="Tekstvak 3">
            <a:extLst>
              <a:ext uri="{FF2B5EF4-FFF2-40B4-BE49-F238E27FC236}">
                <a16:creationId xmlns:a16="http://schemas.microsoft.com/office/drawing/2014/main" id="{8BDEE86E-8CF4-93BC-CFE4-EA89EB61B2A5}"/>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Algemeen</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Tree>
    <p:extLst>
      <p:ext uri="{BB962C8B-B14F-4D97-AF65-F5344CB8AC3E}">
        <p14:creationId xmlns:p14="http://schemas.microsoft.com/office/powerpoint/2010/main" val="4195436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ADE48E2F-981E-90A3-B153-746DC67B33C0}"/>
              </a:ext>
            </a:extLst>
          </p:cNvPr>
          <p:cNvPicPr>
            <a:picLocks noChangeAspect="1"/>
          </p:cNvPicPr>
          <p:nvPr/>
        </p:nvPicPr>
        <p:blipFill>
          <a:blip r:embed="rId3"/>
          <a:stretch>
            <a:fillRect/>
          </a:stretch>
        </p:blipFill>
        <p:spPr>
          <a:xfrm>
            <a:off x="8351416" y="519393"/>
            <a:ext cx="3824866" cy="5999000"/>
          </a:xfrm>
          <a:prstGeom prst="rect">
            <a:avLst/>
          </a:prstGeom>
        </p:spPr>
      </p:pic>
      <p:pic>
        <p:nvPicPr>
          <p:cNvPr id="3" name="Afbeelding 2">
            <a:extLst>
              <a:ext uri="{FF2B5EF4-FFF2-40B4-BE49-F238E27FC236}">
                <a16:creationId xmlns:a16="http://schemas.microsoft.com/office/drawing/2014/main" id="{6DD34A5C-205D-EA77-830B-5E36EA974939}"/>
              </a:ext>
            </a:extLst>
          </p:cNvPr>
          <p:cNvPicPr>
            <a:picLocks noChangeAspect="1"/>
          </p:cNvPicPr>
          <p:nvPr/>
        </p:nvPicPr>
        <p:blipFill>
          <a:blip r:embed="rId4"/>
          <a:stretch>
            <a:fillRect/>
          </a:stretch>
        </p:blipFill>
        <p:spPr>
          <a:xfrm>
            <a:off x="4608804" y="1318313"/>
            <a:ext cx="2980742" cy="5582115"/>
          </a:xfrm>
          <a:prstGeom prst="rect">
            <a:avLst/>
          </a:prstGeom>
        </p:spPr>
      </p:pic>
      <p:pic>
        <p:nvPicPr>
          <p:cNvPr id="5" name="Afbeelding 4">
            <a:extLst>
              <a:ext uri="{FF2B5EF4-FFF2-40B4-BE49-F238E27FC236}">
                <a16:creationId xmlns:a16="http://schemas.microsoft.com/office/drawing/2014/main" id="{7C6905EB-5331-478A-D70C-206CAA1DB172}"/>
              </a:ext>
            </a:extLst>
          </p:cNvPr>
          <p:cNvPicPr>
            <a:picLocks noChangeAspect="1"/>
          </p:cNvPicPr>
          <p:nvPr/>
        </p:nvPicPr>
        <p:blipFill rotWithShape="1">
          <a:blip r:embed="rId5"/>
          <a:srcRect l="5040" r="28517"/>
          <a:stretch/>
        </p:blipFill>
        <p:spPr>
          <a:xfrm>
            <a:off x="-381001" y="1313988"/>
            <a:ext cx="4767574" cy="5582114"/>
          </a:xfrm>
          <a:prstGeom prst="rect">
            <a:avLst/>
          </a:prstGeom>
        </p:spPr>
      </p:pic>
      <p:sp>
        <p:nvSpPr>
          <p:cNvPr id="2" name="Rechthoek 1">
            <a:extLst>
              <a:ext uri="{FF2B5EF4-FFF2-40B4-BE49-F238E27FC236}">
                <a16:creationId xmlns:a16="http://schemas.microsoft.com/office/drawing/2014/main" id="{BE96D2F9-93AC-15A7-FA38-9AFB1A6EB39C}"/>
              </a:ext>
            </a:extLst>
          </p:cNvPr>
          <p:cNvSpPr/>
          <p:nvPr/>
        </p:nvSpPr>
        <p:spPr>
          <a:xfrm>
            <a:off x="8851392"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
        <p:nvSpPr>
          <p:cNvPr id="4" name="Rechthoek 3">
            <a:extLst>
              <a:ext uri="{FF2B5EF4-FFF2-40B4-BE49-F238E27FC236}">
                <a16:creationId xmlns:a16="http://schemas.microsoft.com/office/drawing/2014/main" id="{958807F7-083B-6685-F3BE-77D89936028C}"/>
              </a:ext>
            </a:extLst>
          </p:cNvPr>
          <p:cNvSpPr/>
          <p:nvPr/>
        </p:nvSpPr>
        <p:spPr>
          <a:xfrm>
            <a:off x="2449599" y="3429000"/>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7" name="Rechte verbindingslijn met pijl 6">
            <a:extLst>
              <a:ext uri="{FF2B5EF4-FFF2-40B4-BE49-F238E27FC236}">
                <a16:creationId xmlns:a16="http://schemas.microsoft.com/office/drawing/2014/main" id="{68E5FB61-B419-D9D3-C27F-D53D633ABF5D}"/>
              </a:ext>
            </a:extLst>
          </p:cNvPr>
          <p:cNvCxnSpPr/>
          <p:nvPr/>
        </p:nvCxnSpPr>
        <p:spPr>
          <a:xfrm>
            <a:off x="3230880" y="3541165"/>
            <a:ext cx="0" cy="11277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69E72FC2-26F8-0B86-C7E5-80CB49A55AF9}"/>
              </a:ext>
            </a:extLst>
          </p:cNvPr>
          <p:cNvCxnSpPr>
            <a:cxnSpLocks/>
          </p:cNvCxnSpPr>
          <p:nvPr/>
        </p:nvCxnSpPr>
        <p:spPr>
          <a:xfrm>
            <a:off x="1627632" y="3518893"/>
            <a:ext cx="0" cy="2174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30A8C9AF-D809-DEE1-5599-AB71863CDF35}"/>
              </a:ext>
            </a:extLst>
          </p:cNvPr>
          <p:cNvSpPr txBox="1"/>
          <p:nvPr/>
        </p:nvSpPr>
        <p:spPr>
          <a:xfrm>
            <a:off x="2770456" y="4153813"/>
            <a:ext cx="92084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a:t>
            </a:r>
          </a:p>
        </p:txBody>
      </p:sp>
      <p:sp>
        <p:nvSpPr>
          <p:cNvPr id="11" name="Tekstvak 10">
            <a:extLst>
              <a:ext uri="{FF2B5EF4-FFF2-40B4-BE49-F238E27FC236}">
                <a16:creationId xmlns:a16="http://schemas.microsoft.com/office/drawing/2014/main" id="{4B28E7ED-D0BE-3565-C150-0AE6AD1D493F}"/>
              </a:ext>
            </a:extLst>
          </p:cNvPr>
          <p:cNvSpPr txBox="1"/>
          <p:nvPr/>
        </p:nvSpPr>
        <p:spPr>
          <a:xfrm>
            <a:off x="38107" y="5208421"/>
            <a:ext cx="172551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 + 2660 + 310</a:t>
            </a:r>
          </a:p>
        </p:txBody>
      </p:sp>
    </p:spTree>
    <p:extLst>
      <p:ext uri="{BB962C8B-B14F-4D97-AF65-F5344CB8AC3E}">
        <p14:creationId xmlns:p14="http://schemas.microsoft.com/office/powerpoint/2010/main" val="849646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A9ADD575-AD17-C661-9503-3FE2E83702AC}"/>
              </a:ext>
            </a:extLst>
          </p:cNvPr>
          <p:cNvPicPr>
            <a:picLocks noChangeAspect="1"/>
          </p:cNvPicPr>
          <p:nvPr/>
        </p:nvPicPr>
        <p:blipFill>
          <a:blip r:embed="rId3"/>
          <a:stretch>
            <a:fillRect/>
          </a:stretch>
        </p:blipFill>
        <p:spPr>
          <a:xfrm>
            <a:off x="-298288" y="370286"/>
            <a:ext cx="4330825" cy="6487714"/>
          </a:xfrm>
          <a:prstGeom prst="rect">
            <a:avLst/>
          </a:prstGeom>
        </p:spPr>
      </p:pic>
      <p:pic>
        <p:nvPicPr>
          <p:cNvPr id="17" name="Afbeelding 16">
            <a:extLst>
              <a:ext uri="{FF2B5EF4-FFF2-40B4-BE49-F238E27FC236}">
                <a16:creationId xmlns:a16="http://schemas.microsoft.com/office/drawing/2014/main" id="{1B680F21-8F89-A65E-88F2-EC26580C234A}"/>
              </a:ext>
            </a:extLst>
          </p:cNvPr>
          <p:cNvPicPr>
            <a:picLocks noChangeAspect="1"/>
          </p:cNvPicPr>
          <p:nvPr/>
        </p:nvPicPr>
        <p:blipFill>
          <a:blip r:embed="rId4"/>
          <a:stretch>
            <a:fillRect/>
          </a:stretch>
        </p:blipFill>
        <p:spPr>
          <a:xfrm>
            <a:off x="4111659" y="885825"/>
            <a:ext cx="4025581" cy="6329529"/>
          </a:xfrm>
          <a:prstGeom prst="rect">
            <a:avLst/>
          </a:prstGeom>
        </p:spPr>
      </p:pic>
      <p:sp>
        <p:nvSpPr>
          <p:cNvPr id="2" name="Rechthoek 1">
            <a:extLst>
              <a:ext uri="{FF2B5EF4-FFF2-40B4-BE49-F238E27FC236}">
                <a16:creationId xmlns:a16="http://schemas.microsoft.com/office/drawing/2014/main" id="{354B3DF2-D2B0-8323-2413-ABA760A5ECE1}"/>
              </a:ext>
            </a:extLst>
          </p:cNvPr>
          <p:cNvSpPr/>
          <p:nvPr/>
        </p:nvSpPr>
        <p:spPr>
          <a:xfrm>
            <a:off x="3157220" y="1887220"/>
            <a:ext cx="335280" cy="4495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AA56EE1-1D83-219D-FACB-CAAC15440272}"/>
              </a:ext>
            </a:extLst>
          </p:cNvPr>
          <p:cNvSpPr txBox="1"/>
          <p:nvPr/>
        </p:nvSpPr>
        <p:spPr>
          <a:xfrm>
            <a:off x="2306320" y="1422400"/>
            <a:ext cx="6858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keuken</a:t>
            </a:r>
          </a:p>
        </p:txBody>
      </p:sp>
      <p:cxnSp>
        <p:nvCxnSpPr>
          <p:cNvPr id="5" name="Rechte verbindingslijn 4">
            <a:extLst>
              <a:ext uri="{FF2B5EF4-FFF2-40B4-BE49-F238E27FC236}">
                <a16:creationId xmlns:a16="http://schemas.microsoft.com/office/drawing/2014/main" id="{8CA4FD59-9BF5-486E-5891-BFB6D40E98C2}"/>
              </a:ext>
            </a:extLst>
          </p:cNvPr>
          <p:cNvCxnSpPr/>
          <p:nvPr/>
        </p:nvCxnSpPr>
        <p:spPr>
          <a:xfrm>
            <a:off x="2915920" y="1699399"/>
            <a:ext cx="241300" cy="246241"/>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F497A95F-A80A-E6B0-3C39-980090B347D0}"/>
              </a:ext>
            </a:extLst>
          </p:cNvPr>
          <p:cNvSpPr/>
          <p:nvPr/>
        </p:nvSpPr>
        <p:spPr>
          <a:xfrm>
            <a:off x="4746319"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
        <p:nvSpPr>
          <p:cNvPr id="7" name="Rechthoek 6">
            <a:extLst>
              <a:ext uri="{FF2B5EF4-FFF2-40B4-BE49-F238E27FC236}">
                <a16:creationId xmlns:a16="http://schemas.microsoft.com/office/drawing/2014/main" id="{00A5365A-7EC4-E112-DCB8-B18696327FB3}"/>
              </a:ext>
            </a:extLst>
          </p:cNvPr>
          <p:cNvSpPr/>
          <p:nvPr/>
        </p:nvSpPr>
        <p:spPr>
          <a:xfrm>
            <a:off x="524515"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9" name="Rechte verbindingslijn met pijl 8">
            <a:extLst>
              <a:ext uri="{FF2B5EF4-FFF2-40B4-BE49-F238E27FC236}">
                <a16:creationId xmlns:a16="http://schemas.microsoft.com/office/drawing/2014/main" id="{5DE46415-8314-A722-32C6-A1351D669C48}"/>
              </a:ext>
            </a:extLst>
          </p:cNvPr>
          <p:cNvCxnSpPr>
            <a:cxnSpLocks/>
            <a:stCxn id="7" idx="3"/>
          </p:cNvCxnSpPr>
          <p:nvPr/>
        </p:nvCxnSpPr>
        <p:spPr>
          <a:xfrm flipV="1">
            <a:off x="878083" y="2198451"/>
            <a:ext cx="2200015" cy="15658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6E5119A6-8300-B407-B47E-A259FCA777CD}"/>
              </a:ext>
            </a:extLst>
          </p:cNvPr>
          <p:cNvSpPr txBox="1"/>
          <p:nvPr/>
        </p:nvSpPr>
        <p:spPr>
          <a:xfrm>
            <a:off x="1685161" y="2733225"/>
            <a:ext cx="50330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7500</a:t>
            </a:r>
          </a:p>
        </p:txBody>
      </p:sp>
      <p:cxnSp>
        <p:nvCxnSpPr>
          <p:cNvPr id="11" name="Rechte verbindingslijn met pijl 10">
            <a:extLst>
              <a:ext uri="{FF2B5EF4-FFF2-40B4-BE49-F238E27FC236}">
                <a16:creationId xmlns:a16="http://schemas.microsoft.com/office/drawing/2014/main" id="{168E1B9A-143A-EAC1-A8B2-94C9FE53085E}"/>
              </a:ext>
            </a:extLst>
          </p:cNvPr>
          <p:cNvCxnSpPr>
            <a:cxnSpLocks/>
            <a:stCxn id="4" idx="3"/>
          </p:cNvCxnSpPr>
          <p:nvPr/>
        </p:nvCxnSpPr>
        <p:spPr>
          <a:xfrm flipV="1">
            <a:off x="5099887" y="3195638"/>
            <a:ext cx="1424738" cy="5686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kstvak 19">
            <a:extLst>
              <a:ext uri="{FF2B5EF4-FFF2-40B4-BE49-F238E27FC236}">
                <a16:creationId xmlns:a16="http://schemas.microsoft.com/office/drawing/2014/main" id="{45A94608-E437-65EE-1DFA-CEFE83DA7E51}"/>
              </a:ext>
            </a:extLst>
          </p:cNvPr>
          <p:cNvSpPr txBox="1"/>
          <p:nvPr/>
        </p:nvSpPr>
        <p:spPr>
          <a:xfrm>
            <a:off x="5314063" y="3379559"/>
            <a:ext cx="56600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3000</a:t>
            </a:r>
          </a:p>
        </p:txBody>
      </p:sp>
      <p:pic>
        <p:nvPicPr>
          <p:cNvPr id="8" name="Afbeelding 7">
            <a:extLst>
              <a:ext uri="{FF2B5EF4-FFF2-40B4-BE49-F238E27FC236}">
                <a16:creationId xmlns:a16="http://schemas.microsoft.com/office/drawing/2014/main" id="{7C6905EB-5331-478A-D70C-206CAA1DB172}"/>
              </a:ext>
            </a:extLst>
          </p:cNvPr>
          <p:cNvPicPr>
            <a:picLocks noChangeAspect="1"/>
          </p:cNvPicPr>
          <p:nvPr/>
        </p:nvPicPr>
        <p:blipFill rotWithShape="1">
          <a:blip r:embed="rId5"/>
          <a:srcRect l="5040" r="28517"/>
          <a:stretch/>
        </p:blipFill>
        <p:spPr>
          <a:xfrm>
            <a:off x="7488045" y="1422400"/>
            <a:ext cx="4767574" cy="5582114"/>
          </a:xfrm>
          <a:prstGeom prst="rect">
            <a:avLst/>
          </a:prstGeom>
        </p:spPr>
      </p:pic>
      <p:sp>
        <p:nvSpPr>
          <p:cNvPr id="12" name="Rechthoek 11">
            <a:extLst>
              <a:ext uri="{FF2B5EF4-FFF2-40B4-BE49-F238E27FC236}">
                <a16:creationId xmlns:a16="http://schemas.microsoft.com/office/drawing/2014/main" id="{958807F7-083B-6685-F3BE-77D89936028C}"/>
              </a:ext>
            </a:extLst>
          </p:cNvPr>
          <p:cNvSpPr/>
          <p:nvPr/>
        </p:nvSpPr>
        <p:spPr>
          <a:xfrm>
            <a:off x="10318645" y="3537412"/>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14" name="Rechte verbindingslijn met pijl 13">
            <a:extLst>
              <a:ext uri="{FF2B5EF4-FFF2-40B4-BE49-F238E27FC236}">
                <a16:creationId xmlns:a16="http://schemas.microsoft.com/office/drawing/2014/main" id="{68E5FB61-B419-D9D3-C27F-D53D633ABF5D}"/>
              </a:ext>
            </a:extLst>
          </p:cNvPr>
          <p:cNvCxnSpPr/>
          <p:nvPr/>
        </p:nvCxnSpPr>
        <p:spPr>
          <a:xfrm>
            <a:off x="11099926" y="3649577"/>
            <a:ext cx="0" cy="11277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69E72FC2-26F8-0B86-C7E5-80CB49A55AF9}"/>
              </a:ext>
            </a:extLst>
          </p:cNvPr>
          <p:cNvCxnSpPr>
            <a:cxnSpLocks/>
          </p:cNvCxnSpPr>
          <p:nvPr/>
        </p:nvCxnSpPr>
        <p:spPr>
          <a:xfrm>
            <a:off x="9496678" y="3627305"/>
            <a:ext cx="0" cy="2174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30A8C9AF-D809-DEE1-5599-AB71863CDF35}"/>
              </a:ext>
            </a:extLst>
          </p:cNvPr>
          <p:cNvSpPr txBox="1"/>
          <p:nvPr/>
        </p:nvSpPr>
        <p:spPr>
          <a:xfrm>
            <a:off x="10639502" y="4262225"/>
            <a:ext cx="92084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a:t>
            </a:r>
          </a:p>
        </p:txBody>
      </p:sp>
      <p:sp>
        <p:nvSpPr>
          <p:cNvPr id="18" name="Tekstvak 17">
            <a:extLst>
              <a:ext uri="{FF2B5EF4-FFF2-40B4-BE49-F238E27FC236}">
                <a16:creationId xmlns:a16="http://schemas.microsoft.com/office/drawing/2014/main" id="{4B28E7ED-D0BE-3565-C150-0AE6AD1D493F}"/>
              </a:ext>
            </a:extLst>
          </p:cNvPr>
          <p:cNvSpPr txBox="1"/>
          <p:nvPr/>
        </p:nvSpPr>
        <p:spPr>
          <a:xfrm>
            <a:off x="7907153" y="5316833"/>
            <a:ext cx="172551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 + 2660 + 310</a:t>
            </a:r>
          </a:p>
        </p:txBody>
      </p:sp>
      <p:sp>
        <p:nvSpPr>
          <p:cNvPr id="22" name="Tekstvak 21">
            <a:extLst>
              <a:ext uri="{FF2B5EF4-FFF2-40B4-BE49-F238E27FC236}">
                <a16:creationId xmlns:a16="http://schemas.microsoft.com/office/drawing/2014/main" id="{A547AF6C-C77F-B889-2B2F-6E769F81BBD0}"/>
              </a:ext>
            </a:extLst>
          </p:cNvPr>
          <p:cNvSpPr txBox="1"/>
          <p:nvPr/>
        </p:nvSpPr>
        <p:spPr>
          <a:xfrm>
            <a:off x="534272" y="4714690"/>
            <a:ext cx="3116965"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400" dirty="0"/>
              <a:t>Leidinglengte tapwater </a:t>
            </a:r>
          </a:p>
          <a:p>
            <a:r>
              <a:rPr lang="nl-NL" sz="1400" dirty="0"/>
              <a:t>Keuken: H = …. V = …. = totaal ….. m1</a:t>
            </a:r>
          </a:p>
          <a:p>
            <a:r>
              <a:rPr lang="nl-NL" sz="1400" dirty="0"/>
              <a:t>Badkamer: H = …. V = .… = totaal …. m1 </a:t>
            </a:r>
          </a:p>
        </p:txBody>
      </p:sp>
    </p:spTree>
    <p:extLst>
      <p:ext uri="{BB962C8B-B14F-4D97-AF65-F5344CB8AC3E}">
        <p14:creationId xmlns:p14="http://schemas.microsoft.com/office/powerpoint/2010/main" val="11073937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A9ADD575-AD17-C661-9503-3FE2E83702AC}"/>
              </a:ext>
            </a:extLst>
          </p:cNvPr>
          <p:cNvPicPr>
            <a:picLocks noChangeAspect="1"/>
          </p:cNvPicPr>
          <p:nvPr/>
        </p:nvPicPr>
        <p:blipFill>
          <a:blip r:embed="rId3"/>
          <a:stretch>
            <a:fillRect/>
          </a:stretch>
        </p:blipFill>
        <p:spPr>
          <a:xfrm>
            <a:off x="-298288" y="370286"/>
            <a:ext cx="4330825" cy="6487714"/>
          </a:xfrm>
          <a:prstGeom prst="rect">
            <a:avLst/>
          </a:prstGeom>
        </p:spPr>
      </p:pic>
      <p:pic>
        <p:nvPicPr>
          <p:cNvPr id="17" name="Afbeelding 16">
            <a:extLst>
              <a:ext uri="{FF2B5EF4-FFF2-40B4-BE49-F238E27FC236}">
                <a16:creationId xmlns:a16="http://schemas.microsoft.com/office/drawing/2014/main" id="{1B680F21-8F89-A65E-88F2-EC26580C234A}"/>
              </a:ext>
            </a:extLst>
          </p:cNvPr>
          <p:cNvPicPr>
            <a:picLocks noChangeAspect="1"/>
          </p:cNvPicPr>
          <p:nvPr/>
        </p:nvPicPr>
        <p:blipFill>
          <a:blip r:embed="rId4"/>
          <a:stretch>
            <a:fillRect/>
          </a:stretch>
        </p:blipFill>
        <p:spPr>
          <a:xfrm>
            <a:off x="4111659" y="885825"/>
            <a:ext cx="4025581" cy="6329529"/>
          </a:xfrm>
          <a:prstGeom prst="rect">
            <a:avLst/>
          </a:prstGeom>
        </p:spPr>
      </p:pic>
      <p:sp>
        <p:nvSpPr>
          <p:cNvPr id="2" name="Rechthoek 1">
            <a:extLst>
              <a:ext uri="{FF2B5EF4-FFF2-40B4-BE49-F238E27FC236}">
                <a16:creationId xmlns:a16="http://schemas.microsoft.com/office/drawing/2014/main" id="{354B3DF2-D2B0-8323-2413-ABA760A5ECE1}"/>
              </a:ext>
            </a:extLst>
          </p:cNvPr>
          <p:cNvSpPr/>
          <p:nvPr/>
        </p:nvSpPr>
        <p:spPr>
          <a:xfrm>
            <a:off x="3157220" y="1887220"/>
            <a:ext cx="335280" cy="4495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BAA56EE1-1D83-219D-FACB-CAAC15440272}"/>
              </a:ext>
            </a:extLst>
          </p:cNvPr>
          <p:cNvSpPr txBox="1"/>
          <p:nvPr/>
        </p:nvSpPr>
        <p:spPr>
          <a:xfrm>
            <a:off x="2306320" y="1422400"/>
            <a:ext cx="6858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keuken</a:t>
            </a:r>
          </a:p>
        </p:txBody>
      </p:sp>
      <p:cxnSp>
        <p:nvCxnSpPr>
          <p:cNvPr id="5" name="Rechte verbindingslijn 4">
            <a:extLst>
              <a:ext uri="{FF2B5EF4-FFF2-40B4-BE49-F238E27FC236}">
                <a16:creationId xmlns:a16="http://schemas.microsoft.com/office/drawing/2014/main" id="{8CA4FD59-9BF5-486E-5891-BFB6D40E98C2}"/>
              </a:ext>
            </a:extLst>
          </p:cNvPr>
          <p:cNvCxnSpPr/>
          <p:nvPr/>
        </p:nvCxnSpPr>
        <p:spPr>
          <a:xfrm>
            <a:off x="2915920" y="1699399"/>
            <a:ext cx="241300" cy="246241"/>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hthoek 3">
            <a:extLst>
              <a:ext uri="{FF2B5EF4-FFF2-40B4-BE49-F238E27FC236}">
                <a16:creationId xmlns:a16="http://schemas.microsoft.com/office/drawing/2014/main" id="{F497A95F-A80A-E6B0-3C39-980090B347D0}"/>
              </a:ext>
            </a:extLst>
          </p:cNvPr>
          <p:cNvSpPr/>
          <p:nvPr/>
        </p:nvSpPr>
        <p:spPr>
          <a:xfrm>
            <a:off x="4746319"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sp>
        <p:nvSpPr>
          <p:cNvPr id="7" name="Rechthoek 6">
            <a:extLst>
              <a:ext uri="{FF2B5EF4-FFF2-40B4-BE49-F238E27FC236}">
                <a16:creationId xmlns:a16="http://schemas.microsoft.com/office/drawing/2014/main" id="{00A5365A-7EC4-E112-DCB8-B18696327FB3}"/>
              </a:ext>
            </a:extLst>
          </p:cNvPr>
          <p:cNvSpPr/>
          <p:nvPr/>
        </p:nvSpPr>
        <p:spPr>
          <a:xfrm>
            <a:off x="524515" y="3584448"/>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9" name="Rechte verbindingslijn met pijl 8">
            <a:extLst>
              <a:ext uri="{FF2B5EF4-FFF2-40B4-BE49-F238E27FC236}">
                <a16:creationId xmlns:a16="http://schemas.microsoft.com/office/drawing/2014/main" id="{5DE46415-8314-A722-32C6-A1351D669C48}"/>
              </a:ext>
            </a:extLst>
          </p:cNvPr>
          <p:cNvCxnSpPr>
            <a:cxnSpLocks/>
            <a:stCxn id="7" idx="3"/>
          </p:cNvCxnSpPr>
          <p:nvPr/>
        </p:nvCxnSpPr>
        <p:spPr>
          <a:xfrm flipV="1">
            <a:off x="878083" y="2198451"/>
            <a:ext cx="2200015" cy="156582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6E5119A6-8300-B407-B47E-A259FCA777CD}"/>
              </a:ext>
            </a:extLst>
          </p:cNvPr>
          <p:cNvSpPr txBox="1"/>
          <p:nvPr/>
        </p:nvSpPr>
        <p:spPr>
          <a:xfrm>
            <a:off x="1685161" y="2733225"/>
            <a:ext cx="503303"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7500</a:t>
            </a:r>
          </a:p>
        </p:txBody>
      </p:sp>
      <p:cxnSp>
        <p:nvCxnSpPr>
          <p:cNvPr id="11" name="Rechte verbindingslijn met pijl 10">
            <a:extLst>
              <a:ext uri="{FF2B5EF4-FFF2-40B4-BE49-F238E27FC236}">
                <a16:creationId xmlns:a16="http://schemas.microsoft.com/office/drawing/2014/main" id="{168E1B9A-143A-EAC1-A8B2-94C9FE53085E}"/>
              </a:ext>
            </a:extLst>
          </p:cNvPr>
          <p:cNvCxnSpPr>
            <a:cxnSpLocks/>
            <a:stCxn id="4" idx="3"/>
          </p:cNvCxnSpPr>
          <p:nvPr/>
        </p:nvCxnSpPr>
        <p:spPr>
          <a:xfrm flipV="1">
            <a:off x="5099887" y="3195638"/>
            <a:ext cx="1424738" cy="5686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kstvak 19">
            <a:extLst>
              <a:ext uri="{FF2B5EF4-FFF2-40B4-BE49-F238E27FC236}">
                <a16:creationId xmlns:a16="http://schemas.microsoft.com/office/drawing/2014/main" id="{45A94608-E437-65EE-1DFA-CEFE83DA7E51}"/>
              </a:ext>
            </a:extLst>
          </p:cNvPr>
          <p:cNvSpPr txBox="1"/>
          <p:nvPr/>
        </p:nvSpPr>
        <p:spPr>
          <a:xfrm>
            <a:off x="5314063" y="3379559"/>
            <a:ext cx="56600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3000</a:t>
            </a:r>
          </a:p>
        </p:txBody>
      </p:sp>
      <p:pic>
        <p:nvPicPr>
          <p:cNvPr id="8" name="Afbeelding 7">
            <a:extLst>
              <a:ext uri="{FF2B5EF4-FFF2-40B4-BE49-F238E27FC236}">
                <a16:creationId xmlns:a16="http://schemas.microsoft.com/office/drawing/2014/main" id="{7C6905EB-5331-478A-D70C-206CAA1DB172}"/>
              </a:ext>
            </a:extLst>
          </p:cNvPr>
          <p:cNvPicPr>
            <a:picLocks noChangeAspect="1"/>
          </p:cNvPicPr>
          <p:nvPr/>
        </p:nvPicPr>
        <p:blipFill rotWithShape="1">
          <a:blip r:embed="rId5"/>
          <a:srcRect l="5040" r="28517"/>
          <a:stretch/>
        </p:blipFill>
        <p:spPr>
          <a:xfrm>
            <a:off x="7488045" y="1422400"/>
            <a:ext cx="4767574" cy="5582114"/>
          </a:xfrm>
          <a:prstGeom prst="rect">
            <a:avLst/>
          </a:prstGeom>
        </p:spPr>
      </p:pic>
      <p:sp>
        <p:nvSpPr>
          <p:cNvPr id="12" name="Rechthoek 11">
            <a:extLst>
              <a:ext uri="{FF2B5EF4-FFF2-40B4-BE49-F238E27FC236}">
                <a16:creationId xmlns:a16="http://schemas.microsoft.com/office/drawing/2014/main" id="{958807F7-083B-6685-F3BE-77D89936028C}"/>
              </a:ext>
            </a:extLst>
          </p:cNvPr>
          <p:cNvSpPr/>
          <p:nvPr/>
        </p:nvSpPr>
        <p:spPr>
          <a:xfrm>
            <a:off x="10318645" y="3537412"/>
            <a:ext cx="353568" cy="35966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ln w="0"/>
              <a:effectLst>
                <a:outerShdw blurRad="38100" dist="25400" dir="5400000" algn="ctr" rotWithShape="0">
                  <a:srgbClr val="6E747A">
                    <a:alpha val="43000"/>
                  </a:srgbClr>
                </a:outerShdw>
              </a:effectLst>
            </a:endParaRPr>
          </a:p>
        </p:txBody>
      </p:sp>
      <p:cxnSp>
        <p:nvCxnSpPr>
          <p:cNvPr id="14" name="Rechte verbindingslijn met pijl 13">
            <a:extLst>
              <a:ext uri="{FF2B5EF4-FFF2-40B4-BE49-F238E27FC236}">
                <a16:creationId xmlns:a16="http://schemas.microsoft.com/office/drawing/2014/main" id="{68E5FB61-B419-D9D3-C27F-D53D633ABF5D}"/>
              </a:ext>
            </a:extLst>
          </p:cNvPr>
          <p:cNvCxnSpPr/>
          <p:nvPr/>
        </p:nvCxnSpPr>
        <p:spPr>
          <a:xfrm>
            <a:off x="11099926" y="3649577"/>
            <a:ext cx="0" cy="11277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69E72FC2-26F8-0B86-C7E5-80CB49A55AF9}"/>
              </a:ext>
            </a:extLst>
          </p:cNvPr>
          <p:cNvCxnSpPr>
            <a:cxnSpLocks/>
          </p:cNvCxnSpPr>
          <p:nvPr/>
        </p:nvCxnSpPr>
        <p:spPr>
          <a:xfrm>
            <a:off x="9496678" y="3627305"/>
            <a:ext cx="0" cy="2174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30A8C9AF-D809-DEE1-5599-AB71863CDF35}"/>
              </a:ext>
            </a:extLst>
          </p:cNvPr>
          <p:cNvSpPr txBox="1"/>
          <p:nvPr/>
        </p:nvSpPr>
        <p:spPr>
          <a:xfrm>
            <a:off x="10639502" y="4262225"/>
            <a:ext cx="92084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a:t>
            </a:r>
          </a:p>
        </p:txBody>
      </p:sp>
      <p:sp>
        <p:nvSpPr>
          <p:cNvPr id="18" name="Tekstvak 17">
            <a:extLst>
              <a:ext uri="{FF2B5EF4-FFF2-40B4-BE49-F238E27FC236}">
                <a16:creationId xmlns:a16="http://schemas.microsoft.com/office/drawing/2014/main" id="{4B28E7ED-D0BE-3565-C150-0AE6AD1D493F}"/>
              </a:ext>
            </a:extLst>
          </p:cNvPr>
          <p:cNvSpPr txBox="1"/>
          <p:nvPr/>
        </p:nvSpPr>
        <p:spPr>
          <a:xfrm>
            <a:off x="7907153" y="5316833"/>
            <a:ext cx="1725517"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200" dirty="0"/>
              <a:t>2660 + 310 + 2660 + 310</a:t>
            </a:r>
          </a:p>
        </p:txBody>
      </p:sp>
      <p:sp>
        <p:nvSpPr>
          <p:cNvPr id="22" name="Tekstvak 21">
            <a:extLst>
              <a:ext uri="{FF2B5EF4-FFF2-40B4-BE49-F238E27FC236}">
                <a16:creationId xmlns:a16="http://schemas.microsoft.com/office/drawing/2014/main" id="{A547AF6C-C77F-B889-2B2F-6E769F81BBD0}"/>
              </a:ext>
            </a:extLst>
          </p:cNvPr>
          <p:cNvSpPr txBox="1"/>
          <p:nvPr/>
        </p:nvSpPr>
        <p:spPr>
          <a:xfrm>
            <a:off x="534272" y="4714690"/>
            <a:ext cx="3677805"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400" dirty="0"/>
              <a:t>Leidinglengte tapwater </a:t>
            </a:r>
          </a:p>
          <a:p>
            <a:r>
              <a:rPr lang="nl-NL" sz="1400" dirty="0"/>
              <a:t>Keuken: H = 7,50 V = 5,97 = totaal 13,44 m1</a:t>
            </a:r>
          </a:p>
          <a:p>
            <a:r>
              <a:rPr lang="nl-NL" sz="1400" dirty="0"/>
              <a:t>Badkamer: H = 3,00 V = 2,97 = totaal 5,97 m1 </a:t>
            </a:r>
          </a:p>
        </p:txBody>
      </p:sp>
      <p:pic>
        <p:nvPicPr>
          <p:cNvPr id="19" name="Afbeelding 18">
            <a:extLst>
              <a:ext uri="{FF2B5EF4-FFF2-40B4-BE49-F238E27FC236}">
                <a16:creationId xmlns:a16="http://schemas.microsoft.com/office/drawing/2014/main" id="{790406A3-2D53-17A9-BBEA-678386CF2FAE}"/>
              </a:ext>
            </a:extLst>
          </p:cNvPr>
          <p:cNvPicPr>
            <a:picLocks noChangeAspect="1"/>
          </p:cNvPicPr>
          <p:nvPr/>
        </p:nvPicPr>
        <p:blipFill>
          <a:blip r:embed="rId6"/>
          <a:stretch>
            <a:fillRect/>
          </a:stretch>
        </p:blipFill>
        <p:spPr>
          <a:xfrm>
            <a:off x="4115034" y="3944112"/>
            <a:ext cx="4498657" cy="3061960"/>
          </a:xfrm>
          <a:prstGeom prst="rect">
            <a:avLst/>
          </a:prstGeom>
        </p:spPr>
      </p:pic>
      <p:cxnSp>
        <p:nvCxnSpPr>
          <p:cNvPr id="23" name="Rechte verbindingslijn met pijl 22">
            <a:extLst>
              <a:ext uri="{FF2B5EF4-FFF2-40B4-BE49-F238E27FC236}">
                <a16:creationId xmlns:a16="http://schemas.microsoft.com/office/drawing/2014/main" id="{BB8AD233-DB91-F9C8-2C70-7AF9AD2C7B9C}"/>
              </a:ext>
            </a:extLst>
          </p:cNvPr>
          <p:cNvCxnSpPr>
            <a:cxnSpLocks/>
          </p:cNvCxnSpPr>
          <p:nvPr/>
        </p:nvCxnSpPr>
        <p:spPr>
          <a:xfrm>
            <a:off x="3969632" y="5316833"/>
            <a:ext cx="2554993" cy="1949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4D91D15E-225B-B5B3-5228-3A5687243081}"/>
              </a:ext>
            </a:extLst>
          </p:cNvPr>
          <p:cNvCxnSpPr>
            <a:cxnSpLocks/>
          </p:cNvCxnSpPr>
          <p:nvPr/>
        </p:nvCxnSpPr>
        <p:spPr>
          <a:xfrm>
            <a:off x="3969631" y="5084022"/>
            <a:ext cx="2592036" cy="134158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940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Het gaat om de volgende onderdelen: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Opwekking;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Opslag van warmtapwater (voorraadvaten);</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Distributiesysteem;</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Afgiftesysteem;</a:t>
            </a:r>
          </a:p>
          <a:p>
            <a:pPr marL="342900" indent="-342900" fontAlgn="t">
              <a:buFont typeface="Arial" panose="020B0604020202020204" pitchFamily="34" charset="0"/>
              <a:buChar char="•"/>
            </a:pPr>
            <a:r>
              <a:rPr lang="nl-NL" sz="16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marL="342900" indent="-342900" fontAlgn="t">
              <a:buFont typeface="Arial" panose="020B0604020202020204" pitchFamily="34" charset="0"/>
              <a:buChar char="•"/>
            </a:pP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Zonne-energiesysteem (indien aanwezig, zie hoofdstuk 15).</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AF8B9695-3863-EAE2-4CF5-40C9A630DE6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1535885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1667510C-ACD7-46E4-ABD4-C7EAE00E1BD6}"/>
              </a:ext>
            </a:extLst>
          </p:cNvPr>
          <p:cNvSpPr txBox="1">
            <a:spLocks noChangeAspect="1"/>
          </p:cNvSpPr>
          <p:nvPr/>
        </p:nvSpPr>
        <p:spPr>
          <a:xfrm>
            <a:off x="3060000" y="1568500"/>
            <a:ext cx="7827019" cy="4860000"/>
          </a:xfrm>
          <a:prstGeom prst="rect">
            <a:avLst/>
          </a:prstGeom>
          <a:noFill/>
          <a:ln>
            <a:noFill/>
          </a:ln>
          <a:effectLst>
            <a:softEdge rad="50800"/>
          </a:effectLst>
        </p:spPr>
        <p:txBody>
          <a:bodyPr wrap="square" tIns="90000" bIns="90000" rtlCol="0">
            <a:noAutofit/>
          </a:bodyPr>
          <a:lstStyle/>
          <a:p>
            <a:pPr fontAlgn="t"/>
            <a:r>
              <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Douchewaterwarmteterugwinning (indien aanwezig);</a:t>
            </a:r>
          </a:p>
          <a:p>
            <a:pPr fontAlgn="t"/>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Een douchewater-WTW kan je op drie manieren aansluiten. Daarnaast maken we onderscheid in douchewater </a:t>
            </a:r>
            <a:r>
              <a:rPr lang="nl-NL" sz="16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WTW’s</a:t>
            </a:r>
            <a:r>
              <a:rPr lang="nl-NL" sz="16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die horizontaal of verticaal zijn opgesteld.</a:t>
            </a: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20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fontAlgn="t"/>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11" name="Tekstvak 10">
            <a:extLst>
              <a:ext uri="{FF2B5EF4-FFF2-40B4-BE49-F238E27FC236}">
                <a16:creationId xmlns:a16="http://schemas.microsoft.com/office/drawing/2014/main" id="{02DB2D7E-E188-49B9-BC1C-FDE626979FA8}"/>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Installaties</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Warmtapwater</a:t>
            </a:r>
          </a:p>
          <a:p>
            <a:pPr algn="r"/>
            <a:r>
              <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DWTW</a:t>
            </a:r>
          </a:p>
          <a:p>
            <a:pPr algn="r"/>
            <a:endParaRPr lang="nl-NL" sz="20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pic>
        <p:nvPicPr>
          <p:cNvPr id="3" name="Afbeelding 2">
            <a:extLst>
              <a:ext uri="{FF2B5EF4-FFF2-40B4-BE49-F238E27FC236}">
                <a16:creationId xmlns:a16="http://schemas.microsoft.com/office/drawing/2014/main" id="{C049AA36-0115-331A-0042-F436AFE6AD9B}"/>
              </a:ext>
            </a:extLst>
          </p:cNvPr>
          <p:cNvPicPr>
            <a:picLocks noChangeAspect="1"/>
          </p:cNvPicPr>
          <p:nvPr/>
        </p:nvPicPr>
        <p:blipFill>
          <a:blip r:embed="rId3"/>
          <a:stretch>
            <a:fillRect/>
          </a:stretch>
        </p:blipFill>
        <p:spPr>
          <a:xfrm>
            <a:off x="5872610" y="3904408"/>
            <a:ext cx="6211440" cy="2770184"/>
          </a:xfrm>
          <a:prstGeom prst="rect">
            <a:avLst/>
          </a:prstGeom>
        </p:spPr>
      </p:pic>
      <p:pic>
        <p:nvPicPr>
          <p:cNvPr id="5" name="Afbeelding 4">
            <a:extLst>
              <a:ext uri="{FF2B5EF4-FFF2-40B4-BE49-F238E27FC236}">
                <a16:creationId xmlns:a16="http://schemas.microsoft.com/office/drawing/2014/main" id="{AC75E4F0-D8F7-0387-4D9E-72CDC034D694}"/>
              </a:ext>
            </a:extLst>
          </p:cNvPr>
          <p:cNvPicPr>
            <a:picLocks noChangeAspect="1"/>
          </p:cNvPicPr>
          <p:nvPr/>
        </p:nvPicPr>
        <p:blipFill>
          <a:blip r:embed="rId4"/>
          <a:stretch>
            <a:fillRect/>
          </a:stretch>
        </p:blipFill>
        <p:spPr>
          <a:xfrm>
            <a:off x="209188" y="2928028"/>
            <a:ext cx="1929361" cy="3661708"/>
          </a:xfrm>
          <a:prstGeom prst="rect">
            <a:avLst/>
          </a:prstGeom>
        </p:spPr>
      </p:pic>
      <p:pic>
        <p:nvPicPr>
          <p:cNvPr id="8" name="Afbeelding 7">
            <a:extLst>
              <a:ext uri="{FF2B5EF4-FFF2-40B4-BE49-F238E27FC236}">
                <a16:creationId xmlns:a16="http://schemas.microsoft.com/office/drawing/2014/main" id="{92A382A9-1AA0-C810-05A9-5B1E6F1F3B4F}"/>
              </a:ext>
            </a:extLst>
          </p:cNvPr>
          <p:cNvPicPr>
            <a:picLocks noChangeAspect="1"/>
          </p:cNvPicPr>
          <p:nvPr/>
        </p:nvPicPr>
        <p:blipFill>
          <a:blip r:embed="rId5"/>
          <a:stretch>
            <a:fillRect/>
          </a:stretch>
        </p:blipFill>
        <p:spPr>
          <a:xfrm>
            <a:off x="1951327" y="2908574"/>
            <a:ext cx="1909564" cy="3661708"/>
          </a:xfrm>
          <a:prstGeom prst="rect">
            <a:avLst/>
          </a:prstGeom>
        </p:spPr>
      </p:pic>
      <p:pic>
        <p:nvPicPr>
          <p:cNvPr id="10" name="Afbeelding 9">
            <a:extLst>
              <a:ext uri="{FF2B5EF4-FFF2-40B4-BE49-F238E27FC236}">
                <a16:creationId xmlns:a16="http://schemas.microsoft.com/office/drawing/2014/main" id="{8687ED6B-3B4D-D802-6999-FDD6DD9EDEB3}"/>
              </a:ext>
            </a:extLst>
          </p:cNvPr>
          <p:cNvPicPr>
            <a:picLocks noChangeAspect="1"/>
          </p:cNvPicPr>
          <p:nvPr/>
        </p:nvPicPr>
        <p:blipFill>
          <a:blip r:embed="rId6"/>
          <a:stretch>
            <a:fillRect/>
          </a:stretch>
        </p:blipFill>
        <p:spPr>
          <a:xfrm>
            <a:off x="3810770" y="2966942"/>
            <a:ext cx="2022854" cy="3661708"/>
          </a:xfrm>
          <a:prstGeom prst="rect">
            <a:avLst/>
          </a:prstGeom>
        </p:spPr>
      </p:pic>
      <p:sp>
        <p:nvSpPr>
          <p:cNvPr id="2" name="Tekstvak 1">
            <a:extLst>
              <a:ext uri="{FF2B5EF4-FFF2-40B4-BE49-F238E27FC236}">
                <a16:creationId xmlns:a16="http://schemas.microsoft.com/office/drawing/2014/main" id="{E3D86F2D-5494-A418-3349-3A2E61ECFEB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8797666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4" name="Afbeelding 3">
            <a:extLst>
              <a:ext uri="{FF2B5EF4-FFF2-40B4-BE49-F238E27FC236}">
                <a16:creationId xmlns:a16="http://schemas.microsoft.com/office/drawing/2014/main" id="{1E0D4955-4423-CD4B-6E87-83F579DCAD10}"/>
              </a:ext>
            </a:extLst>
          </p:cNvPr>
          <p:cNvPicPr>
            <a:picLocks noChangeAspect="1"/>
          </p:cNvPicPr>
          <p:nvPr/>
        </p:nvPicPr>
        <p:blipFill>
          <a:blip r:embed="rId3"/>
          <a:stretch>
            <a:fillRect/>
          </a:stretch>
        </p:blipFill>
        <p:spPr>
          <a:xfrm>
            <a:off x="1958077" y="204282"/>
            <a:ext cx="10240274" cy="6566170"/>
          </a:xfrm>
          <a:prstGeom prst="rect">
            <a:avLst/>
          </a:prstGeom>
        </p:spPr>
      </p:pic>
    </p:spTree>
    <p:extLst>
      <p:ext uri="{BB962C8B-B14F-4D97-AF65-F5344CB8AC3E}">
        <p14:creationId xmlns:p14="http://schemas.microsoft.com/office/powerpoint/2010/main" val="38043052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26B1AAB-C5D7-41D4-A868-23621508FC6B}"/>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H 13 Warm Tapwater</a:t>
            </a:r>
          </a:p>
        </p:txBody>
      </p:sp>
      <p:pic>
        <p:nvPicPr>
          <p:cNvPr id="4" name="Afbeelding 3">
            <a:extLst>
              <a:ext uri="{FF2B5EF4-FFF2-40B4-BE49-F238E27FC236}">
                <a16:creationId xmlns:a16="http://schemas.microsoft.com/office/drawing/2014/main" id="{4E92B019-B8EA-C18C-224E-7365E79B3CA4}"/>
              </a:ext>
            </a:extLst>
          </p:cNvPr>
          <p:cNvPicPr>
            <a:picLocks noChangeAspect="1"/>
          </p:cNvPicPr>
          <p:nvPr/>
        </p:nvPicPr>
        <p:blipFill>
          <a:blip r:embed="rId3"/>
          <a:stretch>
            <a:fillRect/>
          </a:stretch>
        </p:blipFill>
        <p:spPr>
          <a:xfrm>
            <a:off x="2348613" y="0"/>
            <a:ext cx="9849737" cy="6352162"/>
          </a:xfrm>
          <a:prstGeom prst="rect">
            <a:avLst/>
          </a:prstGeom>
        </p:spPr>
      </p:pic>
    </p:spTree>
    <p:extLst>
      <p:ext uri="{BB962C8B-B14F-4D97-AF65-F5344CB8AC3E}">
        <p14:creationId xmlns:p14="http://schemas.microsoft.com/office/powerpoint/2010/main" val="1251313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D67DCAA1-8C2A-4F09-B599-95496068DD68}"/>
              </a:ext>
            </a:extLst>
          </p:cNvPr>
          <p:cNvSpPr txBox="1">
            <a:spLocks noChangeAspect="1"/>
          </p:cNvSpPr>
          <p:nvPr/>
        </p:nvSpPr>
        <p:spPr>
          <a:xfrm>
            <a:off x="3001811" y="1620000"/>
            <a:ext cx="8640000"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Inleiding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Energieprestatie</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Indicatoren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Standaard omstandigheden</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Werkzaamheden EP-W adviseur</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Gebouwbegrenzing en indeling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Algemene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Bouwkundige gegevens</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Ruimteverwarming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Ruimtekoeling</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Ventilatie</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Bevochtiging en </a:t>
            </a:r>
            <a:r>
              <a:rPr lang="nl-NL" sz="1800" strike="sngStrike"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ontvochtiging</a:t>
            </a:r>
            <a:endPar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Warm Tapwater</a:t>
            </a:r>
          </a:p>
          <a:p>
            <a:pPr lvl="1"/>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Verlichtingsinstallaties</a:t>
            </a:r>
          </a:p>
          <a:p>
            <a:pPr lvl="1"/>
            <a:r>
              <a:rPr lang="nl-NL" sz="1800" b="1"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Gebouwgebonden</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energieproductie</a:t>
            </a:r>
          </a:p>
          <a:p>
            <a:pPr lvl="1"/>
            <a:r>
              <a:rPr lang="nl-NL" sz="1800" dirty="0" err="1">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Beschaduwing</a:t>
            </a: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lvl="1"/>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Representatieve woningen</a:t>
            </a:r>
          </a:p>
        </p:txBody>
      </p:sp>
      <p:sp>
        <p:nvSpPr>
          <p:cNvPr id="8" name="Tekstvak 7">
            <a:extLst>
              <a:ext uri="{FF2B5EF4-FFF2-40B4-BE49-F238E27FC236}">
                <a16:creationId xmlns:a16="http://schemas.microsoft.com/office/drawing/2014/main" id="{3369754A-1778-46DB-949A-02409933F65E}"/>
              </a:ext>
            </a:extLst>
          </p:cNvPr>
          <p:cNvSpPr txBox="1">
            <a:spLocks noChangeAspect="1"/>
          </p:cNvSpPr>
          <p:nvPr/>
        </p:nvSpPr>
        <p:spPr>
          <a:xfrm>
            <a:off x="114300" y="1620000"/>
            <a:ext cx="2542273" cy="4860000"/>
          </a:xfrm>
          <a:prstGeom prst="rect">
            <a:avLst/>
          </a:prstGeom>
          <a:noFill/>
          <a:ln>
            <a:noFill/>
          </a:ln>
          <a:effectLst>
            <a:softEdge rad="50800"/>
          </a:effectLst>
        </p:spPr>
        <p:txBody>
          <a:bodyPr wrap="square" tIns="90000" bIns="90000" rtlCol="0">
            <a:noAutofit/>
          </a:bodyPr>
          <a:lstStyle/>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2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3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4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5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6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7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8</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9</a:t>
            </a: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10	</a:t>
            </a:r>
          </a:p>
          <a:p>
            <a:pPr lvl="1"/>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11</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12</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rgbClr val="00B050"/>
                </a:solidFill>
                <a:latin typeface="Verdana Pro Light" panose="020B0304030504040204" pitchFamily="34" charset="0"/>
                <a:ea typeface="Roboto Light" panose="02000000000000000000" pitchFamily="2" charset="0"/>
                <a:cs typeface="Gisha" panose="020B0502040204020203" pitchFamily="34" charset="-79"/>
              </a:rPr>
              <a:t>Hoofdstuk 13</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strike="sngStrike"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14</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15</a:t>
            </a: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16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r>
              <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rPr>
              <a:t>Hoofdstuk 17	</a:t>
            </a:r>
            <a:endParaRPr lang="nl-NL" sz="1800" b="1"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a:p>
            <a:pPr algn="r"/>
            <a:endParaRPr lang="nl-NL" sz="1800" dirty="0">
              <a:solidFill>
                <a:schemeClr val="tx2">
                  <a:lumMod val="75000"/>
                </a:schemeClr>
              </a:solidFill>
              <a:latin typeface="Verdana Pro Light" panose="020B0304030504040204" pitchFamily="34" charset="0"/>
              <a:ea typeface="Roboto Light" panose="02000000000000000000" pitchFamily="2" charset="0"/>
              <a:cs typeface="Gisha" panose="020B0502040204020203" pitchFamily="34" charset="-79"/>
            </a:endParaRPr>
          </a:p>
        </p:txBody>
      </p:sp>
      <p:sp>
        <p:nvSpPr>
          <p:cNvPr id="2" name="Tekstvak 1">
            <a:extLst>
              <a:ext uri="{FF2B5EF4-FFF2-40B4-BE49-F238E27FC236}">
                <a16:creationId xmlns:a16="http://schemas.microsoft.com/office/drawing/2014/main" id="{46E09823-E74B-B816-4C5F-7093B89857AF}"/>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4024714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pPr marL="0" indent="0">
              <a:buNone/>
            </a:pPr>
            <a:r>
              <a:rPr lang="nl-NL" sz="1600" dirty="0">
                <a:solidFill>
                  <a:schemeClr val="tx2">
                    <a:lumMod val="75000"/>
                  </a:schemeClr>
                </a:solidFill>
                <a:latin typeface="Verdana Pro Light" panose="020B0304030504040204" pitchFamily="34" charset="0"/>
                <a:cs typeface="Gisha" panose="020B0502040204020203" pitchFamily="34" charset="-79"/>
              </a:rPr>
              <a:t>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2" name="Tekstvak 1">
            <a:extLst>
              <a:ext uri="{FF2B5EF4-FFF2-40B4-BE49-F238E27FC236}">
                <a16:creationId xmlns:a16="http://schemas.microsoft.com/office/drawing/2014/main" id="{711A73D0-CF4F-7F4D-6D30-1D71719D9340}"/>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20534177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797CEA9-AC03-43AA-A180-58763EFACE3B}"/>
              </a:ext>
            </a:extLst>
          </p:cNvPr>
          <p:cNvSpPr>
            <a:spLocks noGrp="1"/>
          </p:cNvSpPr>
          <p:nvPr>
            <p:ph idx="1"/>
          </p:nvPr>
        </p:nvSpPr>
        <p:spPr>
          <a:xfrm>
            <a:off x="3293706" y="1600200"/>
            <a:ext cx="8687279" cy="4268037"/>
          </a:xfrm>
        </p:spPr>
        <p:txBody>
          <a:bodyPr>
            <a:noAutofit/>
          </a:bodyPr>
          <a:lstStyle/>
          <a:p>
            <a:pPr marL="0" indent="0">
              <a:buNone/>
            </a:pPr>
            <a:r>
              <a:rPr lang="nl-NL" sz="2000" b="1" dirty="0">
                <a:solidFill>
                  <a:schemeClr val="tx2">
                    <a:lumMod val="75000"/>
                  </a:schemeClr>
                </a:solidFill>
                <a:latin typeface="Verdana Pro Light" panose="020B0304030504040204" pitchFamily="34" charset="0"/>
                <a:cs typeface="Gisha" panose="020B0502040204020203" pitchFamily="34" charset="-79"/>
              </a:rPr>
              <a:t>Het gaat om de volgende installaties:</a:t>
            </a:r>
          </a:p>
          <a:p>
            <a:r>
              <a:rPr lang="nl-NL" sz="1600" strike="sngStrike" dirty="0">
                <a:solidFill>
                  <a:schemeClr val="tx2">
                    <a:lumMod val="75000"/>
                  </a:schemeClr>
                </a:solidFill>
                <a:latin typeface="Verdana Pro Light" panose="020B0304030504040204" pitchFamily="34" charset="0"/>
                <a:cs typeface="Gisha" panose="020B0502040204020203" pitchFamily="34" charset="-79"/>
              </a:rPr>
              <a:t>Productie van elektriciteit met </a:t>
            </a:r>
            <a:r>
              <a:rPr lang="nl-NL" sz="1600" strike="sngStrike" dirty="0" err="1">
                <a:solidFill>
                  <a:schemeClr val="tx2">
                    <a:lumMod val="75000"/>
                  </a:schemeClr>
                </a:solidFill>
                <a:latin typeface="Verdana Pro Light" panose="020B0304030504040204" pitchFamily="34" charset="0"/>
                <a:cs typeface="Gisha" panose="020B0502040204020203" pitchFamily="34" charset="-79"/>
              </a:rPr>
              <a:t>gebouwgebonden</a:t>
            </a:r>
            <a:r>
              <a:rPr lang="nl-NL" sz="1600" strike="sngStrike" dirty="0">
                <a:solidFill>
                  <a:schemeClr val="tx2">
                    <a:lumMod val="75000"/>
                  </a:schemeClr>
                </a:solidFill>
                <a:latin typeface="Verdana Pro Light" panose="020B0304030504040204" pitchFamily="34" charset="0"/>
                <a:cs typeface="Gisha" panose="020B0502040204020203" pitchFamily="34" charset="-79"/>
              </a:rPr>
              <a:t> windturbines	</a:t>
            </a:r>
          </a:p>
          <a:p>
            <a:r>
              <a:rPr lang="nl-NL" sz="1600" dirty="0">
                <a:solidFill>
                  <a:schemeClr val="tx2">
                    <a:lumMod val="75000"/>
                  </a:schemeClr>
                </a:solidFill>
                <a:latin typeface="Verdana Pro Light" panose="020B0304030504040204" pitchFamily="34" charset="0"/>
                <a:cs typeface="Gisha" panose="020B0502040204020203" pitchFamily="34" charset="-79"/>
              </a:rPr>
              <a:t>Opwekking van elektriciteit met PV-panelen</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warm water met een zonneboiler</a:t>
            </a:r>
          </a:p>
          <a:p>
            <a:r>
              <a:rPr lang="nl-NL" sz="1600" dirty="0">
                <a:solidFill>
                  <a:schemeClr val="tx2">
                    <a:lumMod val="75000"/>
                  </a:schemeClr>
                </a:solidFill>
                <a:latin typeface="Verdana Pro Light" panose="020B0304030504040204" pitchFamily="34" charset="0"/>
                <a:cs typeface="Gisha" panose="020B0502040204020203" pitchFamily="34" charset="-79"/>
              </a:rPr>
              <a:t>Productie van elektriciteit en warm water met een PVT-installatie</a:t>
            </a:r>
          </a:p>
          <a:p>
            <a:endParaRPr lang="nl-NL" sz="1600" dirty="0">
              <a:solidFill>
                <a:schemeClr val="tx2">
                  <a:lumMod val="75000"/>
                </a:schemeClr>
              </a:solidFill>
              <a:latin typeface="Verdana Pro Light" panose="020B0304030504040204" pitchFamily="34" charset="0"/>
              <a:cs typeface="Gisha" panose="020B0502040204020203" pitchFamily="34" charset="-79"/>
            </a:endParaRPr>
          </a:p>
          <a:p>
            <a:pPr marL="0" indent="0" algn="l">
              <a:buNone/>
            </a:pPr>
            <a:r>
              <a:rPr lang="nl-NL" sz="1600" dirty="0">
                <a:solidFill>
                  <a:schemeClr val="tx2">
                    <a:lumMod val="75000"/>
                  </a:schemeClr>
                </a:solidFill>
                <a:latin typeface="Verdana Pro Light" panose="020B0304030504040204" pitchFamily="34" charset="0"/>
                <a:cs typeface="Gisha" panose="020B0502040204020203" pitchFamily="34" charset="-79"/>
              </a:rPr>
              <a:t>Voor energiesystemen met windturbines geldt dat de op te nemen gegevens op een erkende kwaliteitsverklaring (BCRG) staan. De gegevens van de windturbine vermeld op </a:t>
            </a:r>
            <a:r>
              <a:rPr lang="nl-NL" sz="1600" dirty="0" err="1">
                <a:solidFill>
                  <a:schemeClr val="tx2">
                    <a:lumMod val="75000"/>
                  </a:schemeClr>
                </a:solidFill>
                <a:latin typeface="Verdana Pro Light" panose="020B0304030504040204" pitchFamily="34" charset="0"/>
                <a:cs typeface="Gisha" panose="020B0502040204020203" pitchFamily="34" charset="-79"/>
              </a:rPr>
              <a:t>dekwaliteitsverklaring</a:t>
            </a:r>
            <a:r>
              <a:rPr lang="nl-NL" sz="1600" dirty="0">
                <a:solidFill>
                  <a:schemeClr val="tx2">
                    <a:lumMod val="75000"/>
                  </a:schemeClr>
                </a:solidFill>
                <a:latin typeface="Verdana Pro Light" panose="020B0304030504040204" pitchFamily="34" charset="0"/>
                <a:cs typeface="Gisha" panose="020B0502040204020203" pitchFamily="34" charset="-79"/>
              </a:rPr>
              <a:t> moeten overeenkomen met de aangetroffen situatie bij de opname.		</a:t>
            </a:r>
          </a:p>
        </p:txBody>
      </p:sp>
      <p:pic>
        <p:nvPicPr>
          <p:cNvPr id="4" name="Afbeelding 3">
            <a:extLst>
              <a:ext uri="{FF2B5EF4-FFF2-40B4-BE49-F238E27FC236}">
                <a16:creationId xmlns:a16="http://schemas.microsoft.com/office/drawing/2014/main" id="{8D341DD5-9AAC-4643-BF39-434BA82F6E6D}"/>
              </a:ext>
            </a:extLst>
          </p:cNvPr>
          <p:cNvPicPr>
            <a:picLocks noChangeAspect="1"/>
          </p:cNvPicPr>
          <p:nvPr/>
        </p:nvPicPr>
        <p:blipFill>
          <a:blip r:embed="rId3"/>
          <a:stretch>
            <a:fillRect/>
          </a:stretch>
        </p:blipFill>
        <p:spPr>
          <a:xfrm>
            <a:off x="2992931" y="5561938"/>
            <a:ext cx="2188142" cy="1224884"/>
          </a:xfrm>
          <a:prstGeom prst="rect">
            <a:avLst/>
          </a:prstGeom>
        </p:spPr>
      </p:pic>
      <p:pic>
        <p:nvPicPr>
          <p:cNvPr id="5" name="Afbeelding 4">
            <a:extLst>
              <a:ext uri="{FF2B5EF4-FFF2-40B4-BE49-F238E27FC236}">
                <a16:creationId xmlns:a16="http://schemas.microsoft.com/office/drawing/2014/main" id="{DB9D01AD-5784-4EFC-A153-DED8C7B14501}"/>
              </a:ext>
            </a:extLst>
          </p:cNvPr>
          <p:cNvPicPr>
            <a:picLocks noChangeAspect="1"/>
          </p:cNvPicPr>
          <p:nvPr/>
        </p:nvPicPr>
        <p:blipFill>
          <a:blip r:embed="rId4"/>
          <a:stretch>
            <a:fillRect/>
          </a:stretch>
        </p:blipFill>
        <p:spPr>
          <a:xfrm>
            <a:off x="159097" y="3388282"/>
            <a:ext cx="2541166" cy="2786098"/>
          </a:xfrm>
          <a:prstGeom prst="rect">
            <a:avLst/>
          </a:prstGeom>
        </p:spPr>
      </p:pic>
      <p:pic>
        <p:nvPicPr>
          <p:cNvPr id="6" name="Afbeelding 5">
            <a:extLst>
              <a:ext uri="{FF2B5EF4-FFF2-40B4-BE49-F238E27FC236}">
                <a16:creationId xmlns:a16="http://schemas.microsoft.com/office/drawing/2014/main" id="{D7D4BC83-C0A9-4547-AF29-7156BFE2CF6E}"/>
              </a:ext>
            </a:extLst>
          </p:cNvPr>
          <p:cNvPicPr>
            <a:picLocks noChangeAspect="1"/>
          </p:cNvPicPr>
          <p:nvPr/>
        </p:nvPicPr>
        <p:blipFill>
          <a:blip r:embed="rId5"/>
          <a:stretch>
            <a:fillRect/>
          </a:stretch>
        </p:blipFill>
        <p:spPr>
          <a:xfrm>
            <a:off x="5181073" y="5219214"/>
            <a:ext cx="2466369" cy="1567608"/>
          </a:xfrm>
          <a:prstGeom prst="rect">
            <a:avLst/>
          </a:prstGeom>
        </p:spPr>
      </p:pic>
      <p:pic>
        <p:nvPicPr>
          <p:cNvPr id="7" name="Afbeelding 6">
            <a:extLst>
              <a:ext uri="{FF2B5EF4-FFF2-40B4-BE49-F238E27FC236}">
                <a16:creationId xmlns:a16="http://schemas.microsoft.com/office/drawing/2014/main" id="{7E8E661B-8CB8-49D8-A266-1338D1BA6D68}"/>
              </a:ext>
            </a:extLst>
          </p:cNvPr>
          <p:cNvPicPr>
            <a:picLocks noChangeAspect="1"/>
          </p:cNvPicPr>
          <p:nvPr/>
        </p:nvPicPr>
        <p:blipFill>
          <a:blip r:embed="rId6"/>
          <a:stretch>
            <a:fillRect/>
          </a:stretch>
        </p:blipFill>
        <p:spPr>
          <a:xfrm>
            <a:off x="8862617" y="4531003"/>
            <a:ext cx="3335733" cy="2255819"/>
          </a:xfrm>
          <a:prstGeom prst="rect">
            <a:avLst/>
          </a:prstGeom>
        </p:spPr>
      </p:pic>
      <p:pic>
        <p:nvPicPr>
          <p:cNvPr id="9" name="Afbeelding 8" descr="Afbeelding met lucht, buiten&#10;&#10;Automatisch gegenereerde beschrijving">
            <a:extLst>
              <a:ext uri="{FF2B5EF4-FFF2-40B4-BE49-F238E27FC236}">
                <a16:creationId xmlns:a16="http://schemas.microsoft.com/office/drawing/2014/main" id="{43FC4924-9B2F-45E8-BA18-E9C2667A5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527" y="4959394"/>
            <a:ext cx="1261090" cy="1827428"/>
          </a:xfrm>
          <a:prstGeom prst="rect">
            <a:avLst/>
          </a:prstGeom>
        </p:spPr>
      </p:pic>
      <p:sp>
        <p:nvSpPr>
          <p:cNvPr id="2" name="Tekstvak 1">
            <a:extLst>
              <a:ext uri="{FF2B5EF4-FFF2-40B4-BE49-F238E27FC236}">
                <a16:creationId xmlns:a16="http://schemas.microsoft.com/office/drawing/2014/main" id="{52E3EDE0-16AC-ABEB-D446-D15FD2424A06}"/>
              </a:ext>
            </a:extLst>
          </p:cNvPr>
          <p:cNvSpPr txBox="1">
            <a:spLocks noChangeAspect="1"/>
          </p:cNvSpPr>
          <p:nvPr/>
        </p:nvSpPr>
        <p:spPr>
          <a:xfrm>
            <a:off x="3060000" y="429500"/>
            <a:ext cx="8640000" cy="646331"/>
          </a:xfrm>
          <a:prstGeom prst="rect">
            <a:avLst/>
          </a:prstGeom>
          <a:noFill/>
          <a:ln>
            <a:noFill/>
          </a:ln>
          <a:effectLst>
            <a:softEdge rad="50800"/>
          </a:effectLst>
        </p:spPr>
        <p:txBody>
          <a:bodyPr wrap="square" rtlCol="0">
            <a:spAutoFit/>
          </a:bodyPr>
          <a:lstStyle/>
          <a:p>
            <a:pPr algn="r"/>
            <a:r>
              <a:rPr lang="nl-NL" sz="3600" dirty="0">
                <a:solidFill>
                  <a:schemeClr val="tx2">
                    <a:lumMod val="50000"/>
                  </a:schemeClr>
                </a:solidFill>
                <a:latin typeface="Verdana Pro Light" panose="020B0304030504040204" pitchFamily="34" charset="0"/>
                <a:ea typeface="Roboto Light" panose="02000000000000000000" pitchFamily="2" charset="0"/>
                <a:cs typeface="Gisha" panose="020B0502040204020203" pitchFamily="34" charset="-79"/>
              </a:rPr>
              <a:t>ISSO publicatie 82.1 </a:t>
            </a:r>
          </a:p>
        </p:txBody>
      </p:sp>
    </p:spTree>
    <p:extLst>
      <p:ext uri="{BB962C8B-B14F-4D97-AF65-F5344CB8AC3E}">
        <p14:creationId xmlns:p14="http://schemas.microsoft.com/office/powerpoint/2010/main" val="30869238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3528</TotalTime>
  <Words>11100</Words>
  <Application>Microsoft Office PowerPoint</Application>
  <PresentationFormat>Aangepast</PresentationFormat>
  <Paragraphs>1993</Paragraphs>
  <Slides>198</Slides>
  <Notes>198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198</vt:i4>
      </vt:variant>
    </vt:vector>
  </HeadingPairs>
  <TitlesOfParts>
    <vt:vector size="205" baseType="lpstr">
      <vt:lpstr>Arial</vt:lpstr>
      <vt:lpstr>Calibri</vt:lpstr>
      <vt:lpstr>Dax-Regular</vt:lpstr>
      <vt:lpstr>MyriadWebPro</vt:lpstr>
      <vt:lpstr>Verdana Pro Light</vt:lpstr>
      <vt:lpstr>Wingdings</vt:lpstr>
      <vt:lpstr>Custom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Urs Veltrop</dc:creator>
  <cp:lastModifiedBy>roderik oddens</cp:lastModifiedBy>
  <cp:revision>399</cp:revision>
  <cp:lastPrinted>2020-09-11T14:36:38Z</cp:lastPrinted>
  <dcterms:created xsi:type="dcterms:W3CDTF">2020-08-11T14:10:52Z</dcterms:created>
  <dcterms:modified xsi:type="dcterms:W3CDTF">2024-12-03T19:28:21Z</dcterms:modified>
</cp:coreProperties>
</file>