
<file path=[Content_Types].xml><?xml version="1.0" encoding="utf-8"?>
<Types xmlns="http://schemas.openxmlformats.org/package/2006/content-types">
  <Default Extension="bin" ContentType="image/unknown"/>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225"/>
  </p:notesMasterIdLst>
  <p:handoutMasterIdLst>
    <p:handoutMasterId r:id="rId226"/>
  </p:handoutMasterIdLst>
  <p:sldIdLst>
    <p:sldId id="365" r:id="rId2"/>
    <p:sldId id="495" r:id="rId3"/>
    <p:sldId id="1687" r:id="rId4"/>
    <p:sldId id="1667" r:id="rId5"/>
    <p:sldId id="1668" r:id="rId6"/>
    <p:sldId id="1669" r:id="rId7"/>
    <p:sldId id="1670" r:id="rId8"/>
    <p:sldId id="1671" r:id="rId9"/>
    <p:sldId id="1672" r:id="rId10"/>
    <p:sldId id="1673" r:id="rId11"/>
    <p:sldId id="1674" r:id="rId12"/>
    <p:sldId id="1675" r:id="rId13"/>
    <p:sldId id="1676" r:id="rId14"/>
    <p:sldId id="1678" r:id="rId15"/>
    <p:sldId id="1677" r:id="rId16"/>
    <p:sldId id="1355" r:id="rId17"/>
    <p:sldId id="1591" r:id="rId18"/>
    <p:sldId id="1487" r:id="rId19"/>
    <p:sldId id="1583" r:id="rId20"/>
    <p:sldId id="1584" r:id="rId21"/>
    <p:sldId id="1592" r:id="rId22"/>
    <p:sldId id="972" r:id="rId23"/>
    <p:sldId id="1541" r:id="rId24"/>
    <p:sldId id="970" r:id="rId25"/>
    <p:sldId id="1589" r:id="rId26"/>
    <p:sldId id="1490" r:id="rId27"/>
    <p:sldId id="1623" r:id="rId28"/>
    <p:sldId id="1624" r:id="rId29"/>
    <p:sldId id="971" r:id="rId30"/>
    <p:sldId id="1491" r:id="rId31"/>
    <p:sldId id="1588" r:id="rId32"/>
    <p:sldId id="1317" r:id="rId33"/>
    <p:sldId id="1309" r:id="rId34"/>
    <p:sldId id="1319" r:id="rId35"/>
    <p:sldId id="1306" r:id="rId36"/>
    <p:sldId id="1599" r:id="rId37"/>
    <p:sldId id="1313" r:id="rId38"/>
    <p:sldId id="1314" r:id="rId39"/>
    <p:sldId id="1315" r:id="rId40"/>
    <p:sldId id="1600" r:id="rId41"/>
    <p:sldId id="1602" r:id="rId42"/>
    <p:sldId id="1689" r:id="rId43"/>
    <p:sldId id="1492" r:id="rId44"/>
    <p:sldId id="1603" r:id="rId45"/>
    <p:sldId id="1690" r:id="rId46"/>
    <p:sldId id="1691" r:id="rId47"/>
    <p:sldId id="1548" r:id="rId48"/>
    <p:sldId id="1654" r:id="rId49"/>
    <p:sldId id="1655" r:id="rId50"/>
    <p:sldId id="1005" r:id="rId51"/>
    <p:sldId id="1006" r:id="rId52"/>
    <p:sldId id="1404" r:id="rId53"/>
    <p:sldId id="1554" r:id="rId54"/>
    <p:sldId id="1466" r:id="rId55"/>
    <p:sldId id="1004" r:id="rId56"/>
    <p:sldId id="1007" r:id="rId57"/>
    <p:sldId id="1467" r:id="rId58"/>
    <p:sldId id="1476" r:id="rId59"/>
    <p:sldId id="1477" r:id="rId60"/>
    <p:sldId id="758" r:id="rId61"/>
    <p:sldId id="1625" r:id="rId62"/>
    <p:sldId id="761" r:id="rId63"/>
    <p:sldId id="1656" r:id="rId64"/>
    <p:sldId id="1657" r:id="rId65"/>
    <p:sldId id="1008" r:id="rId66"/>
    <p:sldId id="1009" r:id="rId67"/>
    <p:sldId id="1324" r:id="rId68"/>
    <p:sldId id="1010" r:id="rId69"/>
    <p:sldId id="1549" r:id="rId70"/>
    <p:sldId id="1406" r:id="rId71"/>
    <p:sldId id="1013" r:id="rId72"/>
    <p:sldId id="1011" r:id="rId73"/>
    <p:sldId id="1321" r:id="rId74"/>
    <p:sldId id="1407" r:id="rId75"/>
    <p:sldId id="1327" r:id="rId76"/>
    <p:sldId id="1479" r:id="rId77"/>
    <p:sldId id="1331" r:id="rId78"/>
    <p:sldId id="1332" r:id="rId79"/>
    <p:sldId id="1636" r:id="rId80"/>
    <p:sldId id="1024" r:id="rId81"/>
    <p:sldId id="1015" r:id="rId82"/>
    <p:sldId id="1408" r:id="rId83"/>
    <p:sldId id="1481" r:id="rId84"/>
    <p:sldId id="1019" r:id="rId85"/>
    <p:sldId id="1409" r:id="rId86"/>
    <p:sldId id="1622" r:id="rId87"/>
    <p:sldId id="1482" r:id="rId88"/>
    <p:sldId id="1483" r:id="rId89"/>
    <p:sldId id="1701" r:id="rId90"/>
    <p:sldId id="1498" r:id="rId91"/>
    <p:sldId id="1702" r:id="rId92"/>
    <p:sldId id="1500" r:id="rId93"/>
    <p:sldId id="1703" r:id="rId94"/>
    <p:sldId id="1021" r:id="rId95"/>
    <p:sldId id="1593" r:id="rId96"/>
    <p:sldId id="1594" r:id="rId97"/>
    <p:sldId id="955" r:id="rId98"/>
    <p:sldId id="976" r:id="rId99"/>
    <p:sldId id="979" r:id="rId100"/>
    <p:sldId id="977" r:id="rId101"/>
    <p:sldId id="978" r:id="rId102"/>
    <p:sldId id="975" r:id="rId103"/>
    <p:sldId id="1659" r:id="rId104"/>
    <p:sldId id="980" r:id="rId105"/>
    <p:sldId id="1028" r:id="rId106"/>
    <p:sldId id="1661" r:id="rId107"/>
    <p:sldId id="1658" r:id="rId108"/>
    <p:sldId id="1660" r:id="rId109"/>
    <p:sldId id="1345" r:id="rId110"/>
    <p:sldId id="1346" r:id="rId111"/>
    <p:sldId id="1349" r:id="rId112"/>
    <p:sldId id="1323" r:id="rId113"/>
    <p:sldId id="1358" r:id="rId114"/>
    <p:sldId id="1595" r:id="rId115"/>
    <p:sldId id="1493" r:id="rId116"/>
    <p:sldId id="1569" r:id="rId117"/>
    <p:sldId id="752" r:id="rId118"/>
    <p:sldId id="1666" r:id="rId119"/>
    <p:sldId id="1662" r:id="rId120"/>
    <p:sldId id="1664" r:id="rId121"/>
    <p:sldId id="753" r:id="rId122"/>
    <p:sldId id="1665" r:id="rId123"/>
    <p:sldId id="1582" r:id="rId124"/>
    <p:sldId id="1692" r:id="rId125"/>
    <p:sldId id="1693" r:id="rId126"/>
    <p:sldId id="1679" r:id="rId127"/>
    <p:sldId id="1694" r:id="rId128"/>
    <p:sldId id="1042" r:id="rId129"/>
    <p:sldId id="1697" r:id="rId130"/>
    <p:sldId id="1043" r:id="rId131"/>
    <p:sldId id="1045" r:id="rId132"/>
    <p:sldId id="1046" r:id="rId133"/>
    <p:sldId id="1047" r:id="rId134"/>
    <p:sldId id="1048" r:id="rId135"/>
    <p:sldId id="1680" r:id="rId136"/>
    <p:sldId id="1504" r:id="rId137"/>
    <p:sldId id="1049" r:id="rId138"/>
    <p:sldId id="1503" r:id="rId139"/>
    <p:sldId id="1050" r:id="rId140"/>
    <p:sldId id="1505" r:id="rId141"/>
    <p:sldId id="1051" r:id="rId142"/>
    <p:sldId id="1053" r:id="rId143"/>
    <p:sldId id="1506" r:id="rId144"/>
    <p:sldId id="1054" r:id="rId145"/>
    <p:sldId id="1056" r:id="rId146"/>
    <p:sldId id="1508" r:id="rId147"/>
    <p:sldId id="1057" r:id="rId148"/>
    <p:sldId id="1509" r:id="rId149"/>
    <p:sldId id="1336" r:id="rId150"/>
    <p:sldId id="1512" r:id="rId151"/>
    <p:sldId id="1507" r:id="rId152"/>
    <p:sldId id="1515" r:id="rId153"/>
    <p:sldId id="1339" r:id="rId154"/>
    <p:sldId id="1516" r:id="rId155"/>
    <p:sldId id="1362" r:id="rId156"/>
    <p:sldId id="1518" r:id="rId157"/>
    <p:sldId id="1511" r:id="rId158"/>
    <p:sldId id="1521" r:id="rId159"/>
    <p:sldId id="1698" r:id="rId160"/>
    <p:sldId id="1559" r:id="rId161"/>
    <p:sldId id="1417" r:id="rId162"/>
    <p:sldId id="1560" r:id="rId163"/>
    <p:sldId id="1414" r:id="rId164"/>
    <p:sldId id="1524" r:id="rId165"/>
    <p:sldId id="1699" r:id="rId166"/>
    <p:sldId id="1558" r:id="rId167"/>
    <p:sldId id="1681" r:id="rId168"/>
    <p:sldId id="1068" r:id="rId169"/>
    <p:sldId id="1069" r:id="rId170"/>
    <p:sldId id="1070" r:id="rId171"/>
    <p:sldId id="1072" r:id="rId172"/>
    <p:sldId id="1606" r:id="rId173"/>
    <p:sldId id="1608" r:id="rId174"/>
    <p:sldId id="1074" r:id="rId175"/>
    <p:sldId id="1529" r:id="rId176"/>
    <p:sldId id="1637" r:id="rId177"/>
    <p:sldId id="1075" r:id="rId178"/>
    <p:sldId id="1078" r:id="rId179"/>
    <p:sldId id="1527" r:id="rId180"/>
    <p:sldId id="1528" r:id="rId181"/>
    <p:sldId id="1081" r:id="rId182"/>
    <p:sldId id="1544" r:id="rId183"/>
    <p:sldId id="1369" r:id="rId184"/>
    <p:sldId id="1532" r:id="rId185"/>
    <p:sldId id="1370" r:id="rId186"/>
    <p:sldId id="1533" r:id="rId187"/>
    <p:sldId id="1372" r:id="rId188"/>
    <p:sldId id="1535" r:id="rId189"/>
    <p:sldId id="1536" r:id="rId190"/>
    <p:sldId id="1374" r:id="rId191"/>
    <p:sldId id="1537" r:id="rId192"/>
    <p:sldId id="1378" r:id="rId193"/>
    <p:sldId id="1539" r:id="rId194"/>
    <p:sldId id="1085" r:id="rId195"/>
    <p:sldId id="1682" r:id="rId196"/>
    <p:sldId id="1684" r:id="rId197"/>
    <p:sldId id="1685" r:id="rId198"/>
    <p:sldId id="1612" r:id="rId199"/>
    <p:sldId id="1090" r:id="rId200"/>
    <p:sldId id="1686" r:id="rId201"/>
    <p:sldId id="1700" r:id="rId202"/>
    <p:sldId id="1626" r:id="rId203"/>
    <p:sldId id="1652" r:id="rId204"/>
    <p:sldId id="1627" r:id="rId205"/>
    <p:sldId id="1629" r:id="rId206"/>
    <p:sldId id="1641" r:id="rId207"/>
    <p:sldId id="1643" r:id="rId208"/>
    <p:sldId id="1644" r:id="rId209"/>
    <p:sldId id="1645" r:id="rId210"/>
    <p:sldId id="1646" r:id="rId211"/>
    <p:sldId id="1630" r:id="rId212"/>
    <p:sldId id="1649" r:id="rId213"/>
    <p:sldId id="1650" r:id="rId214"/>
    <p:sldId id="1631" r:id="rId215"/>
    <p:sldId id="1653" r:id="rId216"/>
    <p:sldId id="1633" r:id="rId217"/>
    <p:sldId id="1640" r:id="rId218"/>
    <p:sldId id="1635" r:id="rId219"/>
    <p:sldId id="1639" r:id="rId220"/>
    <p:sldId id="1634" r:id="rId221"/>
    <p:sldId id="1638" r:id="rId222"/>
    <p:sldId id="799" r:id="rId223"/>
    <p:sldId id="806" r:id="rId224"/>
  </p:sldIdLst>
  <p:sldSz cx="12198350" cy="6858000"/>
  <p:notesSz cx="6875463" cy="10002838"/>
  <p:defaultTextStyle>
    <a:defPPr>
      <a:defRPr lang="en-US"/>
    </a:defPPr>
    <a:lvl1pPr marL="0" algn="l" defTabSz="952805" rtl="0" eaLnBrk="1" latinLnBrk="0" hangingPunct="1">
      <a:defRPr sz="1900" kern="1200">
        <a:solidFill>
          <a:schemeClr val="tx1"/>
        </a:solidFill>
        <a:latin typeface="+mn-lt"/>
        <a:ea typeface="+mn-ea"/>
        <a:cs typeface="+mn-cs"/>
      </a:defRPr>
    </a:lvl1pPr>
    <a:lvl2pPr marL="476402" algn="l" defTabSz="952805" rtl="0" eaLnBrk="1" latinLnBrk="0" hangingPunct="1">
      <a:defRPr sz="1900" kern="1200">
        <a:solidFill>
          <a:schemeClr val="tx1"/>
        </a:solidFill>
        <a:latin typeface="+mn-lt"/>
        <a:ea typeface="+mn-ea"/>
        <a:cs typeface="+mn-cs"/>
      </a:defRPr>
    </a:lvl2pPr>
    <a:lvl3pPr marL="952805" algn="l" defTabSz="952805" rtl="0" eaLnBrk="1" latinLnBrk="0" hangingPunct="1">
      <a:defRPr sz="1900" kern="1200">
        <a:solidFill>
          <a:schemeClr val="tx1"/>
        </a:solidFill>
        <a:latin typeface="+mn-lt"/>
        <a:ea typeface="+mn-ea"/>
        <a:cs typeface="+mn-cs"/>
      </a:defRPr>
    </a:lvl3pPr>
    <a:lvl4pPr marL="1429207" algn="l" defTabSz="952805" rtl="0" eaLnBrk="1" latinLnBrk="0" hangingPunct="1">
      <a:defRPr sz="1900" kern="1200">
        <a:solidFill>
          <a:schemeClr val="tx1"/>
        </a:solidFill>
        <a:latin typeface="+mn-lt"/>
        <a:ea typeface="+mn-ea"/>
        <a:cs typeface="+mn-cs"/>
      </a:defRPr>
    </a:lvl4pPr>
    <a:lvl5pPr marL="1905610" algn="l" defTabSz="952805" rtl="0" eaLnBrk="1" latinLnBrk="0" hangingPunct="1">
      <a:defRPr sz="1900" kern="1200">
        <a:solidFill>
          <a:schemeClr val="tx1"/>
        </a:solidFill>
        <a:latin typeface="+mn-lt"/>
        <a:ea typeface="+mn-ea"/>
        <a:cs typeface="+mn-cs"/>
      </a:defRPr>
    </a:lvl5pPr>
    <a:lvl6pPr marL="2382012" algn="l" defTabSz="952805" rtl="0" eaLnBrk="1" latinLnBrk="0" hangingPunct="1">
      <a:defRPr sz="1900" kern="1200">
        <a:solidFill>
          <a:schemeClr val="tx1"/>
        </a:solidFill>
        <a:latin typeface="+mn-lt"/>
        <a:ea typeface="+mn-ea"/>
        <a:cs typeface="+mn-cs"/>
      </a:defRPr>
    </a:lvl6pPr>
    <a:lvl7pPr marL="2858414" algn="l" defTabSz="952805" rtl="0" eaLnBrk="1" latinLnBrk="0" hangingPunct="1">
      <a:defRPr sz="1900" kern="1200">
        <a:solidFill>
          <a:schemeClr val="tx1"/>
        </a:solidFill>
        <a:latin typeface="+mn-lt"/>
        <a:ea typeface="+mn-ea"/>
        <a:cs typeface="+mn-cs"/>
      </a:defRPr>
    </a:lvl7pPr>
    <a:lvl8pPr marL="3334817" algn="l" defTabSz="952805" rtl="0" eaLnBrk="1" latinLnBrk="0" hangingPunct="1">
      <a:defRPr sz="1900" kern="1200">
        <a:solidFill>
          <a:schemeClr val="tx1"/>
        </a:solidFill>
        <a:latin typeface="+mn-lt"/>
        <a:ea typeface="+mn-ea"/>
        <a:cs typeface="+mn-cs"/>
      </a:defRPr>
    </a:lvl8pPr>
    <a:lvl9pPr marL="3811219" algn="l" defTabSz="95280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erik Oddens" initials="RO" lastIdx="1" clrIdx="0">
    <p:extLst>
      <p:ext uri="{19B8F6BF-5375-455C-9EA6-DF929625EA0E}">
        <p15:presenceInfo xmlns:p15="http://schemas.microsoft.com/office/powerpoint/2012/main" userId="S::r.oddens@pvm.nl::37ed0bc0-8924-4e00-928f-1bbbd2c755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C38"/>
    <a:srgbClr val="B8002E"/>
    <a:srgbClr val="FFFFFF"/>
    <a:srgbClr val="00B0F0"/>
    <a:srgbClr val="E51937"/>
    <a:srgbClr val="970026"/>
    <a:srgbClr val="000000"/>
    <a:srgbClr val="FA4C06"/>
    <a:srgbClr val="2D000B"/>
    <a:srgbClr val="5126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02" autoAdjust="0"/>
    <p:restoredTop sz="95184" autoAdjust="0"/>
  </p:normalViewPr>
  <p:slideViewPr>
    <p:cSldViewPr snapToGrid="0">
      <p:cViewPr varScale="1">
        <p:scale>
          <a:sx n="85" d="100"/>
          <a:sy n="85" d="100"/>
        </p:scale>
        <p:origin x="797" y="67"/>
      </p:cViewPr>
      <p:guideLst>
        <p:guide orient="horz" pos="2160"/>
        <p:guide pos="3843"/>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53438"/>
    </p:cViewPr>
  </p:sorterViewPr>
  <p:notesViewPr>
    <p:cSldViewPr snapToGrid="0">
      <p:cViewPr varScale="1">
        <p:scale>
          <a:sx n="77" d="100"/>
          <a:sy n="77" d="100"/>
        </p:scale>
        <p:origin x="4002" y="11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commentAuthors" Target="commentAuthors.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viewProps" Target="viewProps.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4 (H9)</a:t>
          </a:r>
        </a:p>
        <a:p>
          <a:r>
            <a:rPr lang="nl-NL" sz="1400" dirty="0"/>
            <a:t>ruimteverwarming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Systeem 			</a:t>
          </a:r>
          <a:r>
            <a:rPr lang="nl-NL" sz="1400" dirty="0" err="1"/>
            <a:t>Klimatiseringszones</a:t>
          </a:r>
          <a:r>
            <a:rPr lang="nl-NL" sz="1400" dirty="0"/>
            <a:t> en rekenzones 	(9.2)</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5 (H10)</a:t>
          </a:r>
        </a:p>
        <a:p>
          <a:r>
            <a:rPr lang="nl-NL" sz="1400" dirty="0"/>
            <a:t>ruimtekoeling</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Systeem 			</a:t>
          </a:r>
          <a:r>
            <a:rPr lang="nl-NL" sz="1400" kern="1200" dirty="0" err="1">
              <a:solidFill>
                <a:prstClr val="black">
                  <a:hueOff val="0"/>
                  <a:satOff val="0"/>
                  <a:lumOff val="0"/>
                  <a:alphaOff val="0"/>
                </a:prstClr>
              </a:solidFill>
              <a:latin typeface="Calibri" panose="020F0502020204030204"/>
              <a:ea typeface="+mn-ea"/>
              <a:cs typeface="+mn-cs"/>
            </a:rPr>
            <a:t>Klimatiseringszones</a:t>
          </a:r>
          <a:r>
            <a:rPr lang="nl-NL" sz="1400" kern="1200" dirty="0">
              <a:solidFill>
                <a:prstClr val="black">
                  <a:hueOff val="0"/>
                  <a:satOff val="0"/>
                  <a:lumOff val="0"/>
                  <a:alphaOff val="0"/>
                </a:prstClr>
              </a:solidFill>
              <a:latin typeface="Calibri" panose="020F0502020204030204"/>
              <a:ea typeface="+mn-ea"/>
              <a:cs typeface="+mn-cs"/>
            </a:rPr>
            <a:t> en rekenzones 	(10.2)</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6 (H11)</a:t>
          </a:r>
        </a:p>
        <a:p>
          <a:r>
            <a:rPr lang="nl-NL" sz="1400" dirty="0"/>
            <a:t>ventilatie</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Systeem 			</a:t>
          </a:r>
          <a:r>
            <a:rPr lang="nl-NL" sz="1400" dirty="0" err="1">
              <a:solidFill>
                <a:prstClr val="black">
                  <a:hueOff val="0"/>
                  <a:satOff val="0"/>
                  <a:lumOff val="0"/>
                  <a:alphaOff val="0"/>
                </a:prstClr>
              </a:solidFill>
              <a:latin typeface="Calibri" panose="020F0502020204030204"/>
              <a:ea typeface="+mn-ea"/>
              <a:cs typeface="+mn-cs"/>
            </a:rPr>
            <a:t>Klimatiseringszones</a:t>
          </a:r>
          <a:r>
            <a:rPr lang="nl-NL" sz="1400" dirty="0">
              <a:solidFill>
                <a:prstClr val="black">
                  <a:hueOff val="0"/>
                  <a:satOff val="0"/>
                  <a:lumOff val="0"/>
                  <a:alphaOff val="0"/>
                </a:prstClr>
              </a:solidFill>
              <a:latin typeface="Calibri" panose="020F0502020204030204"/>
              <a:ea typeface="+mn-ea"/>
              <a:cs typeface="+mn-cs"/>
            </a:rPr>
            <a:t> en rekenzones 	(11.2)</a:t>
          </a:r>
          <a:endParaRPr lang="nl-NL" sz="1400" dirty="0"/>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DC06532A-F03C-48D9-97EE-077B723CA0AA}">
      <dgm:prSet phldrT="[Tekst]" custT="1"/>
      <dgm:spPr/>
      <dgm:t>
        <a:bodyPr/>
        <a:lstStyle/>
        <a:p>
          <a:endParaRPr lang="nl-NL" sz="1200" dirty="0"/>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AEB59B6F-CB92-41F0-9B6B-30408589D0C2}">
      <dgm:prSet custT="1"/>
      <dgm:spPr/>
      <dgm:t>
        <a:bodyPr/>
        <a:lstStyle/>
        <a:p>
          <a:r>
            <a:rPr lang="nl-NL" sz="1400" dirty="0"/>
            <a:t>Opwekking 			Type opwekking 				(9.3)</a:t>
          </a:r>
        </a:p>
      </dgm:t>
    </dgm:pt>
    <dgm:pt modelId="{6003D9D4-B7ED-4766-8264-22653F0D374D}" type="parTrans" cxnId="{7ADA6A98-2F73-4073-8752-82E601F2F910}">
      <dgm:prSet/>
      <dgm:spPr/>
      <dgm:t>
        <a:bodyPr/>
        <a:lstStyle/>
        <a:p>
          <a:endParaRPr lang="nl-NL"/>
        </a:p>
      </dgm:t>
    </dgm:pt>
    <dgm:pt modelId="{1AAB95D9-33EF-4756-B093-FFC3FBF5D53F}" type="sibTrans" cxnId="{7ADA6A98-2F73-4073-8752-82E601F2F910}">
      <dgm:prSet/>
      <dgm:spPr/>
      <dgm:t>
        <a:bodyPr/>
        <a:lstStyle/>
        <a:p>
          <a:endParaRPr lang="nl-NL"/>
        </a:p>
      </dgm:t>
    </dgm:pt>
    <dgm:pt modelId="{D45BD636-998E-44D8-985A-EE9DA37131D5}">
      <dgm:prSet custT="1"/>
      <dgm:spPr/>
      <dgm:t>
        <a:bodyPr/>
        <a:lstStyle/>
        <a:p>
          <a:r>
            <a:rPr lang="nl-NL" sz="1400" dirty="0"/>
            <a:t>Distributie 			Medium, leidingen, pompen 		(9.4)</a:t>
          </a:r>
        </a:p>
      </dgm:t>
    </dgm:pt>
    <dgm:pt modelId="{AE65BCCB-03AE-4C80-BBE4-183340D9E3D0}" type="parTrans" cxnId="{C1C64C82-0ED9-4DDF-B55D-8BFF271E364C}">
      <dgm:prSet/>
      <dgm:spPr/>
      <dgm:t>
        <a:bodyPr/>
        <a:lstStyle/>
        <a:p>
          <a:endParaRPr lang="nl-NL"/>
        </a:p>
      </dgm:t>
    </dgm:pt>
    <dgm:pt modelId="{6692E2A3-AD56-4883-8EC0-98A72E7E23A5}" type="sibTrans" cxnId="{C1C64C82-0ED9-4DDF-B55D-8BFF271E364C}">
      <dgm:prSet/>
      <dgm:spPr/>
      <dgm:t>
        <a:bodyPr/>
        <a:lstStyle/>
        <a:p>
          <a:endParaRPr lang="nl-NL"/>
        </a:p>
      </dgm:t>
    </dgm:pt>
    <dgm:pt modelId="{D73ACD49-EDBA-4243-BF38-EEC54FD6DA0A}">
      <dgm:prSet custT="1"/>
      <dgm:spPr/>
      <dgm:t>
        <a:bodyPr/>
        <a:lstStyle/>
        <a:p>
          <a:r>
            <a:rPr lang="nl-NL" sz="1400" dirty="0"/>
            <a:t>Afgifte				Afgiftesysteem  en regeling		(9.5)</a:t>
          </a:r>
        </a:p>
      </dgm:t>
    </dgm:pt>
    <dgm:pt modelId="{84B2E488-B2DB-4B8B-A2AC-17273C6F158C}" type="parTrans" cxnId="{D72C1145-0ECB-4382-AF20-9BA6E5BF36EE}">
      <dgm:prSet/>
      <dgm:spPr/>
      <dgm:t>
        <a:bodyPr/>
        <a:lstStyle/>
        <a:p>
          <a:endParaRPr lang="nl-NL"/>
        </a:p>
      </dgm:t>
    </dgm:pt>
    <dgm:pt modelId="{2953B5E6-3D82-4505-AB95-2542681362F0}" type="sibTrans" cxnId="{D72C1145-0ECB-4382-AF20-9BA6E5BF36EE}">
      <dgm:prSet/>
      <dgm:spPr/>
      <dgm:t>
        <a:bodyPr/>
        <a:lstStyle/>
        <a:p>
          <a:endParaRPr lang="nl-NL"/>
        </a:p>
      </dgm:t>
    </dgm:pt>
    <dgm:pt modelId="{6BF1FB13-BE9E-4C38-8720-E60A035DB51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Opwekking 			Type opwekking 				(10.3)</a:t>
          </a:r>
        </a:p>
      </dgm:t>
    </dgm:pt>
    <dgm:pt modelId="{943B9BED-37C5-49B7-A086-FAE828BCFC31}" type="parTrans" cxnId="{64ABC4CC-58C1-4D8A-9920-748D398D543B}">
      <dgm:prSet/>
      <dgm:spPr/>
      <dgm:t>
        <a:bodyPr/>
        <a:lstStyle/>
        <a:p>
          <a:endParaRPr lang="nl-NL"/>
        </a:p>
      </dgm:t>
    </dgm:pt>
    <dgm:pt modelId="{5C057D53-FB4A-4267-B7E8-D96E4F61E23A}" type="sibTrans" cxnId="{64ABC4CC-58C1-4D8A-9920-748D398D543B}">
      <dgm:prSet/>
      <dgm:spPr/>
      <dgm:t>
        <a:bodyPr/>
        <a:lstStyle/>
        <a:p>
          <a:endParaRPr lang="nl-NL"/>
        </a:p>
      </dgm:t>
    </dgm:pt>
    <dgm:pt modelId="{B9B9041F-0336-4218-86E3-2FB2FC3A7C34}">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Distributie 			Medium, leidingen, pompen 		(10.4)</a:t>
          </a:r>
        </a:p>
      </dgm:t>
    </dgm:pt>
    <dgm:pt modelId="{0957FE0D-F1ED-460E-A252-71D72FAAC43A}" type="parTrans" cxnId="{29017C94-11FA-46B7-A123-CC1DBF1AFCC3}">
      <dgm:prSet/>
      <dgm:spPr/>
      <dgm:t>
        <a:bodyPr/>
        <a:lstStyle/>
        <a:p>
          <a:endParaRPr lang="nl-NL"/>
        </a:p>
      </dgm:t>
    </dgm:pt>
    <dgm:pt modelId="{3E952D58-0383-4F28-853E-5334B86A4CB2}" type="sibTrans" cxnId="{29017C94-11FA-46B7-A123-CC1DBF1AFCC3}">
      <dgm:prSet/>
      <dgm:spPr/>
      <dgm:t>
        <a:bodyPr/>
        <a:lstStyle/>
        <a:p>
          <a:endParaRPr lang="nl-NL"/>
        </a:p>
      </dgm:t>
    </dgm:pt>
    <dgm:pt modelId="{FE67F432-0D7A-4911-B360-58882FEAAF76}">
      <dgm:prSet custT="1"/>
      <dgm:spPr/>
      <dgm:t>
        <a:bodyPr/>
        <a:lstStyle/>
        <a:p>
          <a:r>
            <a:rPr lang="da-DK" sz="1400" kern="1200" dirty="0">
              <a:solidFill>
                <a:prstClr val="black">
                  <a:hueOff val="0"/>
                  <a:satOff val="0"/>
                  <a:lumOff val="0"/>
                  <a:alphaOff val="0"/>
                </a:prstClr>
              </a:solidFill>
              <a:latin typeface="Calibri" panose="020F0502020204030204"/>
              <a:ea typeface="+mn-ea"/>
              <a:cs typeface="+mn-cs"/>
            </a:rPr>
            <a:t>Afgifte				Afgiftesysteem  en regeling		(10.5)</a:t>
          </a:r>
          <a:endParaRPr lang="nl-NL" sz="1400" kern="1200" dirty="0">
            <a:solidFill>
              <a:prstClr val="black">
                <a:hueOff val="0"/>
                <a:satOff val="0"/>
                <a:lumOff val="0"/>
                <a:alphaOff val="0"/>
              </a:prstClr>
            </a:solidFill>
            <a:latin typeface="Calibri" panose="020F0502020204030204"/>
            <a:ea typeface="+mn-ea"/>
            <a:cs typeface="+mn-cs"/>
          </a:endParaRPr>
        </a:p>
      </dgm:t>
    </dgm:pt>
    <dgm:pt modelId="{EE280E3C-809A-4946-B7DA-CA4D440F0276}" type="parTrans" cxnId="{32486071-EE5B-43EC-AFBC-A09448C0EF34}">
      <dgm:prSet/>
      <dgm:spPr/>
      <dgm:t>
        <a:bodyPr/>
        <a:lstStyle/>
        <a:p>
          <a:endParaRPr lang="nl-NL"/>
        </a:p>
      </dgm:t>
    </dgm:pt>
    <dgm:pt modelId="{D20FC086-4650-4EAE-9AB3-5B88E0F1FCCF}" type="sibTrans" cxnId="{32486071-EE5B-43EC-AFBC-A09448C0EF34}">
      <dgm:prSet/>
      <dgm:spPr/>
      <dgm:t>
        <a:bodyPr/>
        <a:lstStyle/>
        <a:p>
          <a:endParaRPr lang="nl-NL"/>
        </a:p>
      </dgm:t>
    </dgm:pt>
    <dgm:pt modelId="{716BC7CB-B20E-41B9-863F-72EE8AE87A4B}">
      <dgm:prSet phldrT="[Tekst]" custT="1"/>
      <dgm:spPr/>
      <dgm:t>
        <a:bodyPr/>
        <a:lstStyle/>
        <a:p>
          <a:r>
            <a:rPr lang="nl-NL" sz="1400" dirty="0"/>
            <a:t>Ventilatiesysteem		Hoofdsysteem / subsysteem		(11.3)</a:t>
          </a:r>
        </a:p>
      </dgm:t>
    </dgm:pt>
    <dgm:pt modelId="{B73D1670-35AE-4566-839B-A0681447D82C}" type="parTrans" cxnId="{57391B16-130F-44C0-824C-7EAF95784DE1}">
      <dgm:prSet/>
      <dgm:spPr/>
    </dgm:pt>
    <dgm:pt modelId="{A6BD903C-AA40-4A3D-B971-7B596608424F}" type="sibTrans" cxnId="{57391B16-130F-44C0-824C-7EAF95784DE1}">
      <dgm:prSet/>
      <dgm:spPr/>
    </dgm:pt>
    <dgm:pt modelId="{8663B0DC-3438-4B5C-A55A-67DB82F62008}">
      <dgm:prSet phldrT="[Tekst]" custT="1"/>
      <dgm:spPr/>
      <dgm:t>
        <a:bodyPr/>
        <a:lstStyle/>
        <a:p>
          <a:r>
            <a:rPr lang="nl-NL" sz="1400" dirty="0"/>
            <a:t>Ventilatiedebiet		</a:t>
          </a:r>
          <a:r>
            <a:rPr lang="de-DE" sz="1400" dirty="0"/>
            <a:t>Mechanische </a:t>
          </a:r>
          <a:r>
            <a:rPr lang="de-DE" sz="1400" dirty="0" err="1"/>
            <a:t>ventilatie</a:t>
          </a:r>
          <a:r>
            <a:rPr lang="de-DE" sz="1400" dirty="0"/>
            <a:t> (type B t/m E)	(11.4)</a:t>
          </a:r>
          <a:endParaRPr lang="nl-NL" sz="1400" dirty="0"/>
        </a:p>
      </dgm:t>
    </dgm:pt>
    <dgm:pt modelId="{5B3E4320-EC39-42F2-929A-551A5753381D}" type="parTrans" cxnId="{23004CC1-5E39-4AA9-890F-73EE2E26FC2A}">
      <dgm:prSet/>
      <dgm:spPr/>
    </dgm:pt>
    <dgm:pt modelId="{EF10F11C-AE96-4974-B5B7-8EF3151AFBDF}" type="sibTrans" cxnId="{23004CC1-5E39-4AA9-890F-73EE2E26FC2A}">
      <dgm:prSet/>
      <dgm:spPr/>
    </dgm:pt>
    <dgm:pt modelId="{6EDD9C03-A8AE-4ECE-88CE-18C118AA6BD0}">
      <dgm:prSet phldrT="[Tekst]" custT="1"/>
      <dgm:spPr/>
      <dgm:t>
        <a:bodyPr/>
        <a:lstStyle/>
        <a:p>
          <a:r>
            <a:rPr lang="nl-NL" sz="1400" dirty="0"/>
            <a:t>Luchtbehandelingskast		</a:t>
          </a:r>
          <a:r>
            <a:rPr lang="nl-NL" sz="1400" dirty="0" err="1"/>
            <a:t>Wtw</a:t>
          </a:r>
          <a:r>
            <a:rPr lang="nl-NL" sz="1400" dirty="0"/>
            <a:t>, bypass, verwarming/koeling via vent.(11.5)</a:t>
          </a:r>
        </a:p>
      </dgm:t>
    </dgm:pt>
    <dgm:pt modelId="{29C8D8FB-2472-4E96-85EF-721EE11CB233}" type="parTrans" cxnId="{2D83D8A3-370C-40CF-87BE-691B049F538C}">
      <dgm:prSet/>
      <dgm:spPr/>
    </dgm:pt>
    <dgm:pt modelId="{27C943B9-46AE-4C51-8DA5-5A1093165186}" type="sibTrans" cxnId="{2D83D8A3-370C-40CF-87BE-691B049F538C}">
      <dgm:prSet/>
      <dgm:spPr/>
    </dgm:pt>
    <dgm:pt modelId="{818C6A24-256E-4FBA-9966-0AB541B92073}">
      <dgm:prSet phldrT="[Tekst]" custT="1"/>
      <dgm:spPr/>
      <dgm:t>
        <a:bodyPr/>
        <a:lstStyle/>
        <a:p>
          <a:r>
            <a:rPr lang="nl-NL" sz="1400" dirty="0"/>
            <a:t>Distributie			Lekdichtheid </a:t>
          </a:r>
          <a:r>
            <a:rPr lang="nl-NL" sz="1400" dirty="0" err="1"/>
            <a:t>kanelen</a:t>
          </a:r>
          <a:r>
            <a:rPr lang="nl-NL" sz="1400" dirty="0"/>
            <a:t>, warmteverliezen 	(11.6)</a:t>
          </a:r>
        </a:p>
      </dgm:t>
    </dgm:pt>
    <dgm:pt modelId="{E3F7EE59-084B-4DEC-8C25-076AFB671155}" type="parTrans" cxnId="{516DE277-C459-48A6-99DB-DD6588954C2A}">
      <dgm:prSet/>
      <dgm:spPr/>
    </dgm:pt>
    <dgm:pt modelId="{0A923BC5-B5B6-4CA1-BE6E-AB25A4F7AC7C}" type="sibTrans" cxnId="{516DE277-C459-48A6-99DB-DD6588954C2A}">
      <dgm:prSet/>
      <dgm:spPr/>
    </dgm:pt>
    <dgm:pt modelId="{E673887D-1B83-49E3-9302-DB479D3C7676}">
      <dgm:prSet phldrT="[Tekst]" custT="1"/>
      <dgm:spPr/>
      <dgm:t>
        <a:bodyPr/>
        <a:lstStyle/>
        <a:p>
          <a:r>
            <a:rPr lang="nl-NL" sz="1400" dirty="0"/>
            <a:t>Energieverbruik ventilatoren	Vermogen van de ventilatoren		(11.7)</a:t>
          </a:r>
        </a:p>
      </dgm:t>
    </dgm:pt>
    <dgm:pt modelId="{37EFC965-DC8D-4461-B238-01BF0EC962C9}" type="parTrans" cxnId="{74C3BCEC-1618-4126-AFF6-6D451158B17F}">
      <dgm:prSet/>
      <dgm:spPr/>
    </dgm:pt>
    <dgm:pt modelId="{C1CB4B17-E731-4782-A244-70514890D3F1}" type="sibTrans" cxnId="{74C3BCEC-1618-4126-AFF6-6D451158B17F}">
      <dgm:prSet/>
      <dgm:spPr/>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2FC0B50B-0ECA-4E62-BA94-C954E9516FFE}" type="presOf" srcId="{D73ACD49-EDBA-4243-BF38-EEC54FD6DA0A}" destId="{5C7AFDC0-46C0-4835-9706-ADEC5FEC2D9A}" srcOrd="0" destOrd="3" presId="urn:microsoft.com/office/officeart/2005/8/layout/chevron2"/>
    <dgm:cxn modelId="{B012BC12-9D0D-4E10-8974-287DB45CF483}" type="presOf" srcId="{86754E7A-893B-4A26-8FF0-648029F5734D}" destId="{AF01B958-EC79-47AE-B667-204F9D850312}" srcOrd="0" destOrd="0" presId="urn:microsoft.com/office/officeart/2005/8/layout/chevron2"/>
    <dgm:cxn modelId="{57391B16-130F-44C0-824C-7EAF95784DE1}" srcId="{0FBB7109-8A1C-4990-A458-6CDCF3CAD6F2}" destId="{716BC7CB-B20E-41B9-863F-72EE8AE87A4B}" srcOrd="1" destOrd="0" parTransId="{B73D1670-35AE-4566-839B-A0681447D82C}" sibTransId="{A6BD903C-AA40-4A3D-B971-7B596608424F}"/>
    <dgm:cxn modelId="{F244F12F-F566-48D2-910D-DAC484D0A61B}" type="presOf" srcId="{0FBB7109-8A1C-4990-A458-6CDCF3CAD6F2}" destId="{397A358E-0345-4ADB-B30D-07D61D5D69AB}" srcOrd="0" destOrd="0" presId="urn:microsoft.com/office/officeart/2005/8/layout/chevron2"/>
    <dgm:cxn modelId="{EE71425C-B8C3-4799-A544-3C0BA07B95E4}" type="presOf" srcId="{6BF1FB13-BE9E-4C38-8720-E60A035DB51D}" destId="{E5F4F5BF-463D-4E57-BE84-0190562F6082}" srcOrd="0" destOrd="1" presId="urn:microsoft.com/office/officeart/2005/8/layout/chevron2"/>
    <dgm:cxn modelId="{8666F461-83BC-4B44-9CBA-3DBB2CA21D42}" type="presOf" srcId="{B9B9041F-0336-4218-86E3-2FB2FC3A7C34}" destId="{E5F4F5BF-463D-4E57-BE84-0190562F6082}" srcOrd="0" destOrd="2" presId="urn:microsoft.com/office/officeart/2005/8/layout/chevron2"/>
    <dgm:cxn modelId="{D72C1145-0ECB-4382-AF20-9BA6E5BF36EE}" srcId="{86754E7A-893B-4A26-8FF0-648029F5734D}" destId="{D73ACD49-EDBA-4243-BF38-EEC54FD6DA0A}" srcOrd="3" destOrd="0" parTransId="{84B2E488-B2DB-4B8B-A2AC-17273C6F158C}" sibTransId="{2953B5E6-3D82-4505-AB95-2542681362F0}"/>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BD06ED6C-515A-42C6-8DFC-F7BEAE1DCAE0}" type="presOf" srcId="{814C2C06-9932-4E21-A8A6-EBDF537EE4A4}" destId="{F9C9C060-0D3E-4964-B627-0186D9D0DE0C}" srcOrd="0" destOrd="0" presId="urn:microsoft.com/office/officeart/2005/8/layout/chevron2"/>
    <dgm:cxn modelId="{32486071-EE5B-43EC-AFBC-A09448C0EF34}" srcId="{814C2C06-9932-4E21-A8A6-EBDF537EE4A4}" destId="{FE67F432-0D7A-4911-B360-58882FEAAF76}" srcOrd="3" destOrd="0" parTransId="{EE280E3C-809A-4946-B7DA-CA4D440F0276}" sibTransId="{D20FC086-4650-4EAE-9AB3-5B88E0F1FCCF}"/>
    <dgm:cxn modelId="{F5F1B872-05E0-4568-B86B-65A21D592CE1}" type="presOf" srcId="{818C6A24-256E-4FBA-9966-0AB541B92073}" destId="{6EEC23EF-C87F-40F1-8A5A-BD088578C609}" srcOrd="0" destOrd="4" presId="urn:microsoft.com/office/officeart/2005/8/layout/chevron2"/>
    <dgm:cxn modelId="{516DE277-C459-48A6-99DB-DD6588954C2A}" srcId="{0FBB7109-8A1C-4990-A458-6CDCF3CAD6F2}" destId="{818C6A24-256E-4FBA-9966-0AB541B92073}" srcOrd="4" destOrd="0" parTransId="{E3F7EE59-084B-4DEC-8C25-076AFB671155}" sibTransId="{0A923BC5-B5B6-4CA1-BE6E-AB25A4F7AC7C}"/>
    <dgm:cxn modelId="{C1C64C82-0ED9-4DDF-B55D-8BFF271E364C}" srcId="{86754E7A-893B-4A26-8FF0-648029F5734D}" destId="{D45BD636-998E-44D8-985A-EE9DA37131D5}" srcOrd="2" destOrd="0" parTransId="{AE65BCCB-03AE-4C80-BBE4-183340D9E3D0}" sibTransId="{6692E2A3-AD56-4883-8EC0-98A72E7E23A5}"/>
    <dgm:cxn modelId="{2ED4B185-F3C8-4E44-BEC6-D914B8FB2FFE}" srcId="{0FBB7109-8A1C-4990-A458-6CDCF3CAD6F2}" destId="{6E9D0654-BECF-4E05-8170-315109765C61}" srcOrd="0" destOrd="0" parTransId="{738F85C5-E554-4A12-83C8-7B7ACAE42309}" sibTransId="{87CD781F-6383-4B7F-8415-6D7B58F36492}"/>
    <dgm:cxn modelId="{0EC85C8F-9936-4EBA-99EE-DB64A76838CA}" srcId="{9E9E9142-3891-44A3-828E-230ED8704893}" destId="{814C2C06-9932-4E21-A8A6-EBDF537EE4A4}" srcOrd="1" destOrd="0" parTransId="{387D5C91-9ED8-452C-B820-0453772CAB49}" sibTransId="{92F19B3B-5DED-4B66-901A-4F319985781E}"/>
    <dgm:cxn modelId="{29017C94-11FA-46B7-A123-CC1DBF1AFCC3}" srcId="{814C2C06-9932-4E21-A8A6-EBDF537EE4A4}" destId="{B9B9041F-0336-4218-86E3-2FB2FC3A7C34}" srcOrd="2" destOrd="0" parTransId="{0957FE0D-F1ED-460E-A252-71D72FAAC43A}" sibTransId="{3E952D58-0383-4F28-853E-5334B86A4CB2}"/>
    <dgm:cxn modelId="{77491795-3570-4C51-950F-E16969C15B13}" srcId="{814C2C06-9932-4E21-A8A6-EBDF537EE4A4}" destId="{C7E52074-CD23-4E01-B323-C900E1A6C860}" srcOrd="0" destOrd="0" parTransId="{8B1096B6-BC62-481B-B490-1C1A3ED6E20B}" sibTransId="{17773F54-7A50-4F4F-91E5-3748DE8BC77C}"/>
    <dgm:cxn modelId="{7ADA6A98-2F73-4073-8752-82E601F2F910}" srcId="{86754E7A-893B-4A26-8FF0-648029F5734D}" destId="{AEB59B6F-CB92-41F0-9B6B-30408589D0C2}" srcOrd="1" destOrd="0" parTransId="{6003D9D4-B7ED-4766-8264-22653F0D374D}" sibTransId="{1AAB95D9-33EF-4756-B093-FFC3FBF5D53F}"/>
    <dgm:cxn modelId="{74CA4EA2-698D-49D7-8B7A-57D5EEA1C0C1}" type="presOf" srcId="{C7E52074-CD23-4E01-B323-C900E1A6C860}" destId="{E5F4F5BF-463D-4E57-BE84-0190562F6082}" srcOrd="0" destOrd="0" presId="urn:microsoft.com/office/officeart/2005/8/layout/chevron2"/>
    <dgm:cxn modelId="{2D83D8A3-370C-40CF-87BE-691B049F538C}" srcId="{0FBB7109-8A1C-4990-A458-6CDCF3CAD6F2}" destId="{6EDD9C03-A8AE-4ECE-88CE-18C118AA6BD0}" srcOrd="3" destOrd="0" parTransId="{29C8D8FB-2472-4E96-85EF-721EE11CB233}" sibTransId="{27C943B9-46AE-4C51-8DA5-5A1093165186}"/>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70633AB9-632B-4F3F-B587-9CFE70C8CDB0}" type="presOf" srcId="{D45BD636-998E-44D8-985A-EE9DA37131D5}" destId="{5C7AFDC0-46C0-4835-9706-ADEC5FEC2D9A}" srcOrd="0" destOrd="2" presId="urn:microsoft.com/office/officeart/2005/8/layout/chevron2"/>
    <dgm:cxn modelId="{1D3E46C0-2715-4A56-A5D6-E6AB1959CD0D}" type="presOf" srcId="{AEB59B6F-CB92-41F0-9B6B-30408589D0C2}" destId="{5C7AFDC0-46C0-4835-9706-ADEC5FEC2D9A}" srcOrd="0" destOrd="1" presId="urn:microsoft.com/office/officeart/2005/8/layout/chevron2"/>
    <dgm:cxn modelId="{23004CC1-5E39-4AA9-890F-73EE2E26FC2A}" srcId="{0FBB7109-8A1C-4990-A458-6CDCF3CAD6F2}" destId="{8663B0DC-3438-4B5C-A55A-67DB82F62008}" srcOrd="2" destOrd="0" parTransId="{5B3E4320-EC39-42F2-929A-551A5753381D}" sibTransId="{EF10F11C-AE96-4974-B5B7-8EF3151AFBDF}"/>
    <dgm:cxn modelId="{2D6852C8-D529-48A9-9A36-11978EFC6AFA}" type="presOf" srcId="{B86EFA45-9D97-4C26-B5E5-2BBBE4AA0DCA}" destId="{5C7AFDC0-46C0-4835-9706-ADEC5FEC2D9A}" srcOrd="0" destOrd="0" presId="urn:microsoft.com/office/officeart/2005/8/layout/chevron2"/>
    <dgm:cxn modelId="{64ABC4CC-58C1-4D8A-9920-748D398D543B}" srcId="{814C2C06-9932-4E21-A8A6-EBDF537EE4A4}" destId="{6BF1FB13-BE9E-4C38-8720-E60A035DB51D}" srcOrd="1" destOrd="0" parTransId="{943B9BED-37C5-49B7-A086-FAE828BCFC31}" sibTransId="{5C057D53-FB4A-4267-B7E8-D96E4F61E23A}"/>
    <dgm:cxn modelId="{510CCAD0-1E6B-4AFC-B308-0E7076CE49D6}" type="presOf" srcId="{716BC7CB-B20E-41B9-863F-72EE8AE87A4B}" destId="{6EEC23EF-C87F-40F1-8A5A-BD088578C609}" srcOrd="0" destOrd="1" presId="urn:microsoft.com/office/officeart/2005/8/layout/chevron2"/>
    <dgm:cxn modelId="{A8CA06D6-F8F1-489E-8CA7-2B2D6709D635}" type="presOf" srcId="{6EDD9C03-A8AE-4ECE-88CE-18C118AA6BD0}" destId="{6EEC23EF-C87F-40F1-8A5A-BD088578C609}" srcOrd="0" destOrd="3" presId="urn:microsoft.com/office/officeart/2005/8/layout/chevron2"/>
    <dgm:cxn modelId="{C7BE2EE8-5D26-4F76-BE9B-D072FB8BEF39}" type="presOf" srcId="{8663B0DC-3438-4B5C-A55A-67DB82F62008}" destId="{6EEC23EF-C87F-40F1-8A5A-BD088578C609}" srcOrd="0" destOrd="2" presId="urn:microsoft.com/office/officeart/2005/8/layout/chevron2"/>
    <dgm:cxn modelId="{74C3BCEC-1618-4126-AFF6-6D451158B17F}" srcId="{0FBB7109-8A1C-4990-A458-6CDCF3CAD6F2}" destId="{E673887D-1B83-49E3-9302-DB479D3C7676}" srcOrd="5" destOrd="0" parTransId="{37EFC965-DC8D-4461-B238-01BF0EC962C9}" sibTransId="{C1CB4B17-E731-4782-A244-70514890D3F1}"/>
    <dgm:cxn modelId="{7D6093ED-EF1B-4A97-A4F5-32AB462D4A4A}" type="presOf" srcId="{DC06532A-F03C-48D9-97EE-077B723CA0AA}" destId="{5C7AFDC0-46C0-4835-9706-ADEC5FEC2D9A}" srcOrd="0" destOrd="4" presId="urn:microsoft.com/office/officeart/2005/8/layout/chevron2"/>
    <dgm:cxn modelId="{472AF7F4-6BB3-45C5-88C8-FA2238FDE39D}" type="presOf" srcId="{FE67F432-0D7A-4911-B360-58882FEAAF76}" destId="{E5F4F5BF-463D-4E57-BE84-0190562F6082}" srcOrd="0" destOrd="3" presId="urn:microsoft.com/office/officeart/2005/8/layout/chevron2"/>
    <dgm:cxn modelId="{B516FCF7-8A75-4E45-9877-878699E96D96}" type="presOf" srcId="{E673887D-1B83-49E3-9302-DB479D3C7676}" destId="{6EEC23EF-C87F-40F1-8A5A-BD088578C609}" srcOrd="0" destOrd="5" presId="urn:microsoft.com/office/officeart/2005/8/layout/chevron2"/>
    <dgm:cxn modelId="{6289EFFE-39B7-46DB-9D15-F90544FD42BA}" srcId="{86754E7A-893B-4A26-8FF0-648029F5734D}" destId="{DC06532A-F03C-48D9-97EE-077B723CA0AA}" srcOrd="4"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4 (H9)</a:t>
          </a:r>
        </a:p>
        <a:p>
          <a:r>
            <a:rPr lang="nl-NL" sz="1400" dirty="0"/>
            <a:t>ruimteverwarming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Systeem 			</a:t>
          </a:r>
          <a:r>
            <a:rPr lang="nl-NL" sz="1400" dirty="0" err="1"/>
            <a:t>Klimatiseringszones</a:t>
          </a:r>
          <a:r>
            <a:rPr lang="nl-NL" sz="1400" dirty="0"/>
            <a:t> en rekenzones 	(9.2)</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5 (H10)</a:t>
          </a:r>
        </a:p>
        <a:p>
          <a:r>
            <a:rPr lang="nl-NL" sz="1400" dirty="0"/>
            <a:t>ruimtekoeling</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Systeem 			</a:t>
          </a:r>
          <a:r>
            <a:rPr lang="nl-NL" sz="1400" kern="1200" dirty="0" err="1">
              <a:solidFill>
                <a:prstClr val="black">
                  <a:hueOff val="0"/>
                  <a:satOff val="0"/>
                  <a:lumOff val="0"/>
                  <a:alphaOff val="0"/>
                </a:prstClr>
              </a:solidFill>
              <a:latin typeface="Calibri" panose="020F0502020204030204"/>
              <a:ea typeface="+mn-ea"/>
              <a:cs typeface="+mn-cs"/>
            </a:rPr>
            <a:t>Klimatiseringszones</a:t>
          </a:r>
          <a:r>
            <a:rPr lang="nl-NL" sz="1400" kern="1200" dirty="0">
              <a:solidFill>
                <a:prstClr val="black">
                  <a:hueOff val="0"/>
                  <a:satOff val="0"/>
                  <a:lumOff val="0"/>
                  <a:alphaOff val="0"/>
                </a:prstClr>
              </a:solidFill>
              <a:latin typeface="Calibri" panose="020F0502020204030204"/>
              <a:ea typeface="+mn-ea"/>
              <a:cs typeface="+mn-cs"/>
            </a:rPr>
            <a:t> en rekenzones 	(10.2)</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6 (H11)</a:t>
          </a:r>
        </a:p>
        <a:p>
          <a:r>
            <a:rPr lang="nl-NL" sz="1400" dirty="0"/>
            <a:t>ventilatie</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Systeem 			</a:t>
          </a:r>
          <a:r>
            <a:rPr lang="nl-NL" sz="1400" dirty="0" err="1">
              <a:solidFill>
                <a:prstClr val="black">
                  <a:hueOff val="0"/>
                  <a:satOff val="0"/>
                  <a:lumOff val="0"/>
                  <a:alphaOff val="0"/>
                </a:prstClr>
              </a:solidFill>
              <a:latin typeface="Calibri" panose="020F0502020204030204"/>
              <a:ea typeface="+mn-ea"/>
              <a:cs typeface="+mn-cs"/>
            </a:rPr>
            <a:t>Klimatiseringszones</a:t>
          </a:r>
          <a:r>
            <a:rPr lang="nl-NL" sz="1400" dirty="0">
              <a:solidFill>
                <a:prstClr val="black">
                  <a:hueOff val="0"/>
                  <a:satOff val="0"/>
                  <a:lumOff val="0"/>
                  <a:alphaOff val="0"/>
                </a:prstClr>
              </a:solidFill>
              <a:latin typeface="Calibri" panose="020F0502020204030204"/>
              <a:ea typeface="+mn-ea"/>
              <a:cs typeface="+mn-cs"/>
            </a:rPr>
            <a:t> en rekenzones 	(11.2)</a:t>
          </a:r>
          <a:endParaRPr lang="nl-NL" sz="1400" dirty="0"/>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DC06532A-F03C-48D9-97EE-077B723CA0AA}">
      <dgm:prSet phldrT="[Tekst]" custT="1"/>
      <dgm:spPr/>
      <dgm:t>
        <a:bodyPr/>
        <a:lstStyle/>
        <a:p>
          <a:endParaRPr lang="nl-NL" sz="1200" dirty="0"/>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AEB59B6F-CB92-41F0-9B6B-30408589D0C2}">
      <dgm:prSet custT="1"/>
      <dgm:spPr/>
      <dgm:t>
        <a:bodyPr/>
        <a:lstStyle/>
        <a:p>
          <a:r>
            <a:rPr lang="nl-NL" sz="1400" dirty="0"/>
            <a:t>Opwekking 			Type opwekking 				(9.3)</a:t>
          </a:r>
        </a:p>
      </dgm:t>
    </dgm:pt>
    <dgm:pt modelId="{6003D9D4-B7ED-4766-8264-22653F0D374D}" type="parTrans" cxnId="{7ADA6A98-2F73-4073-8752-82E601F2F910}">
      <dgm:prSet/>
      <dgm:spPr/>
      <dgm:t>
        <a:bodyPr/>
        <a:lstStyle/>
        <a:p>
          <a:endParaRPr lang="nl-NL"/>
        </a:p>
      </dgm:t>
    </dgm:pt>
    <dgm:pt modelId="{1AAB95D9-33EF-4756-B093-FFC3FBF5D53F}" type="sibTrans" cxnId="{7ADA6A98-2F73-4073-8752-82E601F2F910}">
      <dgm:prSet/>
      <dgm:spPr/>
      <dgm:t>
        <a:bodyPr/>
        <a:lstStyle/>
        <a:p>
          <a:endParaRPr lang="nl-NL"/>
        </a:p>
      </dgm:t>
    </dgm:pt>
    <dgm:pt modelId="{D45BD636-998E-44D8-985A-EE9DA37131D5}">
      <dgm:prSet custT="1"/>
      <dgm:spPr/>
      <dgm:t>
        <a:bodyPr/>
        <a:lstStyle/>
        <a:p>
          <a:r>
            <a:rPr lang="nl-NL" sz="1400" dirty="0"/>
            <a:t>Distributie 			Medium, leidingen, pompen 		(9.4)</a:t>
          </a:r>
        </a:p>
      </dgm:t>
    </dgm:pt>
    <dgm:pt modelId="{AE65BCCB-03AE-4C80-BBE4-183340D9E3D0}" type="parTrans" cxnId="{C1C64C82-0ED9-4DDF-B55D-8BFF271E364C}">
      <dgm:prSet/>
      <dgm:spPr/>
      <dgm:t>
        <a:bodyPr/>
        <a:lstStyle/>
        <a:p>
          <a:endParaRPr lang="nl-NL"/>
        </a:p>
      </dgm:t>
    </dgm:pt>
    <dgm:pt modelId="{6692E2A3-AD56-4883-8EC0-98A72E7E23A5}" type="sibTrans" cxnId="{C1C64C82-0ED9-4DDF-B55D-8BFF271E364C}">
      <dgm:prSet/>
      <dgm:spPr/>
      <dgm:t>
        <a:bodyPr/>
        <a:lstStyle/>
        <a:p>
          <a:endParaRPr lang="nl-NL"/>
        </a:p>
      </dgm:t>
    </dgm:pt>
    <dgm:pt modelId="{D73ACD49-EDBA-4243-BF38-EEC54FD6DA0A}">
      <dgm:prSet custT="1"/>
      <dgm:spPr/>
      <dgm:t>
        <a:bodyPr/>
        <a:lstStyle/>
        <a:p>
          <a:r>
            <a:rPr lang="nl-NL" sz="1400" dirty="0"/>
            <a:t>Afgifte				Afgiftesysteem  en regeling		(9.5)</a:t>
          </a:r>
        </a:p>
      </dgm:t>
    </dgm:pt>
    <dgm:pt modelId="{84B2E488-B2DB-4B8B-A2AC-17273C6F158C}" type="parTrans" cxnId="{D72C1145-0ECB-4382-AF20-9BA6E5BF36EE}">
      <dgm:prSet/>
      <dgm:spPr/>
      <dgm:t>
        <a:bodyPr/>
        <a:lstStyle/>
        <a:p>
          <a:endParaRPr lang="nl-NL"/>
        </a:p>
      </dgm:t>
    </dgm:pt>
    <dgm:pt modelId="{2953B5E6-3D82-4505-AB95-2542681362F0}" type="sibTrans" cxnId="{D72C1145-0ECB-4382-AF20-9BA6E5BF36EE}">
      <dgm:prSet/>
      <dgm:spPr/>
      <dgm:t>
        <a:bodyPr/>
        <a:lstStyle/>
        <a:p>
          <a:endParaRPr lang="nl-NL"/>
        </a:p>
      </dgm:t>
    </dgm:pt>
    <dgm:pt modelId="{6BF1FB13-BE9E-4C38-8720-E60A035DB51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Opwekking 			Type opwekking 				(10.3)</a:t>
          </a:r>
        </a:p>
      </dgm:t>
    </dgm:pt>
    <dgm:pt modelId="{943B9BED-37C5-49B7-A086-FAE828BCFC31}" type="parTrans" cxnId="{64ABC4CC-58C1-4D8A-9920-748D398D543B}">
      <dgm:prSet/>
      <dgm:spPr/>
      <dgm:t>
        <a:bodyPr/>
        <a:lstStyle/>
        <a:p>
          <a:endParaRPr lang="nl-NL"/>
        </a:p>
      </dgm:t>
    </dgm:pt>
    <dgm:pt modelId="{5C057D53-FB4A-4267-B7E8-D96E4F61E23A}" type="sibTrans" cxnId="{64ABC4CC-58C1-4D8A-9920-748D398D543B}">
      <dgm:prSet/>
      <dgm:spPr/>
      <dgm:t>
        <a:bodyPr/>
        <a:lstStyle/>
        <a:p>
          <a:endParaRPr lang="nl-NL"/>
        </a:p>
      </dgm:t>
    </dgm:pt>
    <dgm:pt modelId="{B9B9041F-0336-4218-86E3-2FB2FC3A7C34}">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Distributie 			Medium, leidingen, pompen 		(10.4)</a:t>
          </a:r>
        </a:p>
      </dgm:t>
    </dgm:pt>
    <dgm:pt modelId="{0957FE0D-F1ED-460E-A252-71D72FAAC43A}" type="parTrans" cxnId="{29017C94-11FA-46B7-A123-CC1DBF1AFCC3}">
      <dgm:prSet/>
      <dgm:spPr/>
      <dgm:t>
        <a:bodyPr/>
        <a:lstStyle/>
        <a:p>
          <a:endParaRPr lang="nl-NL"/>
        </a:p>
      </dgm:t>
    </dgm:pt>
    <dgm:pt modelId="{3E952D58-0383-4F28-853E-5334B86A4CB2}" type="sibTrans" cxnId="{29017C94-11FA-46B7-A123-CC1DBF1AFCC3}">
      <dgm:prSet/>
      <dgm:spPr/>
      <dgm:t>
        <a:bodyPr/>
        <a:lstStyle/>
        <a:p>
          <a:endParaRPr lang="nl-NL"/>
        </a:p>
      </dgm:t>
    </dgm:pt>
    <dgm:pt modelId="{FE67F432-0D7A-4911-B360-58882FEAAF76}">
      <dgm:prSet custT="1"/>
      <dgm:spPr/>
      <dgm:t>
        <a:bodyPr/>
        <a:lstStyle/>
        <a:p>
          <a:r>
            <a:rPr lang="da-DK" sz="1400" kern="1200" dirty="0">
              <a:solidFill>
                <a:prstClr val="black">
                  <a:hueOff val="0"/>
                  <a:satOff val="0"/>
                  <a:lumOff val="0"/>
                  <a:alphaOff val="0"/>
                </a:prstClr>
              </a:solidFill>
              <a:latin typeface="Calibri" panose="020F0502020204030204"/>
              <a:ea typeface="+mn-ea"/>
              <a:cs typeface="+mn-cs"/>
            </a:rPr>
            <a:t>Afgifte				Afgiftesysteem  en regeling		(10.5)</a:t>
          </a:r>
          <a:endParaRPr lang="nl-NL" sz="1400" kern="1200" dirty="0">
            <a:solidFill>
              <a:prstClr val="black">
                <a:hueOff val="0"/>
                <a:satOff val="0"/>
                <a:lumOff val="0"/>
                <a:alphaOff val="0"/>
              </a:prstClr>
            </a:solidFill>
            <a:latin typeface="Calibri" panose="020F0502020204030204"/>
            <a:ea typeface="+mn-ea"/>
            <a:cs typeface="+mn-cs"/>
          </a:endParaRPr>
        </a:p>
      </dgm:t>
    </dgm:pt>
    <dgm:pt modelId="{EE280E3C-809A-4946-B7DA-CA4D440F0276}" type="parTrans" cxnId="{32486071-EE5B-43EC-AFBC-A09448C0EF34}">
      <dgm:prSet/>
      <dgm:spPr/>
      <dgm:t>
        <a:bodyPr/>
        <a:lstStyle/>
        <a:p>
          <a:endParaRPr lang="nl-NL"/>
        </a:p>
      </dgm:t>
    </dgm:pt>
    <dgm:pt modelId="{D20FC086-4650-4EAE-9AB3-5B88E0F1FCCF}" type="sibTrans" cxnId="{32486071-EE5B-43EC-AFBC-A09448C0EF34}">
      <dgm:prSet/>
      <dgm:spPr/>
      <dgm:t>
        <a:bodyPr/>
        <a:lstStyle/>
        <a:p>
          <a:endParaRPr lang="nl-NL"/>
        </a:p>
      </dgm:t>
    </dgm:pt>
    <dgm:pt modelId="{716BC7CB-B20E-41B9-863F-72EE8AE87A4B}">
      <dgm:prSet phldrT="[Tekst]" custT="1"/>
      <dgm:spPr/>
      <dgm:t>
        <a:bodyPr/>
        <a:lstStyle/>
        <a:p>
          <a:r>
            <a:rPr lang="nl-NL" sz="1400" dirty="0"/>
            <a:t>Ventilatiesysteem		Hoofdsysteem / subsysteem		(11.3)</a:t>
          </a:r>
        </a:p>
      </dgm:t>
    </dgm:pt>
    <dgm:pt modelId="{B73D1670-35AE-4566-839B-A0681447D82C}" type="parTrans" cxnId="{57391B16-130F-44C0-824C-7EAF95784DE1}">
      <dgm:prSet/>
      <dgm:spPr/>
    </dgm:pt>
    <dgm:pt modelId="{A6BD903C-AA40-4A3D-B971-7B596608424F}" type="sibTrans" cxnId="{57391B16-130F-44C0-824C-7EAF95784DE1}">
      <dgm:prSet/>
      <dgm:spPr/>
    </dgm:pt>
    <dgm:pt modelId="{8663B0DC-3438-4B5C-A55A-67DB82F62008}">
      <dgm:prSet phldrT="[Tekst]" custT="1"/>
      <dgm:spPr/>
      <dgm:t>
        <a:bodyPr/>
        <a:lstStyle/>
        <a:p>
          <a:r>
            <a:rPr lang="nl-NL" sz="1400" dirty="0"/>
            <a:t>Ventilatiedebiet		</a:t>
          </a:r>
          <a:r>
            <a:rPr lang="de-DE" sz="1400" dirty="0"/>
            <a:t>Mechanische </a:t>
          </a:r>
          <a:r>
            <a:rPr lang="de-DE" sz="1400" dirty="0" err="1"/>
            <a:t>ventilatie</a:t>
          </a:r>
          <a:r>
            <a:rPr lang="de-DE" sz="1400" dirty="0"/>
            <a:t> (type B t/m E)	(11.4)</a:t>
          </a:r>
          <a:endParaRPr lang="nl-NL" sz="1400" dirty="0"/>
        </a:p>
      </dgm:t>
    </dgm:pt>
    <dgm:pt modelId="{5B3E4320-EC39-42F2-929A-551A5753381D}" type="parTrans" cxnId="{23004CC1-5E39-4AA9-890F-73EE2E26FC2A}">
      <dgm:prSet/>
      <dgm:spPr/>
    </dgm:pt>
    <dgm:pt modelId="{EF10F11C-AE96-4974-B5B7-8EF3151AFBDF}" type="sibTrans" cxnId="{23004CC1-5E39-4AA9-890F-73EE2E26FC2A}">
      <dgm:prSet/>
      <dgm:spPr/>
    </dgm:pt>
    <dgm:pt modelId="{6EDD9C03-A8AE-4ECE-88CE-18C118AA6BD0}">
      <dgm:prSet phldrT="[Tekst]" custT="1"/>
      <dgm:spPr/>
      <dgm:t>
        <a:bodyPr/>
        <a:lstStyle/>
        <a:p>
          <a:r>
            <a:rPr lang="nl-NL" sz="1400" dirty="0"/>
            <a:t>Luchtbehandelingskast		</a:t>
          </a:r>
          <a:r>
            <a:rPr lang="nl-NL" sz="1400" dirty="0" err="1"/>
            <a:t>Wtw</a:t>
          </a:r>
          <a:r>
            <a:rPr lang="nl-NL" sz="1400" dirty="0"/>
            <a:t>, bypass, verwarming/koeling via vent.(11.5)</a:t>
          </a:r>
        </a:p>
      </dgm:t>
    </dgm:pt>
    <dgm:pt modelId="{29C8D8FB-2472-4E96-85EF-721EE11CB233}" type="parTrans" cxnId="{2D83D8A3-370C-40CF-87BE-691B049F538C}">
      <dgm:prSet/>
      <dgm:spPr/>
    </dgm:pt>
    <dgm:pt modelId="{27C943B9-46AE-4C51-8DA5-5A1093165186}" type="sibTrans" cxnId="{2D83D8A3-370C-40CF-87BE-691B049F538C}">
      <dgm:prSet/>
      <dgm:spPr/>
    </dgm:pt>
    <dgm:pt modelId="{818C6A24-256E-4FBA-9966-0AB541B92073}">
      <dgm:prSet phldrT="[Tekst]" custT="1"/>
      <dgm:spPr/>
      <dgm:t>
        <a:bodyPr/>
        <a:lstStyle/>
        <a:p>
          <a:r>
            <a:rPr lang="nl-NL" sz="1400" dirty="0"/>
            <a:t>Distributie			Lekdichtheid </a:t>
          </a:r>
          <a:r>
            <a:rPr lang="nl-NL" sz="1400" dirty="0" err="1"/>
            <a:t>kanelen</a:t>
          </a:r>
          <a:r>
            <a:rPr lang="nl-NL" sz="1400" dirty="0"/>
            <a:t>, warmteverliezen 	(11.6)</a:t>
          </a:r>
        </a:p>
      </dgm:t>
    </dgm:pt>
    <dgm:pt modelId="{E3F7EE59-084B-4DEC-8C25-076AFB671155}" type="parTrans" cxnId="{516DE277-C459-48A6-99DB-DD6588954C2A}">
      <dgm:prSet/>
      <dgm:spPr/>
    </dgm:pt>
    <dgm:pt modelId="{0A923BC5-B5B6-4CA1-BE6E-AB25A4F7AC7C}" type="sibTrans" cxnId="{516DE277-C459-48A6-99DB-DD6588954C2A}">
      <dgm:prSet/>
      <dgm:spPr/>
    </dgm:pt>
    <dgm:pt modelId="{E673887D-1B83-49E3-9302-DB479D3C7676}">
      <dgm:prSet phldrT="[Tekst]" custT="1"/>
      <dgm:spPr/>
      <dgm:t>
        <a:bodyPr/>
        <a:lstStyle/>
        <a:p>
          <a:r>
            <a:rPr lang="nl-NL" sz="1400" dirty="0"/>
            <a:t>Energieverbruik ventilatoren	Vermogen van de ventilatoren		(11.7)</a:t>
          </a:r>
        </a:p>
      </dgm:t>
    </dgm:pt>
    <dgm:pt modelId="{37EFC965-DC8D-4461-B238-01BF0EC962C9}" type="parTrans" cxnId="{74C3BCEC-1618-4126-AFF6-6D451158B17F}">
      <dgm:prSet/>
      <dgm:spPr/>
    </dgm:pt>
    <dgm:pt modelId="{C1CB4B17-E731-4782-A244-70514890D3F1}" type="sibTrans" cxnId="{74C3BCEC-1618-4126-AFF6-6D451158B17F}">
      <dgm:prSet/>
      <dgm:spPr/>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2FC0B50B-0ECA-4E62-BA94-C954E9516FFE}" type="presOf" srcId="{D73ACD49-EDBA-4243-BF38-EEC54FD6DA0A}" destId="{5C7AFDC0-46C0-4835-9706-ADEC5FEC2D9A}" srcOrd="0" destOrd="3" presId="urn:microsoft.com/office/officeart/2005/8/layout/chevron2"/>
    <dgm:cxn modelId="{B012BC12-9D0D-4E10-8974-287DB45CF483}" type="presOf" srcId="{86754E7A-893B-4A26-8FF0-648029F5734D}" destId="{AF01B958-EC79-47AE-B667-204F9D850312}" srcOrd="0" destOrd="0" presId="urn:microsoft.com/office/officeart/2005/8/layout/chevron2"/>
    <dgm:cxn modelId="{57391B16-130F-44C0-824C-7EAF95784DE1}" srcId="{0FBB7109-8A1C-4990-A458-6CDCF3CAD6F2}" destId="{716BC7CB-B20E-41B9-863F-72EE8AE87A4B}" srcOrd="1" destOrd="0" parTransId="{B73D1670-35AE-4566-839B-A0681447D82C}" sibTransId="{A6BD903C-AA40-4A3D-B971-7B596608424F}"/>
    <dgm:cxn modelId="{F244F12F-F566-48D2-910D-DAC484D0A61B}" type="presOf" srcId="{0FBB7109-8A1C-4990-A458-6CDCF3CAD6F2}" destId="{397A358E-0345-4ADB-B30D-07D61D5D69AB}" srcOrd="0" destOrd="0" presId="urn:microsoft.com/office/officeart/2005/8/layout/chevron2"/>
    <dgm:cxn modelId="{EE71425C-B8C3-4799-A544-3C0BA07B95E4}" type="presOf" srcId="{6BF1FB13-BE9E-4C38-8720-E60A035DB51D}" destId="{E5F4F5BF-463D-4E57-BE84-0190562F6082}" srcOrd="0" destOrd="1" presId="urn:microsoft.com/office/officeart/2005/8/layout/chevron2"/>
    <dgm:cxn modelId="{8666F461-83BC-4B44-9CBA-3DBB2CA21D42}" type="presOf" srcId="{B9B9041F-0336-4218-86E3-2FB2FC3A7C34}" destId="{E5F4F5BF-463D-4E57-BE84-0190562F6082}" srcOrd="0" destOrd="2" presId="urn:microsoft.com/office/officeart/2005/8/layout/chevron2"/>
    <dgm:cxn modelId="{D72C1145-0ECB-4382-AF20-9BA6E5BF36EE}" srcId="{86754E7A-893B-4A26-8FF0-648029F5734D}" destId="{D73ACD49-EDBA-4243-BF38-EEC54FD6DA0A}" srcOrd="3" destOrd="0" parTransId="{84B2E488-B2DB-4B8B-A2AC-17273C6F158C}" sibTransId="{2953B5E6-3D82-4505-AB95-2542681362F0}"/>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BD06ED6C-515A-42C6-8DFC-F7BEAE1DCAE0}" type="presOf" srcId="{814C2C06-9932-4E21-A8A6-EBDF537EE4A4}" destId="{F9C9C060-0D3E-4964-B627-0186D9D0DE0C}" srcOrd="0" destOrd="0" presId="urn:microsoft.com/office/officeart/2005/8/layout/chevron2"/>
    <dgm:cxn modelId="{32486071-EE5B-43EC-AFBC-A09448C0EF34}" srcId="{814C2C06-9932-4E21-A8A6-EBDF537EE4A4}" destId="{FE67F432-0D7A-4911-B360-58882FEAAF76}" srcOrd="3" destOrd="0" parTransId="{EE280E3C-809A-4946-B7DA-CA4D440F0276}" sibTransId="{D20FC086-4650-4EAE-9AB3-5B88E0F1FCCF}"/>
    <dgm:cxn modelId="{F5F1B872-05E0-4568-B86B-65A21D592CE1}" type="presOf" srcId="{818C6A24-256E-4FBA-9966-0AB541B92073}" destId="{6EEC23EF-C87F-40F1-8A5A-BD088578C609}" srcOrd="0" destOrd="4" presId="urn:microsoft.com/office/officeart/2005/8/layout/chevron2"/>
    <dgm:cxn modelId="{516DE277-C459-48A6-99DB-DD6588954C2A}" srcId="{0FBB7109-8A1C-4990-A458-6CDCF3CAD6F2}" destId="{818C6A24-256E-4FBA-9966-0AB541B92073}" srcOrd="4" destOrd="0" parTransId="{E3F7EE59-084B-4DEC-8C25-076AFB671155}" sibTransId="{0A923BC5-B5B6-4CA1-BE6E-AB25A4F7AC7C}"/>
    <dgm:cxn modelId="{C1C64C82-0ED9-4DDF-B55D-8BFF271E364C}" srcId="{86754E7A-893B-4A26-8FF0-648029F5734D}" destId="{D45BD636-998E-44D8-985A-EE9DA37131D5}" srcOrd="2" destOrd="0" parTransId="{AE65BCCB-03AE-4C80-BBE4-183340D9E3D0}" sibTransId="{6692E2A3-AD56-4883-8EC0-98A72E7E23A5}"/>
    <dgm:cxn modelId="{2ED4B185-F3C8-4E44-BEC6-D914B8FB2FFE}" srcId="{0FBB7109-8A1C-4990-A458-6CDCF3CAD6F2}" destId="{6E9D0654-BECF-4E05-8170-315109765C61}" srcOrd="0" destOrd="0" parTransId="{738F85C5-E554-4A12-83C8-7B7ACAE42309}" sibTransId="{87CD781F-6383-4B7F-8415-6D7B58F36492}"/>
    <dgm:cxn modelId="{0EC85C8F-9936-4EBA-99EE-DB64A76838CA}" srcId="{9E9E9142-3891-44A3-828E-230ED8704893}" destId="{814C2C06-9932-4E21-A8A6-EBDF537EE4A4}" srcOrd="1" destOrd="0" parTransId="{387D5C91-9ED8-452C-B820-0453772CAB49}" sibTransId="{92F19B3B-5DED-4B66-901A-4F319985781E}"/>
    <dgm:cxn modelId="{29017C94-11FA-46B7-A123-CC1DBF1AFCC3}" srcId="{814C2C06-9932-4E21-A8A6-EBDF537EE4A4}" destId="{B9B9041F-0336-4218-86E3-2FB2FC3A7C34}" srcOrd="2" destOrd="0" parTransId="{0957FE0D-F1ED-460E-A252-71D72FAAC43A}" sibTransId="{3E952D58-0383-4F28-853E-5334B86A4CB2}"/>
    <dgm:cxn modelId="{77491795-3570-4C51-950F-E16969C15B13}" srcId="{814C2C06-9932-4E21-A8A6-EBDF537EE4A4}" destId="{C7E52074-CD23-4E01-B323-C900E1A6C860}" srcOrd="0" destOrd="0" parTransId="{8B1096B6-BC62-481B-B490-1C1A3ED6E20B}" sibTransId="{17773F54-7A50-4F4F-91E5-3748DE8BC77C}"/>
    <dgm:cxn modelId="{7ADA6A98-2F73-4073-8752-82E601F2F910}" srcId="{86754E7A-893B-4A26-8FF0-648029F5734D}" destId="{AEB59B6F-CB92-41F0-9B6B-30408589D0C2}" srcOrd="1" destOrd="0" parTransId="{6003D9D4-B7ED-4766-8264-22653F0D374D}" sibTransId="{1AAB95D9-33EF-4756-B093-FFC3FBF5D53F}"/>
    <dgm:cxn modelId="{74CA4EA2-698D-49D7-8B7A-57D5EEA1C0C1}" type="presOf" srcId="{C7E52074-CD23-4E01-B323-C900E1A6C860}" destId="{E5F4F5BF-463D-4E57-BE84-0190562F6082}" srcOrd="0" destOrd="0" presId="urn:microsoft.com/office/officeart/2005/8/layout/chevron2"/>
    <dgm:cxn modelId="{2D83D8A3-370C-40CF-87BE-691B049F538C}" srcId="{0FBB7109-8A1C-4990-A458-6CDCF3CAD6F2}" destId="{6EDD9C03-A8AE-4ECE-88CE-18C118AA6BD0}" srcOrd="3" destOrd="0" parTransId="{29C8D8FB-2472-4E96-85EF-721EE11CB233}" sibTransId="{27C943B9-46AE-4C51-8DA5-5A1093165186}"/>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70633AB9-632B-4F3F-B587-9CFE70C8CDB0}" type="presOf" srcId="{D45BD636-998E-44D8-985A-EE9DA37131D5}" destId="{5C7AFDC0-46C0-4835-9706-ADEC5FEC2D9A}" srcOrd="0" destOrd="2" presId="urn:microsoft.com/office/officeart/2005/8/layout/chevron2"/>
    <dgm:cxn modelId="{1D3E46C0-2715-4A56-A5D6-E6AB1959CD0D}" type="presOf" srcId="{AEB59B6F-CB92-41F0-9B6B-30408589D0C2}" destId="{5C7AFDC0-46C0-4835-9706-ADEC5FEC2D9A}" srcOrd="0" destOrd="1" presId="urn:microsoft.com/office/officeart/2005/8/layout/chevron2"/>
    <dgm:cxn modelId="{23004CC1-5E39-4AA9-890F-73EE2E26FC2A}" srcId="{0FBB7109-8A1C-4990-A458-6CDCF3CAD6F2}" destId="{8663B0DC-3438-4B5C-A55A-67DB82F62008}" srcOrd="2" destOrd="0" parTransId="{5B3E4320-EC39-42F2-929A-551A5753381D}" sibTransId="{EF10F11C-AE96-4974-B5B7-8EF3151AFBDF}"/>
    <dgm:cxn modelId="{2D6852C8-D529-48A9-9A36-11978EFC6AFA}" type="presOf" srcId="{B86EFA45-9D97-4C26-B5E5-2BBBE4AA0DCA}" destId="{5C7AFDC0-46C0-4835-9706-ADEC5FEC2D9A}" srcOrd="0" destOrd="0" presId="urn:microsoft.com/office/officeart/2005/8/layout/chevron2"/>
    <dgm:cxn modelId="{64ABC4CC-58C1-4D8A-9920-748D398D543B}" srcId="{814C2C06-9932-4E21-A8A6-EBDF537EE4A4}" destId="{6BF1FB13-BE9E-4C38-8720-E60A035DB51D}" srcOrd="1" destOrd="0" parTransId="{943B9BED-37C5-49B7-A086-FAE828BCFC31}" sibTransId="{5C057D53-FB4A-4267-B7E8-D96E4F61E23A}"/>
    <dgm:cxn modelId="{510CCAD0-1E6B-4AFC-B308-0E7076CE49D6}" type="presOf" srcId="{716BC7CB-B20E-41B9-863F-72EE8AE87A4B}" destId="{6EEC23EF-C87F-40F1-8A5A-BD088578C609}" srcOrd="0" destOrd="1" presId="urn:microsoft.com/office/officeart/2005/8/layout/chevron2"/>
    <dgm:cxn modelId="{A8CA06D6-F8F1-489E-8CA7-2B2D6709D635}" type="presOf" srcId="{6EDD9C03-A8AE-4ECE-88CE-18C118AA6BD0}" destId="{6EEC23EF-C87F-40F1-8A5A-BD088578C609}" srcOrd="0" destOrd="3" presId="urn:microsoft.com/office/officeart/2005/8/layout/chevron2"/>
    <dgm:cxn modelId="{C7BE2EE8-5D26-4F76-BE9B-D072FB8BEF39}" type="presOf" srcId="{8663B0DC-3438-4B5C-A55A-67DB82F62008}" destId="{6EEC23EF-C87F-40F1-8A5A-BD088578C609}" srcOrd="0" destOrd="2" presId="urn:microsoft.com/office/officeart/2005/8/layout/chevron2"/>
    <dgm:cxn modelId="{74C3BCEC-1618-4126-AFF6-6D451158B17F}" srcId="{0FBB7109-8A1C-4990-A458-6CDCF3CAD6F2}" destId="{E673887D-1B83-49E3-9302-DB479D3C7676}" srcOrd="5" destOrd="0" parTransId="{37EFC965-DC8D-4461-B238-01BF0EC962C9}" sibTransId="{C1CB4B17-E731-4782-A244-70514890D3F1}"/>
    <dgm:cxn modelId="{7D6093ED-EF1B-4A97-A4F5-32AB462D4A4A}" type="presOf" srcId="{DC06532A-F03C-48D9-97EE-077B723CA0AA}" destId="{5C7AFDC0-46C0-4835-9706-ADEC5FEC2D9A}" srcOrd="0" destOrd="4" presId="urn:microsoft.com/office/officeart/2005/8/layout/chevron2"/>
    <dgm:cxn modelId="{472AF7F4-6BB3-45C5-88C8-FA2238FDE39D}" type="presOf" srcId="{FE67F432-0D7A-4911-B360-58882FEAAF76}" destId="{E5F4F5BF-463D-4E57-BE84-0190562F6082}" srcOrd="0" destOrd="3" presId="urn:microsoft.com/office/officeart/2005/8/layout/chevron2"/>
    <dgm:cxn modelId="{B516FCF7-8A75-4E45-9877-878699E96D96}" type="presOf" srcId="{E673887D-1B83-49E3-9302-DB479D3C7676}" destId="{6EEC23EF-C87F-40F1-8A5A-BD088578C609}" srcOrd="0" destOrd="5" presId="urn:microsoft.com/office/officeart/2005/8/layout/chevron2"/>
    <dgm:cxn modelId="{6289EFFE-39B7-46DB-9D15-F90544FD42BA}" srcId="{86754E7A-893B-4A26-8FF0-648029F5734D}" destId="{DC06532A-F03C-48D9-97EE-077B723CA0AA}" srcOrd="4"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4 (H9)</a:t>
          </a:r>
        </a:p>
        <a:p>
          <a:pPr marL="0" lvl="0" indent="0" algn="ctr" defTabSz="889000">
            <a:lnSpc>
              <a:spcPct val="90000"/>
            </a:lnSpc>
            <a:spcBef>
              <a:spcPct val="0"/>
            </a:spcBef>
            <a:spcAft>
              <a:spcPct val="35000"/>
            </a:spcAft>
            <a:buNone/>
          </a:pPr>
          <a:r>
            <a:rPr lang="nl-NL" sz="1400" kern="1200" dirty="0"/>
            <a:t>ruimteverwarming</a:t>
          </a:r>
        </a:p>
      </dsp:txBody>
      <dsp:txXfrm rot="-5400000">
        <a:off x="0" y="770851"/>
        <a:ext cx="1532152" cy="656636"/>
      </dsp:txXfrm>
    </dsp:sp>
    <dsp:sp modelId="{5C7AFDC0-46C0-4835-9706-ADEC5FEC2D9A}">
      <dsp:nvSpPr>
        <dsp:cNvPr id="0" name=""/>
        <dsp:cNvSpPr/>
      </dsp:nvSpPr>
      <dsp:spPr>
        <a:xfrm rot="5400000">
          <a:off x="4572385" y="-3035458"/>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Systeem 			</a:t>
          </a:r>
          <a:r>
            <a:rPr lang="nl-NL" sz="1400" kern="1200" dirty="0" err="1"/>
            <a:t>Klimatiseringszones</a:t>
          </a:r>
          <a:r>
            <a:rPr lang="nl-NL" sz="1400" kern="1200" dirty="0"/>
            <a:t> en rekenzones 	(9.2)</a:t>
          </a:r>
        </a:p>
        <a:p>
          <a:pPr marL="114300" lvl="1" indent="-114300" algn="l" defTabSz="622300">
            <a:lnSpc>
              <a:spcPct val="90000"/>
            </a:lnSpc>
            <a:spcBef>
              <a:spcPct val="0"/>
            </a:spcBef>
            <a:spcAft>
              <a:spcPct val="15000"/>
            </a:spcAft>
            <a:buChar char="•"/>
          </a:pPr>
          <a:r>
            <a:rPr lang="nl-NL" sz="1400" kern="1200" dirty="0"/>
            <a:t>Opwekking 			Type opwekking 				(9.3)</a:t>
          </a:r>
        </a:p>
        <a:p>
          <a:pPr marL="114300" lvl="1" indent="-114300" algn="l" defTabSz="622300">
            <a:lnSpc>
              <a:spcPct val="90000"/>
            </a:lnSpc>
            <a:spcBef>
              <a:spcPct val="0"/>
            </a:spcBef>
            <a:spcAft>
              <a:spcPct val="15000"/>
            </a:spcAft>
            <a:buChar char="•"/>
          </a:pPr>
          <a:r>
            <a:rPr lang="nl-NL" sz="1400" kern="1200" dirty="0"/>
            <a:t>Distributie 			Medium, leidingen, pompen 		(9.4)</a:t>
          </a:r>
        </a:p>
        <a:p>
          <a:pPr marL="114300" lvl="1" indent="-114300" algn="l" defTabSz="622300">
            <a:lnSpc>
              <a:spcPct val="90000"/>
            </a:lnSpc>
            <a:spcBef>
              <a:spcPct val="0"/>
            </a:spcBef>
            <a:spcAft>
              <a:spcPct val="15000"/>
            </a:spcAft>
            <a:buChar char="•"/>
          </a:pPr>
          <a:r>
            <a:rPr lang="nl-NL" sz="1400" kern="1200" dirty="0"/>
            <a:t>Afgifte				Afgiftesysteem  en regeling		(9.5)</a:t>
          </a:r>
        </a:p>
        <a:p>
          <a:pPr marL="114300" lvl="1" indent="-114300" algn="l" defTabSz="533400">
            <a:lnSpc>
              <a:spcPct val="90000"/>
            </a:lnSpc>
            <a:spcBef>
              <a:spcPct val="0"/>
            </a:spcBef>
            <a:spcAft>
              <a:spcPct val="15000"/>
            </a:spcAft>
            <a:buChar char="•"/>
          </a:pPr>
          <a:endParaRPr lang="nl-NL" sz="1200" kern="1200" dirty="0"/>
        </a:p>
      </dsp:txBody>
      <dsp:txXfrm rot="-5400000">
        <a:off x="1532152" y="74226"/>
        <a:ext cx="7433728" cy="1283810"/>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5 (H10)</a:t>
          </a:r>
        </a:p>
        <a:p>
          <a:pPr marL="0" lvl="0" indent="0" algn="ctr" defTabSz="889000">
            <a:lnSpc>
              <a:spcPct val="90000"/>
            </a:lnSpc>
            <a:spcBef>
              <a:spcPct val="0"/>
            </a:spcBef>
            <a:spcAft>
              <a:spcPct val="35000"/>
            </a:spcAft>
            <a:buNone/>
          </a:pPr>
          <a:r>
            <a:rPr lang="nl-NL" sz="1400" kern="1200" dirty="0"/>
            <a:t>ruimtekoeling</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Systeem 			</a:t>
          </a:r>
          <a:r>
            <a:rPr lang="nl-NL" sz="1400" kern="1200" dirty="0" err="1">
              <a:solidFill>
                <a:prstClr val="black">
                  <a:hueOff val="0"/>
                  <a:satOff val="0"/>
                  <a:lumOff val="0"/>
                  <a:alphaOff val="0"/>
                </a:prstClr>
              </a:solidFill>
              <a:latin typeface="Calibri" panose="020F0502020204030204"/>
              <a:ea typeface="+mn-ea"/>
              <a:cs typeface="+mn-cs"/>
            </a:rPr>
            <a:t>Klimatiseringszones</a:t>
          </a:r>
          <a:r>
            <a:rPr lang="nl-NL" sz="1400" kern="1200" dirty="0">
              <a:solidFill>
                <a:prstClr val="black">
                  <a:hueOff val="0"/>
                  <a:satOff val="0"/>
                  <a:lumOff val="0"/>
                  <a:alphaOff val="0"/>
                </a:prstClr>
              </a:solidFill>
              <a:latin typeface="Calibri" panose="020F0502020204030204"/>
              <a:ea typeface="+mn-ea"/>
              <a:cs typeface="+mn-cs"/>
            </a:rPr>
            <a:t> en rekenzones 	(10.2)</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Opwekking 			Type opwekking 				(10.3)</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Distributie 			Medium, leidingen, pompen 		(10.4)</a:t>
          </a:r>
        </a:p>
        <a:p>
          <a:pPr marL="114300" lvl="1" indent="-114300" algn="l" defTabSz="622300">
            <a:lnSpc>
              <a:spcPct val="90000"/>
            </a:lnSpc>
            <a:spcBef>
              <a:spcPct val="0"/>
            </a:spcBef>
            <a:spcAft>
              <a:spcPct val="15000"/>
            </a:spcAft>
            <a:buChar char="•"/>
          </a:pPr>
          <a:r>
            <a:rPr lang="da-DK" sz="1400" kern="1200" dirty="0">
              <a:solidFill>
                <a:prstClr val="black">
                  <a:hueOff val="0"/>
                  <a:satOff val="0"/>
                  <a:lumOff val="0"/>
                  <a:alphaOff val="0"/>
                </a:prstClr>
              </a:solidFill>
              <a:latin typeface="Calibri" panose="020F0502020204030204"/>
              <a:ea typeface="+mn-ea"/>
              <a:cs typeface="+mn-cs"/>
            </a:rPr>
            <a:t>Afgifte				Afgiftesysteem  en regeling		(10.5)</a:t>
          </a:r>
          <a:endParaRPr lang="nl-NL" sz="1400" kern="1200" dirty="0">
            <a:solidFill>
              <a:prstClr val="black">
                <a:hueOff val="0"/>
                <a:satOff val="0"/>
                <a:lumOff val="0"/>
                <a:alphaOff val="0"/>
              </a:prstClr>
            </a:solidFill>
            <a:latin typeface="Calibri" panose="020F0502020204030204"/>
            <a:ea typeface="+mn-ea"/>
            <a:cs typeface="+mn-cs"/>
          </a:endParaRP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6 (H11)</a:t>
          </a:r>
        </a:p>
        <a:p>
          <a:pPr marL="0" lvl="0" indent="0" algn="ctr" defTabSz="889000">
            <a:lnSpc>
              <a:spcPct val="90000"/>
            </a:lnSpc>
            <a:spcBef>
              <a:spcPct val="0"/>
            </a:spcBef>
            <a:spcAft>
              <a:spcPct val="35000"/>
            </a:spcAft>
            <a:buNone/>
          </a:pPr>
          <a:r>
            <a:rPr lang="nl-NL" sz="1400" kern="1200" dirty="0"/>
            <a:t>ventilatie</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Systeem 			</a:t>
          </a:r>
          <a:r>
            <a:rPr lang="nl-NL" sz="1400" kern="1200" dirty="0" err="1">
              <a:solidFill>
                <a:prstClr val="black">
                  <a:hueOff val="0"/>
                  <a:satOff val="0"/>
                  <a:lumOff val="0"/>
                  <a:alphaOff val="0"/>
                </a:prstClr>
              </a:solidFill>
              <a:latin typeface="Calibri" panose="020F0502020204030204"/>
              <a:ea typeface="+mn-ea"/>
              <a:cs typeface="+mn-cs"/>
            </a:rPr>
            <a:t>Klimatiseringszones</a:t>
          </a:r>
          <a:r>
            <a:rPr lang="nl-NL" sz="1400" kern="1200" dirty="0">
              <a:solidFill>
                <a:prstClr val="black">
                  <a:hueOff val="0"/>
                  <a:satOff val="0"/>
                  <a:lumOff val="0"/>
                  <a:alphaOff val="0"/>
                </a:prstClr>
              </a:solidFill>
              <a:latin typeface="Calibri" panose="020F0502020204030204"/>
              <a:ea typeface="+mn-ea"/>
              <a:cs typeface="+mn-cs"/>
            </a:rPr>
            <a:t> en rekenzones 	(11.2)</a:t>
          </a:r>
          <a:endParaRPr lang="nl-NL" sz="1400" kern="1200" dirty="0"/>
        </a:p>
        <a:p>
          <a:pPr marL="114300" lvl="1" indent="-114300" algn="l" defTabSz="622300">
            <a:lnSpc>
              <a:spcPct val="90000"/>
            </a:lnSpc>
            <a:spcBef>
              <a:spcPct val="0"/>
            </a:spcBef>
            <a:spcAft>
              <a:spcPct val="15000"/>
            </a:spcAft>
            <a:buChar char="•"/>
          </a:pPr>
          <a:r>
            <a:rPr lang="nl-NL" sz="1400" kern="1200" dirty="0"/>
            <a:t>Ventilatiesysteem		Hoofdsysteem / subsysteem		(11.3)</a:t>
          </a:r>
        </a:p>
        <a:p>
          <a:pPr marL="114300" lvl="1" indent="-114300" algn="l" defTabSz="622300">
            <a:lnSpc>
              <a:spcPct val="90000"/>
            </a:lnSpc>
            <a:spcBef>
              <a:spcPct val="0"/>
            </a:spcBef>
            <a:spcAft>
              <a:spcPct val="15000"/>
            </a:spcAft>
            <a:buChar char="•"/>
          </a:pPr>
          <a:r>
            <a:rPr lang="nl-NL" sz="1400" kern="1200" dirty="0"/>
            <a:t>Ventilatiedebiet		</a:t>
          </a:r>
          <a:r>
            <a:rPr lang="de-DE" sz="1400" kern="1200" dirty="0"/>
            <a:t>Mechanische </a:t>
          </a:r>
          <a:r>
            <a:rPr lang="de-DE" sz="1400" kern="1200" dirty="0" err="1"/>
            <a:t>ventilatie</a:t>
          </a:r>
          <a:r>
            <a:rPr lang="de-DE" sz="1400" kern="1200" dirty="0"/>
            <a:t> (type B t/m E)	(11.4)</a:t>
          </a:r>
          <a:endParaRPr lang="nl-NL" sz="1400" kern="1200" dirty="0"/>
        </a:p>
        <a:p>
          <a:pPr marL="114300" lvl="1" indent="-114300" algn="l" defTabSz="622300">
            <a:lnSpc>
              <a:spcPct val="90000"/>
            </a:lnSpc>
            <a:spcBef>
              <a:spcPct val="0"/>
            </a:spcBef>
            <a:spcAft>
              <a:spcPct val="15000"/>
            </a:spcAft>
            <a:buChar char="•"/>
          </a:pPr>
          <a:r>
            <a:rPr lang="nl-NL" sz="1400" kern="1200" dirty="0"/>
            <a:t>Luchtbehandelingskast		</a:t>
          </a:r>
          <a:r>
            <a:rPr lang="nl-NL" sz="1400" kern="1200" dirty="0" err="1"/>
            <a:t>Wtw</a:t>
          </a:r>
          <a:r>
            <a:rPr lang="nl-NL" sz="1400" kern="1200" dirty="0"/>
            <a:t>, bypass, verwarming/koeling via vent.(11.5)</a:t>
          </a:r>
        </a:p>
        <a:p>
          <a:pPr marL="114300" lvl="1" indent="-114300" algn="l" defTabSz="622300">
            <a:lnSpc>
              <a:spcPct val="90000"/>
            </a:lnSpc>
            <a:spcBef>
              <a:spcPct val="0"/>
            </a:spcBef>
            <a:spcAft>
              <a:spcPct val="15000"/>
            </a:spcAft>
            <a:buChar char="•"/>
          </a:pPr>
          <a:r>
            <a:rPr lang="nl-NL" sz="1400" kern="1200" dirty="0"/>
            <a:t>Distributie			Lekdichtheid </a:t>
          </a:r>
          <a:r>
            <a:rPr lang="nl-NL" sz="1400" kern="1200" dirty="0" err="1"/>
            <a:t>kanelen</a:t>
          </a:r>
          <a:r>
            <a:rPr lang="nl-NL" sz="1400" kern="1200" dirty="0"/>
            <a:t>, warmteverliezen 	(11.6)</a:t>
          </a:r>
        </a:p>
        <a:p>
          <a:pPr marL="114300" lvl="1" indent="-114300" algn="l" defTabSz="622300">
            <a:lnSpc>
              <a:spcPct val="90000"/>
            </a:lnSpc>
            <a:spcBef>
              <a:spcPct val="0"/>
            </a:spcBef>
            <a:spcAft>
              <a:spcPct val="15000"/>
            </a:spcAft>
            <a:buChar char="•"/>
          </a:pPr>
          <a:r>
            <a:rPr lang="nl-NL" sz="1400" kern="1200" dirty="0"/>
            <a:t>Energieverbruik ventilatoren	Vermogen van de ventilatoren		(11.7)</a:t>
          </a:r>
        </a:p>
      </dsp:txBody>
      <dsp:txXfrm rot="-5400000">
        <a:off x="1532152" y="4073430"/>
        <a:ext cx="7433728" cy="12838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4 (H9)</a:t>
          </a:r>
        </a:p>
        <a:p>
          <a:pPr marL="0" lvl="0" indent="0" algn="ctr" defTabSz="889000">
            <a:lnSpc>
              <a:spcPct val="90000"/>
            </a:lnSpc>
            <a:spcBef>
              <a:spcPct val="0"/>
            </a:spcBef>
            <a:spcAft>
              <a:spcPct val="35000"/>
            </a:spcAft>
            <a:buNone/>
          </a:pPr>
          <a:r>
            <a:rPr lang="nl-NL" sz="1400" kern="1200" dirty="0"/>
            <a:t>ruimteverwarming</a:t>
          </a:r>
        </a:p>
      </dsp:txBody>
      <dsp:txXfrm rot="-5400000">
        <a:off x="0" y="770851"/>
        <a:ext cx="1532152" cy="656636"/>
      </dsp:txXfrm>
    </dsp:sp>
    <dsp:sp modelId="{5C7AFDC0-46C0-4835-9706-ADEC5FEC2D9A}">
      <dsp:nvSpPr>
        <dsp:cNvPr id="0" name=""/>
        <dsp:cNvSpPr/>
      </dsp:nvSpPr>
      <dsp:spPr>
        <a:xfrm rot="5400000">
          <a:off x="4572385" y="-3035458"/>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Systeem 			</a:t>
          </a:r>
          <a:r>
            <a:rPr lang="nl-NL" sz="1400" kern="1200" dirty="0" err="1"/>
            <a:t>Klimatiseringszones</a:t>
          </a:r>
          <a:r>
            <a:rPr lang="nl-NL" sz="1400" kern="1200" dirty="0"/>
            <a:t> en rekenzones 	(9.2)</a:t>
          </a:r>
        </a:p>
        <a:p>
          <a:pPr marL="114300" lvl="1" indent="-114300" algn="l" defTabSz="622300">
            <a:lnSpc>
              <a:spcPct val="90000"/>
            </a:lnSpc>
            <a:spcBef>
              <a:spcPct val="0"/>
            </a:spcBef>
            <a:spcAft>
              <a:spcPct val="15000"/>
            </a:spcAft>
            <a:buChar char="•"/>
          </a:pPr>
          <a:r>
            <a:rPr lang="nl-NL" sz="1400" kern="1200" dirty="0"/>
            <a:t>Opwekking 			Type opwekking 				(9.3)</a:t>
          </a:r>
        </a:p>
        <a:p>
          <a:pPr marL="114300" lvl="1" indent="-114300" algn="l" defTabSz="622300">
            <a:lnSpc>
              <a:spcPct val="90000"/>
            </a:lnSpc>
            <a:spcBef>
              <a:spcPct val="0"/>
            </a:spcBef>
            <a:spcAft>
              <a:spcPct val="15000"/>
            </a:spcAft>
            <a:buChar char="•"/>
          </a:pPr>
          <a:r>
            <a:rPr lang="nl-NL" sz="1400" kern="1200" dirty="0"/>
            <a:t>Distributie 			Medium, leidingen, pompen 		(9.4)</a:t>
          </a:r>
        </a:p>
        <a:p>
          <a:pPr marL="114300" lvl="1" indent="-114300" algn="l" defTabSz="622300">
            <a:lnSpc>
              <a:spcPct val="90000"/>
            </a:lnSpc>
            <a:spcBef>
              <a:spcPct val="0"/>
            </a:spcBef>
            <a:spcAft>
              <a:spcPct val="15000"/>
            </a:spcAft>
            <a:buChar char="•"/>
          </a:pPr>
          <a:r>
            <a:rPr lang="nl-NL" sz="1400" kern="1200" dirty="0"/>
            <a:t>Afgifte				Afgiftesysteem  en regeling		(9.5)</a:t>
          </a:r>
        </a:p>
        <a:p>
          <a:pPr marL="114300" lvl="1" indent="-114300" algn="l" defTabSz="533400">
            <a:lnSpc>
              <a:spcPct val="90000"/>
            </a:lnSpc>
            <a:spcBef>
              <a:spcPct val="0"/>
            </a:spcBef>
            <a:spcAft>
              <a:spcPct val="15000"/>
            </a:spcAft>
            <a:buChar char="•"/>
          </a:pPr>
          <a:endParaRPr lang="nl-NL" sz="1200" kern="1200" dirty="0"/>
        </a:p>
      </dsp:txBody>
      <dsp:txXfrm rot="-5400000">
        <a:off x="1532152" y="74226"/>
        <a:ext cx="7433728" cy="1283810"/>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5 (H10)</a:t>
          </a:r>
        </a:p>
        <a:p>
          <a:pPr marL="0" lvl="0" indent="0" algn="ctr" defTabSz="889000">
            <a:lnSpc>
              <a:spcPct val="90000"/>
            </a:lnSpc>
            <a:spcBef>
              <a:spcPct val="0"/>
            </a:spcBef>
            <a:spcAft>
              <a:spcPct val="35000"/>
            </a:spcAft>
            <a:buNone/>
          </a:pPr>
          <a:r>
            <a:rPr lang="nl-NL" sz="1400" kern="1200" dirty="0"/>
            <a:t>ruimtekoeling</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Systeem 			</a:t>
          </a:r>
          <a:r>
            <a:rPr lang="nl-NL" sz="1400" kern="1200" dirty="0" err="1">
              <a:solidFill>
                <a:prstClr val="black">
                  <a:hueOff val="0"/>
                  <a:satOff val="0"/>
                  <a:lumOff val="0"/>
                  <a:alphaOff val="0"/>
                </a:prstClr>
              </a:solidFill>
              <a:latin typeface="Calibri" panose="020F0502020204030204"/>
              <a:ea typeface="+mn-ea"/>
              <a:cs typeface="+mn-cs"/>
            </a:rPr>
            <a:t>Klimatiseringszones</a:t>
          </a:r>
          <a:r>
            <a:rPr lang="nl-NL" sz="1400" kern="1200" dirty="0">
              <a:solidFill>
                <a:prstClr val="black">
                  <a:hueOff val="0"/>
                  <a:satOff val="0"/>
                  <a:lumOff val="0"/>
                  <a:alphaOff val="0"/>
                </a:prstClr>
              </a:solidFill>
              <a:latin typeface="Calibri" panose="020F0502020204030204"/>
              <a:ea typeface="+mn-ea"/>
              <a:cs typeface="+mn-cs"/>
            </a:rPr>
            <a:t> en rekenzones 	(10.2)</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Opwekking 			Type opwekking 				(10.3)</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Distributie 			Medium, leidingen, pompen 		(10.4)</a:t>
          </a:r>
        </a:p>
        <a:p>
          <a:pPr marL="114300" lvl="1" indent="-114300" algn="l" defTabSz="622300">
            <a:lnSpc>
              <a:spcPct val="90000"/>
            </a:lnSpc>
            <a:spcBef>
              <a:spcPct val="0"/>
            </a:spcBef>
            <a:spcAft>
              <a:spcPct val="15000"/>
            </a:spcAft>
            <a:buChar char="•"/>
          </a:pPr>
          <a:r>
            <a:rPr lang="da-DK" sz="1400" kern="1200" dirty="0">
              <a:solidFill>
                <a:prstClr val="black">
                  <a:hueOff val="0"/>
                  <a:satOff val="0"/>
                  <a:lumOff val="0"/>
                  <a:alphaOff val="0"/>
                </a:prstClr>
              </a:solidFill>
              <a:latin typeface="Calibri" panose="020F0502020204030204"/>
              <a:ea typeface="+mn-ea"/>
              <a:cs typeface="+mn-cs"/>
            </a:rPr>
            <a:t>Afgifte				Afgiftesysteem  en regeling		(10.5)</a:t>
          </a:r>
          <a:endParaRPr lang="nl-NL" sz="1400" kern="1200" dirty="0">
            <a:solidFill>
              <a:prstClr val="black">
                <a:hueOff val="0"/>
                <a:satOff val="0"/>
                <a:lumOff val="0"/>
                <a:alphaOff val="0"/>
              </a:prstClr>
            </a:solidFill>
            <a:latin typeface="Calibri" panose="020F0502020204030204"/>
            <a:ea typeface="+mn-ea"/>
            <a:cs typeface="+mn-cs"/>
          </a:endParaRP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6 (H11)</a:t>
          </a:r>
        </a:p>
        <a:p>
          <a:pPr marL="0" lvl="0" indent="0" algn="ctr" defTabSz="889000">
            <a:lnSpc>
              <a:spcPct val="90000"/>
            </a:lnSpc>
            <a:spcBef>
              <a:spcPct val="0"/>
            </a:spcBef>
            <a:spcAft>
              <a:spcPct val="35000"/>
            </a:spcAft>
            <a:buNone/>
          </a:pPr>
          <a:r>
            <a:rPr lang="nl-NL" sz="1400" kern="1200" dirty="0"/>
            <a:t>ventilatie</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Systeem 			</a:t>
          </a:r>
          <a:r>
            <a:rPr lang="nl-NL" sz="1400" kern="1200" dirty="0" err="1">
              <a:solidFill>
                <a:prstClr val="black">
                  <a:hueOff val="0"/>
                  <a:satOff val="0"/>
                  <a:lumOff val="0"/>
                  <a:alphaOff val="0"/>
                </a:prstClr>
              </a:solidFill>
              <a:latin typeface="Calibri" panose="020F0502020204030204"/>
              <a:ea typeface="+mn-ea"/>
              <a:cs typeface="+mn-cs"/>
            </a:rPr>
            <a:t>Klimatiseringszones</a:t>
          </a:r>
          <a:r>
            <a:rPr lang="nl-NL" sz="1400" kern="1200" dirty="0">
              <a:solidFill>
                <a:prstClr val="black">
                  <a:hueOff val="0"/>
                  <a:satOff val="0"/>
                  <a:lumOff val="0"/>
                  <a:alphaOff val="0"/>
                </a:prstClr>
              </a:solidFill>
              <a:latin typeface="Calibri" panose="020F0502020204030204"/>
              <a:ea typeface="+mn-ea"/>
              <a:cs typeface="+mn-cs"/>
            </a:rPr>
            <a:t> en rekenzones 	(11.2)</a:t>
          </a:r>
          <a:endParaRPr lang="nl-NL" sz="1400" kern="1200" dirty="0"/>
        </a:p>
        <a:p>
          <a:pPr marL="114300" lvl="1" indent="-114300" algn="l" defTabSz="622300">
            <a:lnSpc>
              <a:spcPct val="90000"/>
            </a:lnSpc>
            <a:spcBef>
              <a:spcPct val="0"/>
            </a:spcBef>
            <a:spcAft>
              <a:spcPct val="15000"/>
            </a:spcAft>
            <a:buChar char="•"/>
          </a:pPr>
          <a:r>
            <a:rPr lang="nl-NL" sz="1400" kern="1200" dirty="0"/>
            <a:t>Ventilatiesysteem		Hoofdsysteem / subsysteem		(11.3)</a:t>
          </a:r>
        </a:p>
        <a:p>
          <a:pPr marL="114300" lvl="1" indent="-114300" algn="l" defTabSz="622300">
            <a:lnSpc>
              <a:spcPct val="90000"/>
            </a:lnSpc>
            <a:spcBef>
              <a:spcPct val="0"/>
            </a:spcBef>
            <a:spcAft>
              <a:spcPct val="15000"/>
            </a:spcAft>
            <a:buChar char="•"/>
          </a:pPr>
          <a:r>
            <a:rPr lang="nl-NL" sz="1400" kern="1200" dirty="0"/>
            <a:t>Ventilatiedebiet		</a:t>
          </a:r>
          <a:r>
            <a:rPr lang="de-DE" sz="1400" kern="1200" dirty="0"/>
            <a:t>Mechanische </a:t>
          </a:r>
          <a:r>
            <a:rPr lang="de-DE" sz="1400" kern="1200" dirty="0" err="1"/>
            <a:t>ventilatie</a:t>
          </a:r>
          <a:r>
            <a:rPr lang="de-DE" sz="1400" kern="1200" dirty="0"/>
            <a:t> (type B t/m E)	(11.4)</a:t>
          </a:r>
          <a:endParaRPr lang="nl-NL" sz="1400" kern="1200" dirty="0"/>
        </a:p>
        <a:p>
          <a:pPr marL="114300" lvl="1" indent="-114300" algn="l" defTabSz="622300">
            <a:lnSpc>
              <a:spcPct val="90000"/>
            </a:lnSpc>
            <a:spcBef>
              <a:spcPct val="0"/>
            </a:spcBef>
            <a:spcAft>
              <a:spcPct val="15000"/>
            </a:spcAft>
            <a:buChar char="•"/>
          </a:pPr>
          <a:r>
            <a:rPr lang="nl-NL" sz="1400" kern="1200" dirty="0"/>
            <a:t>Luchtbehandelingskast		</a:t>
          </a:r>
          <a:r>
            <a:rPr lang="nl-NL" sz="1400" kern="1200" dirty="0" err="1"/>
            <a:t>Wtw</a:t>
          </a:r>
          <a:r>
            <a:rPr lang="nl-NL" sz="1400" kern="1200" dirty="0"/>
            <a:t>, bypass, verwarming/koeling via vent.(11.5)</a:t>
          </a:r>
        </a:p>
        <a:p>
          <a:pPr marL="114300" lvl="1" indent="-114300" algn="l" defTabSz="622300">
            <a:lnSpc>
              <a:spcPct val="90000"/>
            </a:lnSpc>
            <a:spcBef>
              <a:spcPct val="0"/>
            </a:spcBef>
            <a:spcAft>
              <a:spcPct val="15000"/>
            </a:spcAft>
            <a:buChar char="•"/>
          </a:pPr>
          <a:r>
            <a:rPr lang="nl-NL" sz="1400" kern="1200" dirty="0"/>
            <a:t>Distributie			Lekdichtheid </a:t>
          </a:r>
          <a:r>
            <a:rPr lang="nl-NL" sz="1400" kern="1200" dirty="0" err="1"/>
            <a:t>kanelen</a:t>
          </a:r>
          <a:r>
            <a:rPr lang="nl-NL" sz="1400" kern="1200" dirty="0"/>
            <a:t>, warmteverliezen 	(11.6)</a:t>
          </a:r>
        </a:p>
        <a:p>
          <a:pPr marL="114300" lvl="1" indent="-114300" algn="l" defTabSz="622300">
            <a:lnSpc>
              <a:spcPct val="90000"/>
            </a:lnSpc>
            <a:spcBef>
              <a:spcPct val="0"/>
            </a:spcBef>
            <a:spcAft>
              <a:spcPct val="15000"/>
            </a:spcAft>
            <a:buChar char="•"/>
          </a:pPr>
          <a:r>
            <a:rPr lang="nl-NL" sz="1400" kern="1200" dirty="0"/>
            <a:t>Energieverbruik ventilatoren	Vermogen van de ventilatoren		(11.7)</a:t>
          </a:r>
        </a:p>
      </dsp:txBody>
      <dsp:txXfrm rot="-5400000">
        <a:off x="1532152" y="4073430"/>
        <a:ext cx="7433728" cy="12838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 y="0"/>
            <a:ext cx="2979367" cy="501879"/>
          </a:xfrm>
          <a:prstGeom prst="rect">
            <a:avLst/>
          </a:prstGeom>
        </p:spPr>
        <p:txBody>
          <a:bodyPr vert="horz" lIns="92254" tIns="46127" rIns="92254" bIns="46127" rtlCol="0"/>
          <a:lstStyle>
            <a:lvl1pPr algn="l">
              <a:defRPr sz="1200"/>
            </a:lvl1pPr>
          </a:lstStyle>
          <a:p>
            <a:endParaRPr lang="nl-NL" dirty="0"/>
          </a:p>
        </p:txBody>
      </p:sp>
      <p:sp>
        <p:nvSpPr>
          <p:cNvPr id="3" name="Tijdelijke aanduiding voor datum 2"/>
          <p:cNvSpPr>
            <a:spLocks noGrp="1"/>
          </p:cNvSpPr>
          <p:nvPr>
            <p:ph type="dt" sz="quarter" idx="1"/>
          </p:nvPr>
        </p:nvSpPr>
        <p:spPr>
          <a:xfrm>
            <a:off x="3894506" y="0"/>
            <a:ext cx="2979367" cy="501879"/>
          </a:xfrm>
          <a:prstGeom prst="rect">
            <a:avLst/>
          </a:prstGeom>
        </p:spPr>
        <p:txBody>
          <a:bodyPr vert="horz" lIns="92254" tIns="46127" rIns="92254" bIns="46127" rtlCol="0"/>
          <a:lstStyle>
            <a:lvl1pPr algn="r">
              <a:defRPr sz="1200"/>
            </a:lvl1pPr>
          </a:lstStyle>
          <a:p>
            <a:fld id="{8A56C2C0-ED35-4C41-A6BF-B62EEC174685}" type="datetimeFigureOut">
              <a:rPr lang="nl-NL" smtClean="0"/>
              <a:t>29-1-2025</a:t>
            </a:fld>
            <a:endParaRPr lang="nl-NL" dirty="0"/>
          </a:p>
        </p:txBody>
      </p:sp>
      <p:sp>
        <p:nvSpPr>
          <p:cNvPr id="4" name="Tijdelijke aanduiding voor voettekst 3"/>
          <p:cNvSpPr>
            <a:spLocks noGrp="1"/>
          </p:cNvSpPr>
          <p:nvPr>
            <p:ph type="ftr" sz="quarter" idx="2"/>
          </p:nvPr>
        </p:nvSpPr>
        <p:spPr>
          <a:xfrm>
            <a:off x="2" y="9500961"/>
            <a:ext cx="2979367" cy="501878"/>
          </a:xfrm>
          <a:prstGeom prst="rect">
            <a:avLst/>
          </a:prstGeom>
        </p:spPr>
        <p:txBody>
          <a:bodyPr vert="horz" lIns="92254" tIns="46127" rIns="92254" bIns="46127"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94506" y="9500961"/>
            <a:ext cx="2979367" cy="501878"/>
          </a:xfrm>
          <a:prstGeom prst="rect">
            <a:avLst/>
          </a:prstGeom>
        </p:spPr>
        <p:txBody>
          <a:bodyPr vert="horz" lIns="92254" tIns="46127" rIns="92254" bIns="46127" rtlCol="0" anchor="b"/>
          <a:lstStyle>
            <a:lvl1pPr algn="r">
              <a:defRPr sz="1200"/>
            </a:lvl1pPr>
          </a:lstStyle>
          <a:p>
            <a:fld id="{0202EB7A-9EDB-46AC-AF08-D54A10284256}" type="slidenum">
              <a:rPr lang="nl-NL" smtClean="0"/>
              <a:t>‹nr.›</a:t>
            </a:fld>
            <a:endParaRPr lang="nl-NL" dirty="0"/>
          </a:p>
        </p:txBody>
      </p:sp>
    </p:spTree>
    <p:extLst>
      <p:ext uri="{BB962C8B-B14F-4D97-AF65-F5344CB8AC3E}">
        <p14:creationId xmlns:p14="http://schemas.microsoft.com/office/powerpoint/2010/main" val="1284647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79367" cy="500141"/>
          </a:xfrm>
          <a:prstGeom prst="rect">
            <a:avLst/>
          </a:prstGeom>
        </p:spPr>
        <p:txBody>
          <a:bodyPr vert="horz" lIns="92254" tIns="46127" rIns="92254" bIns="46127" rtlCol="0"/>
          <a:lstStyle>
            <a:lvl1pPr algn="l">
              <a:defRPr sz="1200"/>
            </a:lvl1pPr>
          </a:lstStyle>
          <a:p>
            <a:endParaRPr lang="en-US" dirty="0"/>
          </a:p>
        </p:txBody>
      </p:sp>
      <p:sp>
        <p:nvSpPr>
          <p:cNvPr id="3" name="Date Placeholder 2"/>
          <p:cNvSpPr>
            <a:spLocks noGrp="1"/>
          </p:cNvSpPr>
          <p:nvPr>
            <p:ph type="dt" idx="1"/>
          </p:nvPr>
        </p:nvSpPr>
        <p:spPr>
          <a:xfrm>
            <a:off x="3894506" y="1"/>
            <a:ext cx="2979367" cy="500141"/>
          </a:xfrm>
          <a:prstGeom prst="rect">
            <a:avLst/>
          </a:prstGeom>
        </p:spPr>
        <p:txBody>
          <a:bodyPr vert="horz" lIns="92254" tIns="46127" rIns="92254" bIns="46127" rtlCol="0"/>
          <a:lstStyle>
            <a:lvl1pPr algn="r">
              <a:defRPr sz="1200"/>
            </a:lvl1pPr>
          </a:lstStyle>
          <a:p>
            <a:fld id="{96340955-8D9F-4F2A-AD2E-058F85D59183}" type="datetimeFigureOut">
              <a:rPr lang="en-US" smtClean="0"/>
              <a:t>1/29/2025</a:t>
            </a:fld>
            <a:endParaRPr lang="en-US" dirty="0"/>
          </a:p>
        </p:txBody>
      </p:sp>
      <p:sp>
        <p:nvSpPr>
          <p:cNvPr id="4" name="Slide Image Placeholder 3"/>
          <p:cNvSpPr>
            <a:spLocks noGrp="1" noRot="1" noChangeAspect="1"/>
          </p:cNvSpPr>
          <p:nvPr>
            <p:ph type="sldImg" idx="2"/>
          </p:nvPr>
        </p:nvSpPr>
        <p:spPr>
          <a:xfrm>
            <a:off x="101600" y="749300"/>
            <a:ext cx="6672263" cy="3751263"/>
          </a:xfrm>
          <a:prstGeom prst="rect">
            <a:avLst/>
          </a:prstGeom>
          <a:noFill/>
          <a:ln w="12700">
            <a:solidFill>
              <a:prstClr val="black"/>
            </a:solidFill>
          </a:ln>
        </p:spPr>
        <p:txBody>
          <a:bodyPr vert="horz" lIns="92254" tIns="46127" rIns="92254" bIns="46127" rtlCol="0" anchor="ctr"/>
          <a:lstStyle/>
          <a:p>
            <a:endParaRPr lang="en-US" dirty="0"/>
          </a:p>
        </p:txBody>
      </p:sp>
      <p:sp>
        <p:nvSpPr>
          <p:cNvPr id="5" name="Notes Placeholder 4"/>
          <p:cNvSpPr>
            <a:spLocks noGrp="1"/>
          </p:cNvSpPr>
          <p:nvPr>
            <p:ph type="body" sz="quarter" idx="3"/>
          </p:nvPr>
        </p:nvSpPr>
        <p:spPr>
          <a:xfrm>
            <a:off x="687547" y="4751348"/>
            <a:ext cx="5500370" cy="4501276"/>
          </a:xfrm>
          <a:prstGeom prst="rect">
            <a:avLst/>
          </a:prstGeom>
        </p:spPr>
        <p:txBody>
          <a:bodyPr vert="horz" lIns="92254" tIns="46127" rIns="92254" bIns="461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500961"/>
            <a:ext cx="2979367" cy="500141"/>
          </a:xfrm>
          <a:prstGeom prst="rect">
            <a:avLst/>
          </a:prstGeom>
        </p:spPr>
        <p:txBody>
          <a:bodyPr vert="horz" lIns="92254" tIns="46127" rIns="92254" bIns="461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4506" y="9500961"/>
            <a:ext cx="2979367" cy="500141"/>
          </a:xfrm>
          <a:prstGeom prst="rect">
            <a:avLst/>
          </a:prstGeom>
        </p:spPr>
        <p:txBody>
          <a:bodyPr vert="horz" lIns="92254" tIns="46127" rIns="92254" bIns="46127" rtlCol="0" anchor="b"/>
          <a:lstStyle>
            <a:lvl1pPr algn="r">
              <a:defRPr sz="1200"/>
            </a:lvl1pPr>
          </a:lstStyle>
          <a:p>
            <a:fld id="{E25B360B-B18B-43E2-9A83-40C4DE0F7FE2}" type="slidenum">
              <a:rPr lang="en-US" smtClean="0"/>
              <a:t>‹nr.›</a:t>
            </a:fld>
            <a:endParaRPr lang="en-US" dirty="0"/>
          </a:p>
        </p:txBody>
      </p:sp>
    </p:spTree>
    <p:extLst>
      <p:ext uri="{BB962C8B-B14F-4D97-AF65-F5344CB8AC3E}">
        <p14:creationId xmlns:p14="http://schemas.microsoft.com/office/powerpoint/2010/main" val="2806167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en even voorstellen cursisten Fons</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a:t>
            </a:fld>
            <a:endParaRPr lang="en-US" dirty="0"/>
          </a:p>
        </p:txBody>
      </p:sp>
    </p:spTree>
    <p:extLst>
      <p:ext uri="{BB962C8B-B14F-4D97-AF65-F5344CB8AC3E}">
        <p14:creationId xmlns:p14="http://schemas.microsoft.com/office/powerpoint/2010/main" val="184231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7106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100</a:t>
            </a:fld>
            <a:endParaRPr lang="en-US" dirty="0"/>
          </a:p>
        </p:txBody>
      </p:sp>
    </p:spTree>
    <p:extLst>
      <p:ext uri="{BB962C8B-B14F-4D97-AF65-F5344CB8AC3E}">
        <p14:creationId xmlns:p14="http://schemas.microsoft.com/office/powerpoint/2010/main" val="4772555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101</a:t>
            </a:fld>
            <a:endParaRPr lang="en-US" dirty="0"/>
          </a:p>
        </p:txBody>
      </p:sp>
    </p:spTree>
    <p:extLst>
      <p:ext uri="{BB962C8B-B14F-4D97-AF65-F5344CB8AC3E}">
        <p14:creationId xmlns:p14="http://schemas.microsoft.com/office/powerpoint/2010/main" val="24773622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102</a:t>
            </a:fld>
            <a:endParaRPr lang="en-US" dirty="0"/>
          </a:p>
        </p:txBody>
      </p:sp>
    </p:spTree>
    <p:extLst>
      <p:ext uri="{BB962C8B-B14F-4D97-AF65-F5344CB8AC3E}">
        <p14:creationId xmlns:p14="http://schemas.microsoft.com/office/powerpoint/2010/main" val="35283759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103</a:t>
            </a:fld>
            <a:endParaRPr lang="en-US" dirty="0"/>
          </a:p>
        </p:txBody>
      </p:sp>
    </p:spTree>
    <p:extLst>
      <p:ext uri="{BB962C8B-B14F-4D97-AF65-F5344CB8AC3E}">
        <p14:creationId xmlns:p14="http://schemas.microsoft.com/office/powerpoint/2010/main" val="40193923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104</a:t>
            </a:fld>
            <a:endParaRPr lang="en-US" dirty="0"/>
          </a:p>
        </p:txBody>
      </p:sp>
    </p:spTree>
    <p:extLst>
      <p:ext uri="{BB962C8B-B14F-4D97-AF65-F5344CB8AC3E}">
        <p14:creationId xmlns:p14="http://schemas.microsoft.com/office/powerpoint/2010/main" val="7902421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105</a:t>
            </a:fld>
            <a:endParaRPr lang="en-US" dirty="0"/>
          </a:p>
        </p:txBody>
      </p:sp>
    </p:spTree>
    <p:extLst>
      <p:ext uri="{BB962C8B-B14F-4D97-AF65-F5344CB8AC3E}">
        <p14:creationId xmlns:p14="http://schemas.microsoft.com/office/powerpoint/2010/main" val="13370547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106</a:t>
            </a:fld>
            <a:endParaRPr lang="en-US" dirty="0"/>
          </a:p>
        </p:txBody>
      </p:sp>
    </p:spTree>
    <p:extLst>
      <p:ext uri="{BB962C8B-B14F-4D97-AF65-F5344CB8AC3E}">
        <p14:creationId xmlns:p14="http://schemas.microsoft.com/office/powerpoint/2010/main" val="7782275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107</a:t>
            </a:fld>
            <a:endParaRPr lang="en-US" dirty="0"/>
          </a:p>
        </p:txBody>
      </p:sp>
    </p:spTree>
    <p:extLst>
      <p:ext uri="{BB962C8B-B14F-4D97-AF65-F5344CB8AC3E}">
        <p14:creationId xmlns:p14="http://schemas.microsoft.com/office/powerpoint/2010/main" val="34411404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108</a:t>
            </a:fld>
            <a:endParaRPr lang="en-US" dirty="0"/>
          </a:p>
        </p:txBody>
      </p:sp>
    </p:spTree>
    <p:extLst>
      <p:ext uri="{BB962C8B-B14F-4D97-AF65-F5344CB8AC3E}">
        <p14:creationId xmlns:p14="http://schemas.microsoft.com/office/powerpoint/2010/main" val="20282414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109</a:t>
            </a:fld>
            <a:endParaRPr lang="en-US" dirty="0"/>
          </a:p>
        </p:txBody>
      </p:sp>
    </p:spTree>
    <p:extLst>
      <p:ext uri="{BB962C8B-B14F-4D97-AF65-F5344CB8AC3E}">
        <p14:creationId xmlns:p14="http://schemas.microsoft.com/office/powerpoint/2010/main" val="204657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3366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110</a:t>
            </a:fld>
            <a:endParaRPr lang="en-US" dirty="0"/>
          </a:p>
        </p:txBody>
      </p:sp>
    </p:spTree>
    <p:extLst>
      <p:ext uri="{BB962C8B-B14F-4D97-AF65-F5344CB8AC3E}">
        <p14:creationId xmlns:p14="http://schemas.microsoft.com/office/powerpoint/2010/main" val="2368577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111</a:t>
            </a:fld>
            <a:endParaRPr lang="en-US" dirty="0"/>
          </a:p>
        </p:txBody>
      </p:sp>
    </p:spTree>
    <p:extLst>
      <p:ext uri="{BB962C8B-B14F-4D97-AF65-F5344CB8AC3E}">
        <p14:creationId xmlns:p14="http://schemas.microsoft.com/office/powerpoint/2010/main" val="36613107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112</a:t>
            </a:fld>
            <a:endParaRPr lang="en-US" dirty="0"/>
          </a:p>
        </p:txBody>
      </p:sp>
    </p:spTree>
    <p:extLst>
      <p:ext uri="{BB962C8B-B14F-4D97-AF65-F5344CB8AC3E}">
        <p14:creationId xmlns:p14="http://schemas.microsoft.com/office/powerpoint/2010/main" val="23853209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113</a:t>
            </a:fld>
            <a:endParaRPr lang="en-US" dirty="0"/>
          </a:p>
        </p:txBody>
      </p:sp>
    </p:spTree>
    <p:extLst>
      <p:ext uri="{BB962C8B-B14F-4D97-AF65-F5344CB8AC3E}">
        <p14:creationId xmlns:p14="http://schemas.microsoft.com/office/powerpoint/2010/main" val="32881421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114</a:t>
            </a:fld>
            <a:endParaRPr lang="en-US" dirty="0"/>
          </a:p>
        </p:txBody>
      </p:sp>
    </p:spTree>
    <p:extLst>
      <p:ext uri="{BB962C8B-B14F-4D97-AF65-F5344CB8AC3E}">
        <p14:creationId xmlns:p14="http://schemas.microsoft.com/office/powerpoint/2010/main" val="29942224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115</a:t>
            </a:fld>
            <a:endParaRPr lang="en-US" dirty="0"/>
          </a:p>
        </p:txBody>
      </p:sp>
    </p:spTree>
    <p:extLst>
      <p:ext uri="{BB962C8B-B14F-4D97-AF65-F5344CB8AC3E}">
        <p14:creationId xmlns:p14="http://schemas.microsoft.com/office/powerpoint/2010/main" val="41016112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116</a:t>
            </a:fld>
            <a:endParaRPr lang="en-US" dirty="0"/>
          </a:p>
        </p:txBody>
      </p:sp>
    </p:spTree>
    <p:extLst>
      <p:ext uri="{BB962C8B-B14F-4D97-AF65-F5344CB8AC3E}">
        <p14:creationId xmlns:p14="http://schemas.microsoft.com/office/powerpoint/2010/main" val="7861498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117</a:t>
            </a:fld>
            <a:endParaRPr lang="en-US" dirty="0"/>
          </a:p>
        </p:txBody>
      </p:sp>
    </p:spTree>
    <p:extLst>
      <p:ext uri="{BB962C8B-B14F-4D97-AF65-F5344CB8AC3E}">
        <p14:creationId xmlns:p14="http://schemas.microsoft.com/office/powerpoint/2010/main" val="30920009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118</a:t>
            </a:fld>
            <a:endParaRPr lang="en-US" dirty="0"/>
          </a:p>
        </p:txBody>
      </p:sp>
    </p:spTree>
    <p:extLst>
      <p:ext uri="{BB962C8B-B14F-4D97-AF65-F5344CB8AC3E}">
        <p14:creationId xmlns:p14="http://schemas.microsoft.com/office/powerpoint/2010/main" val="9591572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119</a:t>
            </a:fld>
            <a:endParaRPr lang="en-US" dirty="0"/>
          </a:p>
        </p:txBody>
      </p:sp>
    </p:spTree>
    <p:extLst>
      <p:ext uri="{BB962C8B-B14F-4D97-AF65-F5344CB8AC3E}">
        <p14:creationId xmlns:p14="http://schemas.microsoft.com/office/powerpoint/2010/main" val="2729318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0911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120</a:t>
            </a:fld>
            <a:endParaRPr lang="en-US" dirty="0"/>
          </a:p>
        </p:txBody>
      </p:sp>
    </p:spTree>
    <p:extLst>
      <p:ext uri="{BB962C8B-B14F-4D97-AF65-F5344CB8AC3E}">
        <p14:creationId xmlns:p14="http://schemas.microsoft.com/office/powerpoint/2010/main" val="3694851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121</a:t>
            </a:fld>
            <a:endParaRPr lang="en-US" dirty="0"/>
          </a:p>
        </p:txBody>
      </p:sp>
    </p:spTree>
    <p:extLst>
      <p:ext uri="{BB962C8B-B14F-4D97-AF65-F5344CB8AC3E}">
        <p14:creationId xmlns:p14="http://schemas.microsoft.com/office/powerpoint/2010/main" val="41049615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122</a:t>
            </a:fld>
            <a:endParaRPr lang="en-US" dirty="0"/>
          </a:p>
        </p:txBody>
      </p:sp>
    </p:spTree>
    <p:extLst>
      <p:ext uri="{BB962C8B-B14F-4D97-AF65-F5344CB8AC3E}">
        <p14:creationId xmlns:p14="http://schemas.microsoft.com/office/powerpoint/2010/main" val="24269624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123</a:t>
            </a:fld>
            <a:endParaRPr lang="en-US" dirty="0"/>
          </a:p>
        </p:txBody>
      </p:sp>
    </p:spTree>
    <p:extLst>
      <p:ext uri="{BB962C8B-B14F-4D97-AF65-F5344CB8AC3E}">
        <p14:creationId xmlns:p14="http://schemas.microsoft.com/office/powerpoint/2010/main" val="33300776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124</a:t>
            </a:fld>
            <a:endParaRPr lang="en-US"/>
          </a:p>
        </p:txBody>
      </p:sp>
    </p:spTree>
    <p:extLst>
      <p:ext uri="{BB962C8B-B14F-4D97-AF65-F5344CB8AC3E}">
        <p14:creationId xmlns:p14="http://schemas.microsoft.com/office/powerpoint/2010/main" val="52084216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3065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126</a:t>
            </a:fld>
            <a:endParaRPr lang="en-US" dirty="0"/>
          </a:p>
        </p:txBody>
      </p:sp>
    </p:spTree>
    <p:extLst>
      <p:ext uri="{BB962C8B-B14F-4D97-AF65-F5344CB8AC3E}">
        <p14:creationId xmlns:p14="http://schemas.microsoft.com/office/powerpoint/2010/main" val="316218443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127</a:t>
            </a:fld>
            <a:endParaRPr lang="en-US" dirty="0"/>
          </a:p>
        </p:txBody>
      </p:sp>
    </p:spTree>
    <p:extLst>
      <p:ext uri="{BB962C8B-B14F-4D97-AF65-F5344CB8AC3E}">
        <p14:creationId xmlns:p14="http://schemas.microsoft.com/office/powerpoint/2010/main" val="26551897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128</a:t>
            </a:fld>
            <a:endParaRPr lang="en-US" dirty="0"/>
          </a:p>
        </p:txBody>
      </p:sp>
    </p:spTree>
    <p:extLst>
      <p:ext uri="{BB962C8B-B14F-4D97-AF65-F5344CB8AC3E}">
        <p14:creationId xmlns:p14="http://schemas.microsoft.com/office/powerpoint/2010/main" val="7502796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129</a:t>
            </a:fld>
            <a:endParaRPr lang="en-US" dirty="0"/>
          </a:p>
        </p:txBody>
      </p:sp>
    </p:spTree>
    <p:extLst>
      <p:ext uri="{BB962C8B-B14F-4D97-AF65-F5344CB8AC3E}">
        <p14:creationId xmlns:p14="http://schemas.microsoft.com/office/powerpoint/2010/main" val="175042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8058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130</a:t>
            </a:fld>
            <a:endParaRPr lang="en-US" dirty="0"/>
          </a:p>
        </p:txBody>
      </p:sp>
    </p:spTree>
    <p:extLst>
      <p:ext uri="{BB962C8B-B14F-4D97-AF65-F5344CB8AC3E}">
        <p14:creationId xmlns:p14="http://schemas.microsoft.com/office/powerpoint/2010/main" val="59361636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131</a:t>
            </a:fld>
            <a:endParaRPr lang="en-US" dirty="0"/>
          </a:p>
        </p:txBody>
      </p:sp>
    </p:spTree>
    <p:extLst>
      <p:ext uri="{BB962C8B-B14F-4D97-AF65-F5344CB8AC3E}">
        <p14:creationId xmlns:p14="http://schemas.microsoft.com/office/powerpoint/2010/main" val="72386067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132</a:t>
            </a:fld>
            <a:endParaRPr lang="en-US" dirty="0"/>
          </a:p>
        </p:txBody>
      </p:sp>
    </p:spTree>
    <p:extLst>
      <p:ext uri="{BB962C8B-B14F-4D97-AF65-F5344CB8AC3E}">
        <p14:creationId xmlns:p14="http://schemas.microsoft.com/office/powerpoint/2010/main" val="23493480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133</a:t>
            </a:fld>
            <a:endParaRPr lang="en-US" dirty="0"/>
          </a:p>
        </p:txBody>
      </p:sp>
    </p:spTree>
    <p:extLst>
      <p:ext uri="{BB962C8B-B14F-4D97-AF65-F5344CB8AC3E}">
        <p14:creationId xmlns:p14="http://schemas.microsoft.com/office/powerpoint/2010/main" val="4818435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134</a:t>
            </a:fld>
            <a:endParaRPr lang="en-US" dirty="0"/>
          </a:p>
        </p:txBody>
      </p:sp>
    </p:spTree>
    <p:extLst>
      <p:ext uri="{BB962C8B-B14F-4D97-AF65-F5344CB8AC3E}">
        <p14:creationId xmlns:p14="http://schemas.microsoft.com/office/powerpoint/2010/main" val="99283319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135</a:t>
            </a:fld>
            <a:endParaRPr lang="en-US" dirty="0"/>
          </a:p>
        </p:txBody>
      </p:sp>
    </p:spTree>
    <p:extLst>
      <p:ext uri="{BB962C8B-B14F-4D97-AF65-F5344CB8AC3E}">
        <p14:creationId xmlns:p14="http://schemas.microsoft.com/office/powerpoint/2010/main" val="29453037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136</a:t>
            </a:fld>
            <a:endParaRPr lang="en-US" dirty="0"/>
          </a:p>
        </p:txBody>
      </p:sp>
    </p:spTree>
    <p:extLst>
      <p:ext uri="{BB962C8B-B14F-4D97-AF65-F5344CB8AC3E}">
        <p14:creationId xmlns:p14="http://schemas.microsoft.com/office/powerpoint/2010/main" val="35565320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137</a:t>
            </a:fld>
            <a:endParaRPr lang="en-US" dirty="0"/>
          </a:p>
        </p:txBody>
      </p:sp>
    </p:spTree>
    <p:extLst>
      <p:ext uri="{BB962C8B-B14F-4D97-AF65-F5344CB8AC3E}">
        <p14:creationId xmlns:p14="http://schemas.microsoft.com/office/powerpoint/2010/main" val="12318936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138</a:t>
            </a:fld>
            <a:endParaRPr lang="en-US" dirty="0"/>
          </a:p>
        </p:txBody>
      </p:sp>
    </p:spTree>
    <p:extLst>
      <p:ext uri="{BB962C8B-B14F-4D97-AF65-F5344CB8AC3E}">
        <p14:creationId xmlns:p14="http://schemas.microsoft.com/office/powerpoint/2010/main" val="203849669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139</a:t>
            </a:fld>
            <a:endParaRPr lang="en-US" dirty="0"/>
          </a:p>
        </p:txBody>
      </p:sp>
    </p:spTree>
    <p:extLst>
      <p:ext uri="{BB962C8B-B14F-4D97-AF65-F5344CB8AC3E}">
        <p14:creationId xmlns:p14="http://schemas.microsoft.com/office/powerpoint/2010/main" val="2616002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02245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140</a:t>
            </a:fld>
            <a:endParaRPr lang="en-US" dirty="0"/>
          </a:p>
        </p:txBody>
      </p:sp>
    </p:spTree>
    <p:extLst>
      <p:ext uri="{BB962C8B-B14F-4D97-AF65-F5344CB8AC3E}">
        <p14:creationId xmlns:p14="http://schemas.microsoft.com/office/powerpoint/2010/main" val="208096750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141</a:t>
            </a:fld>
            <a:endParaRPr lang="en-US" dirty="0"/>
          </a:p>
        </p:txBody>
      </p:sp>
    </p:spTree>
    <p:extLst>
      <p:ext uri="{BB962C8B-B14F-4D97-AF65-F5344CB8AC3E}">
        <p14:creationId xmlns:p14="http://schemas.microsoft.com/office/powerpoint/2010/main" val="22937635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142</a:t>
            </a:fld>
            <a:endParaRPr lang="en-US" dirty="0"/>
          </a:p>
        </p:txBody>
      </p:sp>
    </p:spTree>
    <p:extLst>
      <p:ext uri="{BB962C8B-B14F-4D97-AF65-F5344CB8AC3E}">
        <p14:creationId xmlns:p14="http://schemas.microsoft.com/office/powerpoint/2010/main" val="3287536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143</a:t>
            </a:fld>
            <a:endParaRPr lang="en-US" dirty="0"/>
          </a:p>
        </p:txBody>
      </p:sp>
    </p:spTree>
    <p:extLst>
      <p:ext uri="{BB962C8B-B14F-4D97-AF65-F5344CB8AC3E}">
        <p14:creationId xmlns:p14="http://schemas.microsoft.com/office/powerpoint/2010/main" val="225026032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144</a:t>
            </a:fld>
            <a:endParaRPr lang="en-US" dirty="0"/>
          </a:p>
        </p:txBody>
      </p:sp>
    </p:spTree>
    <p:extLst>
      <p:ext uri="{BB962C8B-B14F-4D97-AF65-F5344CB8AC3E}">
        <p14:creationId xmlns:p14="http://schemas.microsoft.com/office/powerpoint/2010/main" val="1182513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145</a:t>
            </a:fld>
            <a:endParaRPr lang="en-US" dirty="0"/>
          </a:p>
        </p:txBody>
      </p:sp>
    </p:spTree>
    <p:extLst>
      <p:ext uri="{BB962C8B-B14F-4D97-AF65-F5344CB8AC3E}">
        <p14:creationId xmlns:p14="http://schemas.microsoft.com/office/powerpoint/2010/main" val="26340647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146</a:t>
            </a:fld>
            <a:endParaRPr lang="en-US" dirty="0"/>
          </a:p>
        </p:txBody>
      </p:sp>
    </p:spTree>
    <p:extLst>
      <p:ext uri="{BB962C8B-B14F-4D97-AF65-F5344CB8AC3E}">
        <p14:creationId xmlns:p14="http://schemas.microsoft.com/office/powerpoint/2010/main" val="258744648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147</a:t>
            </a:fld>
            <a:endParaRPr lang="en-US" dirty="0"/>
          </a:p>
        </p:txBody>
      </p:sp>
    </p:spTree>
    <p:extLst>
      <p:ext uri="{BB962C8B-B14F-4D97-AF65-F5344CB8AC3E}">
        <p14:creationId xmlns:p14="http://schemas.microsoft.com/office/powerpoint/2010/main" val="80979228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148</a:t>
            </a:fld>
            <a:endParaRPr lang="en-US" dirty="0"/>
          </a:p>
        </p:txBody>
      </p:sp>
    </p:spTree>
    <p:extLst>
      <p:ext uri="{BB962C8B-B14F-4D97-AF65-F5344CB8AC3E}">
        <p14:creationId xmlns:p14="http://schemas.microsoft.com/office/powerpoint/2010/main" val="357643837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149</a:t>
            </a:fld>
            <a:endParaRPr lang="en-US" dirty="0"/>
          </a:p>
        </p:txBody>
      </p:sp>
    </p:spTree>
    <p:extLst>
      <p:ext uri="{BB962C8B-B14F-4D97-AF65-F5344CB8AC3E}">
        <p14:creationId xmlns:p14="http://schemas.microsoft.com/office/powerpoint/2010/main" val="339198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22067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150</a:t>
            </a:fld>
            <a:endParaRPr lang="en-US" dirty="0"/>
          </a:p>
        </p:txBody>
      </p:sp>
    </p:spTree>
    <p:extLst>
      <p:ext uri="{BB962C8B-B14F-4D97-AF65-F5344CB8AC3E}">
        <p14:creationId xmlns:p14="http://schemas.microsoft.com/office/powerpoint/2010/main" val="357250358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151</a:t>
            </a:fld>
            <a:endParaRPr lang="en-US" dirty="0"/>
          </a:p>
        </p:txBody>
      </p:sp>
    </p:spTree>
    <p:extLst>
      <p:ext uri="{BB962C8B-B14F-4D97-AF65-F5344CB8AC3E}">
        <p14:creationId xmlns:p14="http://schemas.microsoft.com/office/powerpoint/2010/main" val="57833404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152</a:t>
            </a:fld>
            <a:endParaRPr lang="en-US" dirty="0"/>
          </a:p>
        </p:txBody>
      </p:sp>
    </p:spTree>
    <p:extLst>
      <p:ext uri="{BB962C8B-B14F-4D97-AF65-F5344CB8AC3E}">
        <p14:creationId xmlns:p14="http://schemas.microsoft.com/office/powerpoint/2010/main" val="2676042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153</a:t>
            </a:fld>
            <a:endParaRPr lang="en-US" dirty="0"/>
          </a:p>
        </p:txBody>
      </p:sp>
    </p:spTree>
    <p:extLst>
      <p:ext uri="{BB962C8B-B14F-4D97-AF65-F5344CB8AC3E}">
        <p14:creationId xmlns:p14="http://schemas.microsoft.com/office/powerpoint/2010/main" val="16467722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154</a:t>
            </a:fld>
            <a:endParaRPr lang="en-US" dirty="0"/>
          </a:p>
        </p:txBody>
      </p:sp>
    </p:spTree>
    <p:extLst>
      <p:ext uri="{BB962C8B-B14F-4D97-AF65-F5344CB8AC3E}">
        <p14:creationId xmlns:p14="http://schemas.microsoft.com/office/powerpoint/2010/main" val="112505400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155</a:t>
            </a:fld>
            <a:endParaRPr lang="en-US" dirty="0"/>
          </a:p>
        </p:txBody>
      </p:sp>
    </p:spTree>
    <p:extLst>
      <p:ext uri="{BB962C8B-B14F-4D97-AF65-F5344CB8AC3E}">
        <p14:creationId xmlns:p14="http://schemas.microsoft.com/office/powerpoint/2010/main" val="346999572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156</a:t>
            </a:fld>
            <a:endParaRPr lang="en-US" dirty="0"/>
          </a:p>
        </p:txBody>
      </p:sp>
    </p:spTree>
    <p:extLst>
      <p:ext uri="{BB962C8B-B14F-4D97-AF65-F5344CB8AC3E}">
        <p14:creationId xmlns:p14="http://schemas.microsoft.com/office/powerpoint/2010/main" val="110996369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157</a:t>
            </a:fld>
            <a:endParaRPr lang="en-US" dirty="0"/>
          </a:p>
        </p:txBody>
      </p:sp>
    </p:spTree>
    <p:extLst>
      <p:ext uri="{BB962C8B-B14F-4D97-AF65-F5344CB8AC3E}">
        <p14:creationId xmlns:p14="http://schemas.microsoft.com/office/powerpoint/2010/main" val="197225752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158</a:t>
            </a:fld>
            <a:endParaRPr lang="en-US" dirty="0"/>
          </a:p>
        </p:txBody>
      </p:sp>
    </p:spTree>
    <p:extLst>
      <p:ext uri="{BB962C8B-B14F-4D97-AF65-F5344CB8AC3E}">
        <p14:creationId xmlns:p14="http://schemas.microsoft.com/office/powerpoint/2010/main" val="157732048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159</a:t>
            </a:fld>
            <a:endParaRPr lang="en-US" dirty="0"/>
          </a:p>
        </p:txBody>
      </p:sp>
    </p:spTree>
    <p:extLst>
      <p:ext uri="{BB962C8B-B14F-4D97-AF65-F5344CB8AC3E}">
        <p14:creationId xmlns:p14="http://schemas.microsoft.com/office/powerpoint/2010/main" val="1354723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a:t>
            </a:fld>
            <a:endParaRPr lang="en-US" dirty="0"/>
          </a:p>
        </p:txBody>
      </p:sp>
    </p:spTree>
    <p:extLst>
      <p:ext uri="{BB962C8B-B14F-4D97-AF65-F5344CB8AC3E}">
        <p14:creationId xmlns:p14="http://schemas.microsoft.com/office/powerpoint/2010/main" val="270570399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160</a:t>
            </a:fld>
            <a:endParaRPr lang="en-US" dirty="0"/>
          </a:p>
        </p:txBody>
      </p:sp>
    </p:spTree>
    <p:extLst>
      <p:ext uri="{BB962C8B-B14F-4D97-AF65-F5344CB8AC3E}">
        <p14:creationId xmlns:p14="http://schemas.microsoft.com/office/powerpoint/2010/main" val="251025873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161</a:t>
            </a:fld>
            <a:endParaRPr lang="en-US" dirty="0"/>
          </a:p>
        </p:txBody>
      </p:sp>
    </p:spTree>
    <p:extLst>
      <p:ext uri="{BB962C8B-B14F-4D97-AF65-F5344CB8AC3E}">
        <p14:creationId xmlns:p14="http://schemas.microsoft.com/office/powerpoint/2010/main" val="29214277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162</a:t>
            </a:fld>
            <a:endParaRPr lang="en-US" dirty="0"/>
          </a:p>
        </p:txBody>
      </p:sp>
    </p:spTree>
    <p:extLst>
      <p:ext uri="{BB962C8B-B14F-4D97-AF65-F5344CB8AC3E}">
        <p14:creationId xmlns:p14="http://schemas.microsoft.com/office/powerpoint/2010/main" val="334455896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163</a:t>
            </a:fld>
            <a:endParaRPr lang="en-US" dirty="0"/>
          </a:p>
        </p:txBody>
      </p:sp>
    </p:spTree>
    <p:extLst>
      <p:ext uri="{BB962C8B-B14F-4D97-AF65-F5344CB8AC3E}">
        <p14:creationId xmlns:p14="http://schemas.microsoft.com/office/powerpoint/2010/main" val="241553143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165</a:t>
            </a:fld>
            <a:endParaRPr lang="en-US" dirty="0"/>
          </a:p>
        </p:txBody>
      </p:sp>
    </p:spTree>
    <p:extLst>
      <p:ext uri="{BB962C8B-B14F-4D97-AF65-F5344CB8AC3E}">
        <p14:creationId xmlns:p14="http://schemas.microsoft.com/office/powerpoint/2010/main" val="356231398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166</a:t>
            </a:fld>
            <a:endParaRPr lang="en-US" dirty="0"/>
          </a:p>
        </p:txBody>
      </p:sp>
    </p:spTree>
    <p:extLst>
      <p:ext uri="{BB962C8B-B14F-4D97-AF65-F5344CB8AC3E}">
        <p14:creationId xmlns:p14="http://schemas.microsoft.com/office/powerpoint/2010/main" val="233216087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167</a:t>
            </a:fld>
            <a:endParaRPr lang="en-US" dirty="0"/>
          </a:p>
        </p:txBody>
      </p:sp>
    </p:spTree>
    <p:extLst>
      <p:ext uri="{BB962C8B-B14F-4D97-AF65-F5344CB8AC3E}">
        <p14:creationId xmlns:p14="http://schemas.microsoft.com/office/powerpoint/2010/main" val="357400710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168</a:t>
            </a:fld>
            <a:endParaRPr lang="en-US" dirty="0"/>
          </a:p>
        </p:txBody>
      </p:sp>
    </p:spTree>
    <p:extLst>
      <p:ext uri="{BB962C8B-B14F-4D97-AF65-F5344CB8AC3E}">
        <p14:creationId xmlns:p14="http://schemas.microsoft.com/office/powerpoint/2010/main" val="66778263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169</a:t>
            </a:fld>
            <a:endParaRPr lang="en-US" dirty="0"/>
          </a:p>
        </p:txBody>
      </p:sp>
    </p:spTree>
    <p:extLst>
      <p:ext uri="{BB962C8B-B14F-4D97-AF65-F5344CB8AC3E}">
        <p14:creationId xmlns:p14="http://schemas.microsoft.com/office/powerpoint/2010/main" val="133147369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170</a:t>
            </a:fld>
            <a:endParaRPr lang="en-US" dirty="0"/>
          </a:p>
        </p:txBody>
      </p:sp>
    </p:spTree>
    <p:extLst>
      <p:ext uri="{BB962C8B-B14F-4D97-AF65-F5344CB8AC3E}">
        <p14:creationId xmlns:p14="http://schemas.microsoft.com/office/powerpoint/2010/main" val="2971239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a:t>
            </a:fld>
            <a:endParaRPr lang="en-US" dirty="0"/>
          </a:p>
        </p:txBody>
      </p:sp>
    </p:spTree>
    <p:extLst>
      <p:ext uri="{BB962C8B-B14F-4D97-AF65-F5344CB8AC3E}">
        <p14:creationId xmlns:p14="http://schemas.microsoft.com/office/powerpoint/2010/main" val="72989166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171</a:t>
            </a:fld>
            <a:endParaRPr lang="en-US" dirty="0"/>
          </a:p>
        </p:txBody>
      </p:sp>
    </p:spTree>
    <p:extLst>
      <p:ext uri="{BB962C8B-B14F-4D97-AF65-F5344CB8AC3E}">
        <p14:creationId xmlns:p14="http://schemas.microsoft.com/office/powerpoint/2010/main" val="210068143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172</a:t>
            </a:fld>
            <a:endParaRPr lang="en-US" dirty="0"/>
          </a:p>
        </p:txBody>
      </p:sp>
    </p:spTree>
    <p:extLst>
      <p:ext uri="{BB962C8B-B14F-4D97-AF65-F5344CB8AC3E}">
        <p14:creationId xmlns:p14="http://schemas.microsoft.com/office/powerpoint/2010/main" val="108191801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173</a:t>
            </a:fld>
            <a:endParaRPr lang="en-US" dirty="0"/>
          </a:p>
        </p:txBody>
      </p:sp>
    </p:spTree>
    <p:extLst>
      <p:ext uri="{BB962C8B-B14F-4D97-AF65-F5344CB8AC3E}">
        <p14:creationId xmlns:p14="http://schemas.microsoft.com/office/powerpoint/2010/main" val="412501980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174</a:t>
            </a:fld>
            <a:endParaRPr lang="en-US" dirty="0"/>
          </a:p>
        </p:txBody>
      </p:sp>
    </p:spTree>
    <p:extLst>
      <p:ext uri="{BB962C8B-B14F-4D97-AF65-F5344CB8AC3E}">
        <p14:creationId xmlns:p14="http://schemas.microsoft.com/office/powerpoint/2010/main" val="42946362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175</a:t>
            </a:fld>
            <a:endParaRPr lang="en-US" dirty="0"/>
          </a:p>
        </p:txBody>
      </p:sp>
    </p:spTree>
    <p:extLst>
      <p:ext uri="{BB962C8B-B14F-4D97-AF65-F5344CB8AC3E}">
        <p14:creationId xmlns:p14="http://schemas.microsoft.com/office/powerpoint/2010/main" val="112616846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176</a:t>
            </a:fld>
            <a:endParaRPr lang="en-US" dirty="0"/>
          </a:p>
        </p:txBody>
      </p:sp>
    </p:spTree>
    <p:extLst>
      <p:ext uri="{BB962C8B-B14F-4D97-AF65-F5344CB8AC3E}">
        <p14:creationId xmlns:p14="http://schemas.microsoft.com/office/powerpoint/2010/main" val="48084405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177</a:t>
            </a:fld>
            <a:endParaRPr lang="en-US" dirty="0"/>
          </a:p>
        </p:txBody>
      </p:sp>
    </p:spTree>
    <p:extLst>
      <p:ext uri="{BB962C8B-B14F-4D97-AF65-F5344CB8AC3E}">
        <p14:creationId xmlns:p14="http://schemas.microsoft.com/office/powerpoint/2010/main" val="151138645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178</a:t>
            </a:fld>
            <a:endParaRPr lang="en-US" dirty="0"/>
          </a:p>
        </p:txBody>
      </p:sp>
    </p:spTree>
    <p:extLst>
      <p:ext uri="{BB962C8B-B14F-4D97-AF65-F5344CB8AC3E}">
        <p14:creationId xmlns:p14="http://schemas.microsoft.com/office/powerpoint/2010/main" val="190507867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179</a:t>
            </a:fld>
            <a:endParaRPr lang="en-US" dirty="0"/>
          </a:p>
        </p:txBody>
      </p:sp>
    </p:spTree>
    <p:extLst>
      <p:ext uri="{BB962C8B-B14F-4D97-AF65-F5344CB8AC3E}">
        <p14:creationId xmlns:p14="http://schemas.microsoft.com/office/powerpoint/2010/main" val="260199537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180</a:t>
            </a:fld>
            <a:endParaRPr lang="en-US" dirty="0"/>
          </a:p>
        </p:txBody>
      </p:sp>
    </p:spTree>
    <p:extLst>
      <p:ext uri="{BB962C8B-B14F-4D97-AF65-F5344CB8AC3E}">
        <p14:creationId xmlns:p14="http://schemas.microsoft.com/office/powerpoint/2010/main" val="2360513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a:t>
            </a:fld>
            <a:endParaRPr lang="en-US" dirty="0"/>
          </a:p>
        </p:txBody>
      </p:sp>
    </p:spTree>
    <p:extLst>
      <p:ext uri="{BB962C8B-B14F-4D97-AF65-F5344CB8AC3E}">
        <p14:creationId xmlns:p14="http://schemas.microsoft.com/office/powerpoint/2010/main" val="395350743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181</a:t>
            </a:fld>
            <a:endParaRPr lang="en-US" dirty="0"/>
          </a:p>
        </p:txBody>
      </p:sp>
    </p:spTree>
    <p:extLst>
      <p:ext uri="{BB962C8B-B14F-4D97-AF65-F5344CB8AC3E}">
        <p14:creationId xmlns:p14="http://schemas.microsoft.com/office/powerpoint/2010/main" val="424807888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182</a:t>
            </a:fld>
            <a:endParaRPr lang="en-US" dirty="0"/>
          </a:p>
        </p:txBody>
      </p:sp>
    </p:spTree>
    <p:extLst>
      <p:ext uri="{BB962C8B-B14F-4D97-AF65-F5344CB8AC3E}">
        <p14:creationId xmlns:p14="http://schemas.microsoft.com/office/powerpoint/2010/main" val="202635629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185</a:t>
            </a:fld>
            <a:endParaRPr lang="en-US" dirty="0"/>
          </a:p>
        </p:txBody>
      </p:sp>
    </p:spTree>
    <p:extLst>
      <p:ext uri="{BB962C8B-B14F-4D97-AF65-F5344CB8AC3E}">
        <p14:creationId xmlns:p14="http://schemas.microsoft.com/office/powerpoint/2010/main" val="172887653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187</a:t>
            </a:fld>
            <a:endParaRPr lang="en-US" dirty="0"/>
          </a:p>
        </p:txBody>
      </p:sp>
    </p:spTree>
    <p:extLst>
      <p:ext uri="{BB962C8B-B14F-4D97-AF65-F5344CB8AC3E}">
        <p14:creationId xmlns:p14="http://schemas.microsoft.com/office/powerpoint/2010/main" val="306117425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194</a:t>
            </a:fld>
            <a:endParaRPr lang="en-US" dirty="0"/>
          </a:p>
        </p:txBody>
      </p:sp>
    </p:spTree>
    <p:extLst>
      <p:ext uri="{BB962C8B-B14F-4D97-AF65-F5344CB8AC3E}">
        <p14:creationId xmlns:p14="http://schemas.microsoft.com/office/powerpoint/2010/main" val="340784441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195</a:t>
            </a:fld>
            <a:endParaRPr lang="en-US" dirty="0"/>
          </a:p>
        </p:txBody>
      </p:sp>
    </p:spTree>
    <p:extLst>
      <p:ext uri="{BB962C8B-B14F-4D97-AF65-F5344CB8AC3E}">
        <p14:creationId xmlns:p14="http://schemas.microsoft.com/office/powerpoint/2010/main" val="9944576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196</a:t>
            </a:fld>
            <a:endParaRPr lang="en-US" dirty="0"/>
          </a:p>
        </p:txBody>
      </p:sp>
    </p:spTree>
    <p:extLst>
      <p:ext uri="{BB962C8B-B14F-4D97-AF65-F5344CB8AC3E}">
        <p14:creationId xmlns:p14="http://schemas.microsoft.com/office/powerpoint/2010/main" val="233875405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197</a:t>
            </a:fld>
            <a:endParaRPr lang="en-US" dirty="0"/>
          </a:p>
        </p:txBody>
      </p:sp>
    </p:spTree>
    <p:extLst>
      <p:ext uri="{BB962C8B-B14F-4D97-AF65-F5344CB8AC3E}">
        <p14:creationId xmlns:p14="http://schemas.microsoft.com/office/powerpoint/2010/main" val="24839594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198</a:t>
            </a:fld>
            <a:endParaRPr lang="en-US" dirty="0"/>
          </a:p>
        </p:txBody>
      </p:sp>
    </p:spTree>
    <p:extLst>
      <p:ext uri="{BB962C8B-B14F-4D97-AF65-F5344CB8AC3E}">
        <p14:creationId xmlns:p14="http://schemas.microsoft.com/office/powerpoint/2010/main" val="228813851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199</a:t>
            </a:fld>
            <a:endParaRPr lang="en-US" dirty="0"/>
          </a:p>
        </p:txBody>
      </p:sp>
    </p:spTree>
    <p:extLst>
      <p:ext uri="{BB962C8B-B14F-4D97-AF65-F5344CB8AC3E}">
        <p14:creationId xmlns:p14="http://schemas.microsoft.com/office/powerpoint/2010/main" val="2210531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a:t>
            </a:fld>
            <a:endParaRPr lang="en-US" dirty="0"/>
          </a:p>
        </p:txBody>
      </p:sp>
    </p:spTree>
    <p:extLst>
      <p:ext uri="{BB962C8B-B14F-4D97-AF65-F5344CB8AC3E}">
        <p14:creationId xmlns:p14="http://schemas.microsoft.com/office/powerpoint/2010/main" val="35937165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200</a:t>
            </a:fld>
            <a:endParaRPr lang="en-US" dirty="0"/>
          </a:p>
        </p:txBody>
      </p:sp>
    </p:spTree>
    <p:extLst>
      <p:ext uri="{BB962C8B-B14F-4D97-AF65-F5344CB8AC3E}">
        <p14:creationId xmlns:p14="http://schemas.microsoft.com/office/powerpoint/2010/main" val="86871209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201</a:t>
            </a:fld>
            <a:endParaRPr lang="en-US" dirty="0"/>
          </a:p>
        </p:txBody>
      </p:sp>
    </p:spTree>
    <p:extLst>
      <p:ext uri="{BB962C8B-B14F-4D97-AF65-F5344CB8AC3E}">
        <p14:creationId xmlns:p14="http://schemas.microsoft.com/office/powerpoint/2010/main" val="270614406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204</a:t>
            </a:fld>
            <a:endParaRPr lang="en-US" dirty="0"/>
          </a:p>
        </p:txBody>
      </p:sp>
    </p:spTree>
    <p:extLst>
      <p:ext uri="{BB962C8B-B14F-4D97-AF65-F5344CB8AC3E}">
        <p14:creationId xmlns:p14="http://schemas.microsoft.com/office/powerpoint/2010/main" val="393137268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205</a:t>
            </a:fld>
            <a:endParaRPr lang="en-US" dirty="0"/>
          </a:p>
        </p:txBody>
      </p:sp>
    </p:spTree>
    <p:extLst>
      <p:ext uri="{BB962C8B-B14F-4D97-AF65-F5344CB8AC3E}">
        <p14:creationId xmlns:p14="http://schemas.microsoft.com/office/powerpoint/2010/main" val="301699626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B4227-933A-C58D-8CF3-9FE02057F6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BA6EC0D-2F99-2F48-DA4E-AD66B1A0880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758DD5-D263-7C4D-C6EA-0C8ADA58C4A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6B273FC-ACA5-8393-6CB5-F4A2C6D10D77}"/>
              </a:ext>
            </a:extLst>
          </p:cNvPr>
          <p:cNvSpPr>
            <a:spLocks noGrp="1"/>
          </p:cNvSpPr>
          <p:nvPr>
            <p:ph type="sldNum" sz="quarter" idx="5"/>
          </p:nvPr>
        </p:nvSpPr>
        <p:spPr/>
        <p:txBody>
          <a:bodyPr/>
          <a:lstStyle/>
          <a:p>
            <a:fld id="{E25B360B-B18B-43E2-9A83-40C4DE0F7FE2}" type="slidenum">
              <a:rPr lang="en-US" smtClean="0"/>
              <a:t>206</a:t>
            </a:fld>
            <a:endParaRPr lang="en-US" dirty="0"/>
          </a:p>
        </p:txBody>
      </p:sp>
    </p:spTree>
    <p:extLst>
      <p:ext uri="{BB962C8B-B14F-4D97-AF65-F5344CB8AC3E}">
        <p14:creationId xmlns:p14="http://schemas.microsoft.com/office/powerpoint/2010/main" val="237751138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EC7A5-2075-7DFF-9BF7-38962C76722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F0D4DBA-FDE1-833C-C60D-C74A663A78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47A514-863A-4646-FAD0-7D32CBE350C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58DAA66-EA43-E444-F501-69766188AE03}"/>
              </a:ext>
            </a:extLst>
          </p:cNvPr>
          <p:cNvSpPr>
            <a:spLocks noGrp="1"/>
          </p:cNvSpPr>
          <p:nvPr>
            <p:ph type="sldNum" sz="quarter" idx="5"/>
          </p:nvPr>
        </p:nvSpPr>
        <p:spPr/>
        <p:txBody>
          <a:bodyPr/>
          <a:lstStyle/>
          <a:p>
            <a:fld id="{E25B360B-B18B-43E2-9A83-40C4DE0F7FE2}" type="slidenum">
              <a:rPr lang="en-US" smtClean="0"/>
              <a:t>207</a:t>
            </a:fld>
            <a:endParaRPr lang="en-US" dirty="0"/>
          </a:p>
        </p:txBody>
      </p:sp>
    </p:spTree>
    <p:extLst>
      <p:ext uri="{BB962C8B-B14F-4D97-AF65-F5344CB8AC3E}">
        <p14:creationId xmlns:p14="http://schemas.microsoft.com/office/powerpoint/2010/main" val="107618282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37F38-4857-8C2B-6138-315D9752FA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4E05964-F651-D0F7-833B-F393DF1BA6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D1F04D-C4E8-C0BB-2E87-2C570DAFCB6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ECBF60D-888B-AED6-EB69-562ED03888FE}"/>
              </a:ext>
            </a:extLst>
          </p:cNvPr>
          <p:cNvSpPr>
            <a:spLocks noGrp="1"/>
          </p:cNvSpPr>
          <p:nvPr>
            <p:ph type="sldNum" sz="quarter" idx="5"/>
          </p:nvPr>
        </p:nvSpPr>
        <p:spPr/>
        <p:txBody>
          <a:bodyPr/>
          <a:lstStyle/>
          <a:p>
            <a:fld id="{E25B360B-B18B-43E2-9A83-40C4DE0F7FE2}" type="slidenum">
              <a:rPr lang="en-US" smtClean="0"/>
              <a:t>208</a:t>
            </a:fld>
            <a:endParaRPr lang="en-US" dirty="0"/>
          </a:p>
        </p:txBody>
      </p:sp>
    </p:spTree>
    <p:extLst>
      <p:ext uri="{BB962C8B-B14F-4D97-AF65-F5344CB8AC3E}">
        <p14:creationId xmlns:p14="http://schemas.microsoft.com/office/powerpoint/2010/main" val="335727930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DE80D-2AB8-D0D3-84E1-FA88BFA87E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85BF46D-FF66-0253-354C-96DC55C9B05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B7161C9-35B5-404F-94D4-B86734DC268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E46AEE2-22E0-9E9F-9312-D56758931FF5}"/>
              </a:ext>
            </a:extLst>
          </p:cNvPr>
          <p:cNvSpPr>
            <a:spLocks noGrp="1"/>
          </p:cNvSpPr>
          <p:nvPr>
            <p:ph type="sldNum" sz="quarter" idx="5"/>
          </p:nvPr>
        </p:nvSpPr>
        <p:spPr/>
        <p:txBody>
          <a:bodyPr/>
          <a:lstStyle/>
          <a:p>
            <a:fld id="{E25B360B-B18B-43E2-9A83-40C4DE0F7FE2}" type="slidenum">
              <a:rPr lang="en-US" smtClean="0"/>
              <a:t>209</a:t>
            </a:fld>
            <a:endParaRPr lang="en-US" dirty="0"/>
          </a:p>
        </p:txBody>
      </p:sp>
    </p:spTree>
    <p:extLst>
      <p:ext uri="{BB962C8B-B14F-4D97-AF65-F5344CB8AC3E}">
        <p14:creationId xmlns:p14="http://schemas.microsoft.com/office/powerpoint/2010/main" val="145686759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832CD-FF2B-CCBA-D7EA-A6CFEF903B1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764BC-F402-3010-1337-21D5F0F0A32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B3DEA7C-9587-1C02-2F5E-37F4C7929D3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91EB59C-47B7-E0BC-55D9-6EA5FBCA5981}"/>
              </a:ext>
            </a:extLst>
          </p:cNvPr>
          <p:cNvSpPr>
            <a:spLocks noGrp="1"/>
          </p:cNvSpPr>
          <p:nvPr>
            <p:ph type="sldNum" sz="quarter" idx="5"/>
          </p:nvPr>
        </p:nvSpPr>
        <p:spPr/>
        <p:txBody>
          <a:bodyPr/>
          <a:lstStyle/>
          <a:p>
            <a:fld id="{E25B360B-B18B-43E2-9A83-40C4DE0F7FE2}" type="slidenum">
              <a:rPr lang="en-US" smtClean="0"/>
              <a:t>210</a:t>
            </a:fld>
            <a:endParaRPr lang="en-US" dirty="0"/>
          </a:p>
        </p:txBody>
      </p:sp>
    </p:spTree>
    <p:extLst>
      <p:ext uri="{BB962C8B-B14F-4D97-AF65-F5344CB8AC3E}">
        <p14:creationId xmlns:p14="http://schemas.microsoft.com/office/powerpoint/2010/main" val="38317224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211</a:t>
            </a:fld>
            <a:endParaRPr lang="en-US" dirty="0"/>
          </a:p>
        </p:txBody>
      </p:sp>
    </p:spTree>
    <p:extLst>
      <p:ext uri="{BB962C8B-B14F-4D97-AF65-F5344CB8AC3E}">
        <p14:creationId xmlns:p14="http://schemas.microsoft.com/office/powerpoint/2010/main" val="321018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a:t>
            </a:fld>
            <a:endParaRPr lang="en-US" dirty="0"/>
          </a:p>
        </p:txBody>
      </p:sp>
    </p:spTree>
    <p:extLst>
      <p:ext uri="{BB962C8B-B14F-4D97-AF65-F5344CB8AC3E}">
        <p14:creationId xmlns:p14="http://schemas.microsoft.com/office/powerpoint/2010/main" val="3349604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20</a:t>
            </a:fld>
            <a:endParaRPr lang="en-US" dirty="0"/>
          </a:p>
        </p:txBody>
      </p:sp>
    </p:spTree>
    <p:extLst>
      <p:ext uri="{BB962C8B-B14F-4D97-AF65-F5344CB8AC3E}">
        <p14:creationId xmlns:p14="http://schemas.microsoft.com/office/powerpoint/2010/main" val="14232348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9DF8B-DD07-C134-265D-E3653A8EC2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5637525-E45B-2F63-B488-3CE8D1B0F5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7BF4B6-239B-CA03-D90C-82CEE9DD7AC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1C6AB9D-1B7D-AFA5-C344-C42FC9FF7F02}"/>
              </a:ext>
            </a:extLst>
          </p:cNvPr>
          <p:cNvSpPr>
            <a:spLocks noGrp="1"/>
          </p:cNvSpPr>
          <p:nvPr>
            <p:ph type="sldNum" sz="quarter" idx="5"/>
          </p:nvPr>
        </p:nvSpPr>
        <p:spPr/>
        <p:txBody>
          <a:bodyPr/>
          <a:lstStyle/>
          <a:p>
            <a:fld id="{E25B360B-B18B-43E2-9A83-40C4DE0F7FE2}" type="slidenum">
              <a:rPr lang="en-US" smtClean="0"/>
              <a:t>212</a:t>
            </a:fld>
            <a:endParaRPr lang="en-US" dirty="0"/>
          </a:p>
        </p:txBody>
      </p:sp>
    </p:spTree>
    <p:extLst>
      <p:ext uri="{BB962C8B-B14F-4D97-AF65-F5344CB8AC3E}">
        <p14:creationId xmlns:p14="http://schemas.microsoft.com/office/powerpoint/2010/main" val="293826276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85160-CC2F-E639-8EC4-6C42B8E3D17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6E7D88-1CDD-D4A7-6C9A-C8F6D8D01F1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DC18B0-CFFD-D070-12CC-4AB32C49756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FAB64B5-7B81-8B17-4D58-DA3CF68EAAF3}"/>
              </a:ext>
            </a:extLst>
          </p:cNvPr>
          <p:cNvSpPr>
            <a:spLocks noGrp="1"/>
          </p:cNvSpPr>
          <p:nvPr>
            <p:ph type="sldNum" sz="quarter" idx="5"/>
          </p:nvPr>
        </p:nvSpPr>
        <p:spPr/>
        <p:txBody>
          <a:bodyPr/>
          <a:lstStyle/>
          <a:p>
            <a:fld id="{E25B360B-B18B-43E2-9A83-40C4DE0F7FE2}" type="slidenum">
              <a:rPr lang="en-US" smtClean="0"/>
              <a:t>213</a:t>
            </a:fld>
            <a:endParaRPr lang="en-US" dirty="0"/>
          </a:p>
        </p:txBody>
      </p:sp>
    </p:spTree>
    <p:extLst>
      <p:ext uri="{BB962C8B-B14F-4D97-AF65-F5344CB8AC3E}">
        <p14:creationId xmlns:p14="http://schemas.microsoft.com/office/powerpoint/2010/main" val="376426674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214</a:t>
            </a:fld>
            <a:endParaRPr lang="en-US" dirty="0"/>
          </a:p>
        </p:txBody>
      </p:sp>
    </p:spTree>
    <p:extLst>
      <p:ext uri="{BB962C8B-B14F-4D97-AF65-F5344CB8AC3E}">
        <p14:creationId xmlns:p14="http://schemas.microsoft.com/office/powerpoint/2010/main" val="159571700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6F0D7-7DF3-80FB-B50C-E2F394B422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F9ED6C-1B88-61FA-0955-5D477817277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D1EA59-3070-E85D-1C52-8B82D46FB76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80F488D-A99C-F917-956C-65AA43F04DF3}"/>
              </a:ext>
            </a:extLst>
          </p:cNvPr>
          <p:cNvSpPr>
            <a:spLocks noGrp="1"/>
          </p:cNvSpPr>
          <p:nvPr>
            <p:ph type="sldNum" sz="quarter" idx="5"/>
          </p:nvPr>
        </p:nvSpPr>
        <p:spPr/>
        <p:txBody>
          <a:bodyPr/>
          <a:lstStyle/>
          <a:p>
            <a:fld id="{E25B360B-B18B-43E2-9A83-40C4DE0F7FE2}" type="slidenum">
              <a:rPr lang="en-US" smtClean="0"/>
              <a:t>215</a:t>
            </a:fld>
            <a:endParaRPr lang="en-US" dirty="0"/>
          </a:p>
        </p:txBody>
      </p:sp>
    </p:spTree>
    <p:extLst>
      <p:ext uri="{BB962C8B-B14F-4D97-AF65-F5344CB8AC3E}">
        <p14:creationId xmlns:p14="http://schemas.microsoft.com/office/powerpoint/2010/main" val="122475448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216</a:t>
            </a:fld>
            <a:endParaRPr lang="en-US" dirty="0"/>
          </a:p>
        </p:txBody>
      </p:sp>
    </p:spTree>
    <p:extLst>
      <p:ext uri="{BB962C8B-B14F-4D97-AF65-F5344CB8AC3E}">
        <p14:creationId xmlns:p14="http://schemas.microsoft.com/office/powerpoint/2010/main" val="39025572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820D-2B62-F0F2-2816-272A44A419F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A546DD8-3B35-1BCC-37C8-0BA77DAA9EA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6B0190-8F5A-CFD1-955F-C51D69A12B4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C1D94B1-0BE7-2B66-D76D-3DE4E9904520}"/>
              </a:ext>
            </a:extLst>
          </p:cNvPr>
          <p:cNvSpPr>
            <a:spLocks noGrp="1"/>
          </p:cNvSpPr>
          <p:nvPr>
            <p:ph type="sldNum" sz="quarter" idx="5"/>
          </p:nvPr>
        </p:nvSpPr>
        <p:spPr/>
        <p:txBody>
          <a:bodyPr/>
          <a:lstStyle/>
          <a:p>
            <a:fld id="{E25B360B-B18B-43E2-9A83-40C4DE0F7FE2}" type="slidenum">
              <a:rPr lang="en-US" smtClean="0"/>
              <a:t>217</a:t>
            </a:fld>
            <a:endParaRPr lang="en-US" dirty="0"/>
          </a:p>
        </p:txBody>
      </p:sp>
    </p:spTree>
    <p:extLst>
      <p:ext uri="{BB962C8B-B14F-4D97-AF65-F5344CB8AC3E}">
        <p14:creationId xmlns:p14="http://schemas.microsoft.com/office/powerpoint/2010/main" val="213344290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218</a:t>
            </a:fld>
            <a:endParaRPr lang="en-US" dirty="0"/>
          </a:p>
        </p:txBody>
      </p:sp>
    </p:spTree>
    <p:extLst>
      <p:ext uri="{BB962C8B-B14F-4D97-AF65-F5344CB8AC3E}">
        <p14:creationId xmlns:p14="http://schemas.microsoft.com/office/powerpoint/2010/main" val="306661745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58C87-6D21-8760-0787-AEFCF09A22E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4EF3D78-E2B4-26D0-FB82-797F05F3D42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50E4ED0-C13B-EDBD-EF01-D9F64F96DB0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74A352B-F6CA-A2B2-7B06-374AE1EF2F53}"/>
              </a:ext>
            </a:extLst>
          </p:cNvPr>
          <p:cNvSpPr>
            <a:spLocks noGrp="1"/>
          </p:cNvSpPr>
          <p:nvPr>
            <p:ph type="sldNum" sz="quarter" idx="5"/>
          </p:nvPr>
        </p:nvSpPr>
        <p:spPr/>
        <p:txBody>
          <a:bodyPr/>
          <a:lstStyle/>
          <a:p>
            <a:fld id="{E25B360B-B18B-43E2-9A83-40C4DE0F7FE2}" type="slidenum">
              <a:rPr lang="en-US" smtClean="0"/>
              <a:t>219</a:t>
            </a:fld>
            <a:endParaRPr lang="en-US" dirty="0"/>
          </a:p>
        </p:txBody>
      </p:sp>
    </p:spTree>
    <p:extLst>
      <p:ext uri="{BB962C8B-B14F-4D97-AF65-F5344CB8AC3E}">
        <p14:creationId xmlns:p14="http://schemas.microsoft.com/office/powerpoint/2010/main" val="14477663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220</a:t>
            </a:fld>
            <a:endParaRPr lang="en-US" dirty="0"/>
          </a:p>
        </p:txBody>
      </p:sp>
    </p:spTree>
    <p:extLst>
      <p:ext uri="{BB962C8B-B14F-4D97-AF65-F5344CB8AC3E}">
        <p14:creationId xmlns:p14="http://schemas.microsoft.com/office/powerpoint/2010/main" val="222476036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221</a:t>
            </a:fld>
            <a:endParaRPr lang="en-US" dirty="0"/>
          </a:p>
        </p:txBody>
      </p:sp>
    </p:spTree>
    <p:extLst>
      <p:ext uri="{BB962C8B-B14F-4D97-AF65-F5344CB8AC3E}">
        <p14:creationId xmlns:p14="http://schemas.microsoft.com/office/powerpoint/2010/main" val="3190988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21</a:t>
            </a:fld>
            <a:endParaRPr lang="en-US" dirty="0"/>
          </a:p>
        </p:txBody>
      </p:sp>
    </p:spTree>
    <p:extLst>
      <p:ext uri="{BB962C8B-B14F-4D97-AF65-F5344CB8AC3E}">
        <p14:creationId xmlns:p14="http://schemas.microsoft.com/office/powerpoint/2010/main" val="350971791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222</a:t>
            </a:fld>
            <a:endParaRPr lang="en-US" dirty="0"/>
          </a:p>
        </p:txBody>
      </p:sp>
    </p:spTree>
    <p:extLst>
      <p:ext uri="{BB962C8B-B14F-4D97-AF65-F5344CB8AC3E}">
        <p14:creationId xmlns:p14="http://schemas.microsoft.com/office/powerpoint/2010/main" val="333007760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223</a:t>
            </a:fld>
            <a:endParaRPr lang="en-US" dirty="0"/>
          </a:p>
        </p:txBody>
      </p:sp>
    </p:spTree>
    <p:extLst>
      <p:ext uri="{BB962C8B-B14F-4D97-AF65-F5344CB8AC3E}">
        <p14:creationId xmlns:p14="http://schemas.microsoft.com/office/powerpoint/2010/main" val="771738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22</a:t>
            </a:fld>
            <a:endParaRPr lang="en-US" dirty="0"/>
          </a:p>
        </p:txBody>
      </p:sp>
    </p:spTree>
    <p:extLst>
      <p:ext uri="{BB962C8B-B14F-4D97-AF65-F5344CB8AC3E}">
        <p14:creationId xmlns:p14="http://schemas.microsoft.com/office/powerpoint/2010/main" val="3910718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23</a:t>
            </a:fld>
            <a:endParaRPr lang="en-US" dirty="0"/>
          </a:p>
        </p:txBody>
      </p:sp>
    </p:spTree>
    <p:extLst>
      <p:ext uri="{BB962C8B-B14F-4D97-AF65-F5344CB8AC3E}">
        <p14:creationId xmlns:p14="http://schemas.microsoft.com/office/powerpoint/2010/main" val="2505770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24</a:t>
            </a:fld>
            <a:endParaRPr lang="en-US" dirty="0"/>
          </a:p>
        </p:txBody>
      </p:sp>
    </p:spTree>
    <p:extLst>
      <p:ext uri="{BB962C8B-B14F-4D97-AF65-F5344CB8AC3E}">
        <p14:creationId xmlns:p14="http://schemas.microsoft.com/office/powerpoint/2010/main" val="1149628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25</a:t>
            </a:fld>
            <a:endParaRPr lang="en-US" dirty="0"/>
          </a:p>
        </p:txBody>
      </p:sp>
    </p:spTree>
    <p:extLst>
      <p:ext uri="{BB962C8B-B14F-4D97-AF65-F5344CB8AC3E}">
        <p14:creationId xmlns:p14="http://schemas.microsoft.com/office/powerpoint/2010/main" val="1406712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26</a:t>
            </a:fld>
            <a:endParaRPr lang="en-US" dirty="0"/>
          </a:p>
        </p:txBody>
      </p:sp>
    </p:spTree>
    <p:extLst>
      <p:ext uri="{BB962C8B-B14F-4D97-AF65-F5344CB8AC3E}">
        <p14:creationId xmlns:p14="http://schemas.microsoft.com/office/powerpoint/2010/main" val="1658597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27</a:t>
            </a:fld>
            <a:endParaRPr lang="en-US" dirty="0"/>
          </a:p>
        </p:txBody>
      </p:sp>
    </p:spTree>
    <p:extLst>
      <p:ext uri="{BB962C8B-B14F-4D97-AF65-F5344CB8AC3E}">
        <p14:creationId xmlns:p14="http://schemas.microsoft.com/office/powerpoint/2010/main" val="428341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28</a:t>
            </a:fld>
            <a:endParaRPr lang="en-US" dirty="0"/>
          </a:p>
        </p:txBody>
      </p:sp>
    </p:spTree>
    <p:extLst>
      <p:ext uri="{BB962C8B-B14F-4D97-AF65-F5344CB8AC3E}">
        <p14:creationId xmlns:p14="http://schemas.microsoft.com/office/powerpoint/2010/main" val="901364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29</a:t>
            </a:fld>
            <a:endParaRPr lang="en-US" dirty="0"/>
          </a:p>
        </p:txBody>
      </p:sp>
    </p:spTree>
    <p:extLst>
      <p:ext uri="{BB962C8B-B14F-4D97-AF65-F5344CB8AC3E}">
        <p14:creationId xmlns:p14="http://schemas.microsoft.com/office/powerpoint/2010/main" val="897157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26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30</a:t>
            </a:fld>
            <a:endParaRPr lang="en-US" dirty="0"/>
          </a:p>
        </p:txBody>
      </p:sp>
    </p:spTree>
    <p:extLst>
      <p:ext uri="{BB962C8B-B14F-4D97-AF65-F5344CB8AC3E}">
        <p14:creationId xmlns:p14="http://schemas.microsoft.com/office/powerpoint/2010/main" val="2397704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31</a:t>
            </a:fld>
            <a:endParaRPr lang="en-US"/>
          </a:p>
        </p:txBody>
      </p:sp>
    </p:spTree>
    <p:extLst>
      <p:ext uri="{BB962C8B-B14F-4D97-AF65-F5344CB8AC3E}">
        <p14:creationId xmlns:p14="http://schemas.microsoft.com/office/powerpoint/2010/main" val="2178195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32</a:t>
            </a:fld>
            <a:endParaRPr lang="en-US"/>
          </a:p>
        </p:txBody>
      </p:sp>
    </p:spTree>
    <p:extLst>
      <p:ext uri="{BB962C8B-B14F-4D97-AF65-F5344CB8AC3E}">
        <p14:creationId xmlns:p14="http://schemas.microsoft.com/office/powerpoint/2010/main" val="1255335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33</a:t>
            </a:fld>
            <a:endParaRPr lang="en-US"/>
          </a:p>
        </p:txBody>
      </p:sp>
    </p:spTree>
    <p:extLst>
      <p:ext uri="{BB962C8B-B14F-4D97-AF65-F5344CB8AC3E}">
        <p14:creationId xmlns:p14="http://schemas.microsoft.com/office/powerpoint/2010/main" val="4166360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34</a:t>
            </a:fld>
            <a:endParaRPr lang="en-US"/>
          </a:p>
        </p:txBody>
      </p:sp>
    </p:spTree>
    <p:extLst>
      <p:ext uri="{BB962C8B-B14F-4D97-AF65-F5344CB8AC3E}">
        <p14:creationId xmlns:p14="http://schemas.microsoft.com/office/powerpoint/2010/main" val="3424733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35</a:t>
            </a:fld>
            <a:endParaRPr lang="en-US"/>
          </a:p>
        </p:txBody>
      </p:sp>
    </p:spTree>
    <p:extLst>
      <p:ext uri="{BB962C8B-B14F-4D97-AF65-F5344CB8AC3E}">
        <p14:creationId xmlns:p14="http://schemas.microsoft.com/office/powerpoint/2010/main" val="2889172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36</a:t>
            </a:fld>
            <a:endParaRPr lang="en-US"/>
          </a:p>
        </p:txBody>
      </p:sp>
    </p:spTree>
    <p:extLst>
      <p:ext uri="{BB962C8B-B14F-4D97-AF65-F5344CB8AC3E}">
        <p14:creationId xmlns:p14="http://schemas.microsoft.com/office/powerpoint/2010/main" val="281528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37</a:t>
            </a:fld>
            <a:endParaRPr lang="en-US"/>
          </a:p>
        </p:txBody>
      </p:sp>
    </p:spTree>
    <p:extLst>
      <p:ext uri="{BB962C8B-B14F-4D97-AF65-F5344CB8AC3E}">
        <p14:creationId xmlns:p14="http://schemas.microsoft.com/office/powerpoint/2010/main" val="3562918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38</a:t>
            </a:fld>
            <a:endParaRPr lang="en-US"/>
          </a:p>
        </p:txBody>
      </p:sp>
    </p:spTree>
    <p:extLst>
      <p:ext uri="{BB962C8B-B14F-4D97-AF65-F5344CB8AC3E}">
        <p14:creationId xmlns:p14="http://schemas.microsoft.com/office/powerpoint/2010/main" val="1996530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39</a:t>
            </a:fld>
            <a:endParaRPr lang="en-US"/>
          </a:p>
        </p:txBody>
      </p:sp>
    </p:spTree>
    <p:extLst>
      <p:ext uri="{BB962C8B-B14F-4D97-AF65-F5344CB8AC3E}">
        <p14:creationId xmlns:p14="http://schemas.microsoft.com/office/powerpoint/2010/main" val="932440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089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40</a:t>
            </a:fld>
            <a:endParaRPr lang="en-US"/>
          </a:p>
        </p:txBody>
      </p:sp>
    </p:spTree>
    <p:extLst>
      <p:ext uri="{BB962C8B-B14F-4D97-AF65-F5344CB8AC3E}">
        <p14:creationId xmlns:p14="http://schemas.microsoft.com/office/powerpoint/2010/main" val="1480050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41</a:t>
            </a:fld>
            <a:endParaRPr lang="en-US"/>
          </a:p>
        </p:txBody>
      </p:sp>
    </p:spTree>
    <p:extLst>
      <p:ext uri="{BB962C8B-B14F-4D97-AF65-F5344CB8AC3E}">
        <p14:creationId xmlns:p14="http://schemas.microsoft.com/office/powerpoint/2010/main" val="7340849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42</a:t>
            </a:fld>
            <a:endParaRPr lang="en-US" dirty="0"/>
          </a:p>
        </p:txBody>
      </p:sp>
    </p:spTree>
    <p:extLst>
      <p:ext uri="{BB962C8B-B14F-4D97-AF65-F5344CB8AC3E}">
        <p14:creationId xmlns:p14="http://schemas.microsoft.com/office/powerpoint/2010/main" val="598035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43</a:t>
            </a:fld>
            <a:endParaRPr lang="en-US" dirty="0"/>
          </a:p>
        </p:txBody>
      </p:sp>
    </p:spTree>
    <p:extLst>
      <p:ext uri="{BB962C8B-B14F-4D97-AF65-F5344CB8AC3E}">
        <p14:creationId xmlns:p14="http://schemas.microsoft.com/office/powerpoint/2010/main" val="2569742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44</a:t>
            </a:fld>
            <a:endParaRPr lang="en-US" dirty="0"/>
          </a:p>
        </p:txBody>
      </p:sp>
    </p:spTree>
    <p:extLst>
      <p:ext uri="{BB962C8B-B14F-4D97-AF65-F5344CB8AC3E}">
        <p14:creationId xmlns:p14="http://schemas.microsoft.com/office/powerpoint/2010/main" val="2971443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45</a:t>
            </a:fld>
            <a:endParaRPr lang="en-US"/>
          </a:p>
        </p:txBody>
      </p:sp>
    </p:spTree>
    <p:extLst>
      <p:ext uri="{BB962C8B-B14F-4D97-AF65-F5344CB8AC3E}">
        <p14:creationId xmlns:p14="http://schemas.microsoft.com/office/powerpoint/2010/main" val="520842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752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47</a:t>
            </a:fld>
            <a:endParaRPr lang="en-US" dirty="0"/>
          </a:p>
        </p:txBody>
      </p:sp>
    </p:spTree>
    <p:extLst>
      <p:ext uri="{BB962C8B-B14F-4D97-AF65-F5344CB8AC3E}">
        <p14:creationId xmlns:p14="http://schemas.microsoft.com/office/powerpoint/2010/main" val="36953236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6BDDF-AC2B-585C-66AC-8651CDF1F7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E14A60-D936-5BC7-3B8B-1426E445E1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221EF45-995E-1C71-329D-07117A24F94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3D198ED-7E70-45F8-B421-6F46171CCD97}"/>
              </a:ext>
            </a:extLst>
          </p:cNvPr>
          <p:cNvSpPr>
            <a:spLocks noGrp="1"/>
          </p:cNvSpPr>
          <p:nvPr>
            <p:ph type="sldNum" sz="quarter" idx="10"/>
          </p:nvPr>
        </p:nvSpPr>
        <p:spPr/>
        <p:txBody>
          <a:bodyPr/>
          <a:lstStyle/>
          <a:p>
            <a:fld id="{E25B360B-B18B-43E2-9A83-40C4DE0F7FE2}" type="slidenum">
              <a:rPr lang="en-US" smtClean="0"/>
              <a:t>48</a:t>
            </a:fld>
            <a:endParaRPr lang="en-US"/>
          </a:p>
        </p:txBody>
      </p:sp>
    </p:spTree>
    <p:extLst>
      <p:ext uri="{BB962C8B-B14F-4D97-AF65-F5344CB8AC3E}">
        <p14:creationId xmlns:p14="http://schemas.microsoft.com/office/powerpoint/2010/main" val="680402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6BDDF-AC2B-585C-66AC-8651CDF1F7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E14A60-D936-5BC7-3B8B-1426E445E1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221EF45-995E-1C71-329D-07117A24F94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3D198ED-7E70-45F8-B421-6F46171CCD97}"/>
              </a:ext>
            </a:extLst>
          </p:cNvPr>
          <p:cNvSpPr>
            <a:spLocks noGrp="1"/>
          </p:cNvSpPr>
          <p:nvPr>
            <p:ph type="sldNum" sz="quarter" idx="10"/>
          </p:nvPr>
        </p:nvSpPr>
        <p:spPr/>
        <p:txBody>
          <a:bodyPr/>
          <a:lstStyle/>
          <a:p>
            <a:fld id="{E25B360B-B18B-43E2-9A83-40C4DE0F7FE2}" type="slidenum">
              <a:rPr lang="en-US" smtClean="0"/>
              <a:t>49</a:t>
            </a:fld>
            <a:endParaRPr lang="en-US"/>
          </a:p>
        </p:txBody>
      </p:sp>
    </p:spTree>
    <p:extLst>
      <p:ext uri="{BB962C8B-B14F-4D97-AF65-F5344CB8AC3E}">
        <p14:creationId xmlns:p14="http://schemas.microsoft.com/office/powerpoint/2010/main" val="2860634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285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50</a:t>
            </a:fld>
            <a:endParaRPr lang="en-US" dirty="0"/>
          </a:p>
        </p:txBody>
      </p:sp>
    </p:spTree>
    <p:extLst>
      <p:ext uri="{BB962C8B-B14F-4D97-AF65-F5344CB8AC3E}">
        <p14:creationId xmlns:p14="http://schemas.microsoft.com/office/powerpoint/2010/main" val="13184783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51</a:t>
            </a:fld>
            <a:endParaRPr lang="en-US" dirty="0"/>
          </a:p>
        </p:txBody>
      </p:sp>
    </p:spTree>
    <p:extLst>
      <p:ext uri="{BB962C8B-B14F-4D97-AF65-F5344CB8AC3E}">
        <p14:creationId xmlns:p14="http://schemas.microsoft.com/office/powerpoint/2010/main" val="29673016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52</a:t>
            </a:fld>
            <a:endParaRPr lang="en-US" dirty="0"/>
          </a:p>
        </p:txBody>
      </p:sp>
    </p:spTree>
    <p:extLst>
      <p:ext uri="{BB962C8B-B14F-4D97-AF65-F5344CB8AC3E}">
        <p14:creationId xmlns:p14="http://schemas.microsoft.com/office/powerpoint/2010/main" val="33613860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53</a:t>
            </a:fld>
            <a:endParaRPr lang="en-US" dirty="0"/>
          </a:p>
        </p:txBody>
      </p:sp>
    </p:spTree>
    <p:extLst>
      <p:ext uri="{BB962C8B-B14F-4D97-AF65-F5344CB8AC3E}">
        <p14:creationId xmlns:p14="http://schemas.microsoft.com/office/powerpoint/2010/main" val="16703529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54</a:t>
            </a:fld>
            <a:endParaRPr lang="en-US" dirty="0"/>
          </a:p>
        </p:txBody>
      </p:sp>
    </p:spTree>
    <p:extLst>
      <p:ext uri="{BB962C8B-B14F-4D97-AF65-F5344CB8AC3E}">
        <p14:creationId xmlns:p14="http://schemas.microsoft.com/office/powerpoint/2010/main" val="23486426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55</a:t>
            </a:fld>
            <a:endParaRPr lang="en-US" dirty="0"/>
          </a:p>
        </p:txBody>
      </p:sp>
    </p:spTree>
    <p:extLst>
      <p:ext uri="{BB962C8B-B14F-4D97-AF65-F5344CB8AC3E}">
        <p14:creationId xmlns:p14="http://schemas.microsoft.com/office/powerpoint/2010/main" val="3146850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56</a:t>
            </a:fld>
            <a:endParaRPr lang="en-US" dirty="0"/>
          </a:p>
        </p:txBody>
      </p:sp>
    </p:spTree>
    <p:extLst>
      <p:ext uri="{BB962C8B-B14F-4D97-AF65-F5344CB8AC3E}">
        <p14:creationId xmlns:p14="http://schemas.microsoft.com/office/powerpoint/2010/main" val="5964029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57</a:t>
            </a:fld>
            <a:endParaRPr lang="en-US" dirty="0"/>
          </a:p>
        </p:txBody>
      </p:sp>
    </p:spTree>
    <p:extLst>
      <p:ext uri="{BB962C8B-B14F-4D97-AF65-F5344CB8AC3E}">
        <p14:creationId xmlns:p14="http://schemas.microsoft.com/office/powerpoint/2010/main" val="34020236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58</a:t>
            </a:fld>
            <a:endParaRPr lang="en-US" dirty="0"/>
          </a:p>
        </p:txBody>
      </p:sp>
    </p:spTree>
    <p:extLst>
      <p:ext uri="{BB962C8B-B14F-4D97-AF65-F5344CB8AC3E}">
        <p14:creationId xmlns:p14="http://schemas.microsoft.com/office/powerpoint/2010/main" val="2258262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59</a:t>
            </a:fld>
            <a:endParaRPr lang="en-US" dirty="0"/>
          </a:p>
        </p:txBody>
      </p:sp>
    </p:spTree>
    <p:extLst>
      <p:ext uri="{BB962C8B-B14F-4D97-AF65-F5344CB8AC3E}">
        <p14:creationId xmlns:p14="http://schemas.microsoft.com/office/powerpoint/2010/main" val="151605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669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60</a:t>
            </a:fld>
            <a:endParaRPr lang="en-US" dirty="0"/>
          </a:p>
        </p:txBody>
      </p:sp>
    </p:spTree>
    <p:extLst>
      <p:ext uri="{BB962C8B-B14F-4D97-AF65-F5344CB8AC3E}">
        <p14:creationId xmlns:p14="http://schemas.microsoft.com/office/powerpoint/2010/main" val="6994089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61</a:t>
            </a:fld>
            <a:endParaRPr lang="en-US" dirty="0"/>
          </a:p>
        </p:txBody>
      </p:sp>
    </p:spTree>
    <p:extLst>
      <p:ext uri="{BB962C8B-B14F-4D97-AF65-F5344CB8AC3E}">
        <p14:creationId xmlns:p14="http://schemas.microsoft.com/office/powerpoint/2010/main" val="23419428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62</a:t>
            </a:fld>
            <a:endParaRPr lang="en-US" dirty="0"/>
          </a:p>
        </p:txBody>
      </p:sp>
    </p:spTree>
    <p:extLst>
      <p:ext uri="{BB962C8B-B14F-4D97-AF65-F5344CB8AC3E}">
        <p14:creationId xmlns:p14="http://schemas.microsoft.com/office/powerpoint/2010/main" val="17070049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63</a:t>
            </a:fld>
            <a:endParaRPr lang="en-US" dirty="0"/>
          </a:p>
        </p:txBody>
      </p:sp>
    </p:spTree>
    <p:extLst>
      <p:ext uri="{BB962C8B-B14F-4D97-AF65-F5344CB8AC3E}">
        <p14:creationId xmlns:p14="http://schemas.microsoft.com/office/powerpoint/2010/main" val="41963139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64</a:t>
            </a:fld>
            <a:endParaRPr lang="en-US" dirty="0"/>
          </a:p>
        </p:txBody>
      </p:sp>
    </p:spTree>
    <p:extLst>
      <p:ext uri="{BB962C8B-B14F-4D97-AF65-F5344CB8AC3E}">
        <p14:creationId xmlns:p14="http://schemas.microsoft.com/office/powerpoint/2010/main" val="4192904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65</a:t>
            </a:fld>
            <a:endParaRPr lang="en-US" dirty="0"/>
          </a:p>
        </p:txBody>
      </p:sp>
    </p:spTree>
    <p:extLst>
      <p:ext uri="{BB962C8B-B14F-4D97-AF65-F5344CB8AC3E}">
        <p14:creationId xmlns:p14="http://schemas.microsoft.com/office/powerpoint/2010/main" val="233497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66</a:t>
            </a:fld>
            <a:endParaRPr lang="en-US" dirty="0"/>
          </a:p>
        </p:txBody>
      </p:sp>
    </p:spTree>
    <p:extLst>
      <p:ext uri="{BB962C8B-B14F-4D97-AF65-F5344CB8AC3E}">
        <p14:creationId xmlns:p14="http://schemas.microsoft.com/office/powerpoint/2010/main" val="3384719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67</a:t>
            </a:fld>
            <a:endParaRPr lang="en-US" dirty="0"/>
          </a:p>
        </p:txBody>
      </p:sp>
    </p:spTree>
    <p:extLst>
      <p:ext uri="{BB962C8B-B14F-4D97-AF65-F5344CB8AC3E}">
        <p14:creationId xmlns:p14="http://schemas.microsoft.com/office/powerpoint/2010/main" val="3030947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68</a:t>
            </a:fld>
            <a:endParaRPr lang="en-US" dirty="0"/>
          </a:p>
        </p:txBody>
      </p:sp>
    </p:spTree>
    <p:extLst>
      <p:ext uri="{BB962C8B-B14F-4D97-AF65-F5344CB8AC3E}">
        <p14:creationId xmlns:p14="http://schemas.microsoft.com/office/powerpoint/2010/main" val="26579041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69</a:t>
            </a:fld>
            <a:endParaRPr lang="en-US" dirty="0"/>
          </a:p>
        </p:txBody>
      </p:sp>
    </p:spTree>
    <p:extLst>
      <p:ext uri="{BB962C8B-B14F-4D97-AF65-F5344CB8AC3E}">
        <p14:creationId xmlns:p14="http://schemas.microsoft.com/office/powerpoint/2010/main" val="1527319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9423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70</a:t>
            </a:fld>
            <a:endParaRPr lang="en-US" dirty="0"/>
          </a:p>
        </p:txBody>
      </p:sp>
    </p:spTree>
    <p:extLst>
      <p:ext uri="{BB962C8B-B14F-4D97-AF65-F5344CB8AC3E}">
        <p14:creationId xmlns:p14="http://schemas.microsoft.com/office/powerpoint/2010/main" val="26301494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71</a:t>
            </a:fld>
            <a:endParaRPr lang="en-US" dirty="0"/>
          </a:p>
        </p:txBody>
      </p:sp>
    </p:spTree>
    <p:extLst>
      <p:ext uri="{BB962C8B-B14F-4D97-AF65-F5344CB8AC3E}">
        <p14:creationId xmlns:p14="http://schemas.microsoft.com/office/powerpoint/2010/main" val="11470033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72</a:t>
            </a:fld>
            <a:endParaRPr lang="en-US" dirty="0"/>
          </a:p>
        </p:txBody>
      </p:sp>
    </p:spTree>
    <p:extLst>
      <p:ext uri="{BB962C8B-B14F-4D97-AF65-F5344CB8AC3E}">
        <p14:creationId xmlns:p14="http://schemas.microsoft.com/office/powerpoint/2010/main" val="19589038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73</a:t>
            </a:fld>
            <a:endParaRPr lang="en-US" dirty="0"/>
          </a:p>
        </p:txBody>
      </p:sp>
    </p:spTree>
    <p:extLst>
      <p:ext uri="{BB962C8B-B14F-4D97-AF65-F5344CB8AC3E}">
        <p14:creationId xmlns:p14="http://schemas.microsoft.com/office/powerpoint/2010/main" val="16317677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74</a:t>
            </a:fld>
            <a:endParaRPr lang="en-US" dirty="0"/>
          </a:p>
        </p:txBody>
      </p:sp>
    </p:spTree>
    <p:extLst>
      <p:ext uri="{BB962C8B-B14F-4D97-AF65-F5344CB8AC3E}">
        <p14:creationId xmlns:p14="http://schemas.microsoft.com/office/powerpoint/2010/main" val="4417347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75</a:t>
            </a:fld>
            <a:endParaRPr lang="en-US" dirty="0"/>
          </a:p>
        </p:txBody>
      </p:sp>
    </p:spTree>
    <p:extLst>
      <p:ext uri="{BB962C8B-B14F-4D97-AF65-F5344CB8AC3E}">
        <p14:creationId xmlns:p14="http://schemas.microsoft.com/office/powerpoint/2010/main" val="25581514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76</a:t>
            </a:fld>
            <a:endParaRPr lang="en-US" dirty="0"/>
          </a:p>
        </p:txBody>
      </p:sp>
    </p:spTree>
    <p:extLst>
      <p:ext uri="{BB962C8B-B14F-4D97-AF65-F5344CB8AC3E}">
        <p14:creationId xmlns:p14="http://schemas.microsoft.com/office/powerpoint/2010/main" val="35475495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77</a:t>
            </a:fld>
            <a:endParaRPr lang="en-US" dirty="0"/>
          </a:p>
        </p:txBody>
      </p:sp>
    </p:spTree>
    <p:extLst>
      <p:ext uri="{BB962C8B-B14F-4D97-AF65-F5344CB8AC3E}">
        <p14:creationId xmlns:p14="http://schemas.microsoft.com/office/powerpoint/2010/main" val="35455296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78</a:t>
            </a:fld>
            <a:endParaRPr lang="en-US" dirty="0"/>
          </a:p>
        </p:txBody>
      </p:sp>
    </p:spTree>
    <p:extLst>
      <p:ext uri="{BB962C8B-B14F-4D97-AF65-F5344CB8AC3E}">
        <p14:creationId xmlns:p14="http://schemas.microsoft.com/office/powerpoint/2010/main" val="9813878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79</a:t>
            </a:fld>
            <a:endParaRPr lang="en-US" dirty="0"/>
          </a:p>
        </p:txBody>
      </p:sp>
    </p:spTree>
    <p:extLst>
      <p:ext uri="{BB962C8B-B14F-4D97-AF65-F5344CB8AC3E}">
        <p14:creationId xmlns:p14="http://schemas.microsoft.com/office/powerpoint/2010/main" val="267561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5759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80</a:t>
            </a:fld>
            <a:endParaRPr lang="en-US" dirty="0"/>
          </a:p>
        </p:txBody>
      </p:sp>
    </p:spTree>
    <p:extLst>
      <p:ext uri="{BB962C8B-B14F-4D97-AF65-F5344CB8AC3E}">
        <p14:creationId xmlns:p14="http://schemas.microsoft.com/office/powerpoint/2010/main" val="40284273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81</a:t>
            </a:fld>
            <a:endParaRPr lang="en-US" dirty="0"/>
          </a:p>
        </p:txBody>
      </p:sp>
    </p:spTree>
    <p:extLst>
      <p:ext uri="{BB962C8B-B14F-4D97-AF65-F5344CB8AC3E}">
        <p14:creationId xmlns:p14="http://schemas.microsoft.com/office/powerpoint/2010/main" val="28999375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82</a:t>
            </a:fld>
            <a:endParaRPr lang="en-US" dirty="0"/>
          </a:p>
        </p:txBody>
      </p:sp>
    </p:spTree>
    <p:extLst>
      <p:ext uri="{BB962C8B-B14F-4D97-AF65-F5344CB8AC3E}">
        <p14:creationId xmlns:p14="http://schemas.microsoft.com/office/powerpoint/2010/main" val="5284709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83</a:t>
            </a:fld>
            <a:endParaRPr lang="en-US" dirty="0"/>
          </a:p>
        </p:txBody>
      </p:sp>
    </p:spTree>
    <p:extLst>
      <p:ext uri="{BB962C8B-B14F-4D97-AF65-F5344CB8AC3E}">
        <p14:creationId xmlns:p14="http://schemas.microsoft.com/office/powerpoint/2010/main" val="6174337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84</a:t>
            </a:fld>
            <a:endParaRPr lang="en-US" dirty="0"/>
          </a:p>
        </p:txBody>
      </p:sp>
    </p:spTree>
    <p:extLst>
      <p:ext uri="{BB962C8B-B14F-4D97-AF65-F5344CB8AC3E}">
        <p14:creationId xmlns:p14="http://schemas.microsoft.com/office/powerpoint/2010/main" val="22078942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85</a:t>
            </a:fld>
            <a:endParaRPr lang="en-US" dirty="0"/>
          </a:p>
        </p:txBody>
      </p:sp>
    </p:spTree>
    <p:extLst>
      <p:ext uri="{BB962C8B-B14F-4D97-AF65-F5344CB8AC3E}">
        <p14:creationId xmlns:p14="http://schemas.microsoft.com/office/powerpoint/2010/main" val="23972038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86</a:t>
            </a:fld>
            <a:endParaRPr lang="en-US" dirty="0"/>
          </a:p>
        </p:txBody>
      </p:sp>
    </p:spTree>
    <p:extLst>
      <p:ext uri="{BB962C8B-B14F-4D97-AF65-F5344CB8AC3E}">
        <p14:creationId xmlns:p14="http://schemas.microsoft.com/office/powerpoint/2010/main" val="21642951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87</a:t>
            </a:fld>
            <a:endParaRPr lang="en-US" dirty="0"/>
          </a:p>
        </p:txBody>
      </p:sp>
    </p:spTree>
    <p:extLst>
      <p:ext uri="{BB962C8B-B14F-4D97-AF65-F5344CB8AC3E}">
        <p14:creationId xmlns:p14="http://schemas.microsoft.com/office/powerpoint/2010/main" val="36334092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88</a:t>
            </a:fld>
            <a:endParaRPr lang="en-US" dirty="0"/>
          </a:p>
        </p:txBody>
      </p:sp>
    </p:spTree>
    <p:extLst>
      <p:ext uri="{BB962C8B-B14F-4D97-AF65-F5344CB8AC3E}">
        <p14:creationId xmlns:p14="http://schemas.microsoft.com/office/powerpoint/2010/main" val="8496247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E529-0D44-C3BD-0546-D45AD148451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31AD66-8F14-55F2-1364-1102446C3E3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F63850-A2D5-7018-FC7B-E12BC3ED290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D3DE587-8122-420D-5287-367DCECC4F2F}"/>
              </a:ext>
            </a:extLst>
          </p:cNvPr>
          <p:cNvSpPr>
            <a:spLocks noGrp="1"/>
          </p:cNvSpPr>
          <p:nvPr>
            <p:ph type="sldNum" sz="quarter" idx="10"/>
          </p:nvPr>
        </p:nvSpPr>
        <p:spPr/>
        <p:txBody>
          <a:bodyPr/>
          <a:lstStyle/>
          <a:p>
            <a:fld id="{E25B360B-B18B-43E2-9A83-40C4DE0F7FE2}" type="slidenum">
              <a:rPr lang="en-US" smtClean="0"/>
              <a:t>89</a:t>
            </a:fld>
            <a:endParaRPr lang="en-US" dirty="0"/>
          </a:p>
        </p:txBody>
      </p:sp>
    </p:spTree>
    <p:extLst>
      <p:ext uri="{BB962C8B-B14F-4D97-AF65-F5344CB8AC3E}">
        <p14:creationId xmlns:p14="http://schemas.microsoft.com/office/powerpoint/2010/main" val="2013419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6954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90</a:t>
            </a:fld>
            <a:endParaRPr lang="en-US" dirty="0"/>
          </a:p>
        </p:txBody>
      </p:sp>
    </p:spTree>
    <p:extLst>
      <p:ext uri="{BB962C8B-B14F-4D97-AF65-F5344CB8AC3E}">
        <p14:creationId xmlns:p14="http://schemas.microsoft.com/office/powerpoint/2010/main" val="19777670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2D147-9BC0-6698-2CF9-A2C5AB285A9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C824EC-8848-7310-B226-F75B4AC445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2733F3-D48F-9368-45D7-5830BBD019C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DC1B544-9744-86E8-B74F-D5900270DB20}"/>
              </a:ext>
            </a:extLst>
          </p:cNvPr>
          <p:cNvSpPr>
            <a:spLocks noGrp="1"/>
          </p:cNvSpPr>
          <p:nvPr>
            <p:ph type="sldNum" sz="quarter" idx="10"/>
          </p:nvPr>
        </p:nvSpPr>
        <p:spPr/>
        <p:txBody>
          <a:bodyPr/>
          <a:lstStyle/>
          <a:p>
            <a:fld id="{E25B360B-B18B-43E2-9A83-40C4DE0F7FE2}" type="slidenum">
              <a:rPr lang="en-US" smtClean="0"/>
              <a:t>91</a:t>
            </a:fld>
            <a:endParaRPr lang="en-US" dirty="0"/>
          </a:p>
        </p:txBody>
      </p:sp>
    </p:spTree>
    <p:extLst>
      <p:ext uri="{BB962C8B-B14F-4D97-AF65-F5344CB8AC3E}">
        <p14:creationId xmlns:p14="http://schemas.microsoft.com/office/powerpoint/2010/main" val="22680388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92</a:t>
            </a:fld>
            <a:endParaRPr lang="en-US" dirty="0"/>
          </a:p>
        </p:txBody>
      </p:sp>
    </p:spTree>
    <p:extLst>
      <p:ext uri="{BB962C8B-B14F-4D97-AF65-F5344CB8AC3E}">
        <p14:creationId xmlns:p14="http://schemas.microsoft.com/office/powerpoint/2010/main" val="38255823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6BF7F-01E0-1161-E381-4757D7017A2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A58C75-C2E9-B9C6-EF03-A642FC937F0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B19771D-0609-1B58-B283-124B87FFB3C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C15146D-4971-7DFE-7DF3-5C5C9AC93FC8}"/>
              </a:ext>
            </a:extLst>
          </p:cNvPr>
          <p:cNvSpPr>
            <a:spLocks noGrp="1"/>
          </p:cNvSpPr>
          <p:nvPr>
            <p:ph type="sldNum" sz="quarter" idx="10"/>
          </p:nvPr>
        </p:nvSpPr>
        <p:spPr/>
        <p:txBody>
          <a:bodyPr/>
          <a:lstStyle/>
          <a:p>
            <a:fld id="{E25B360B-B18B-43E2-9A83-40C4DE0F7FE2}" type="slidenum">
              <a:rPr lang="en-US" smtClean="0"/>
              <a:t>93</a:t>
            </a:fld>
            <a:endParaRPr lang="en-US" dirty="0"/>
          </a:p>
        </p:txBody>
      </p:sp>
    </p:spTree>
    <p:extLst>
      <p:ext uri="{BB962C8B-B14F-4D97-AF65-F5344CB8AC3E}">
        <p14:creationId xmlns:p14="http://schemas.microsoft.com/office/powerpoint/2010/main" val="14991291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94</a:t>
            </a:fld>
            <a:endParaRPr lang="en-US" dirty="0"/>
          </a:p>
        </p:txBody>
      </p:sp>
    </p:spTree>
    <p:extLst>
      <p:ext uri="{BB962C8B-B14F-4D97-AF65-F5344CB8AC3E}">
        <p14:creationId xmlns:p14="http://schemas.microsoft.com/office/powerpoint/2010/main" val="3996654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95</a:t>
            </a:fld>
            <a:endParaRPr lang="en-US" dirty="0"/>
          </a:p>
        </p:txBody>
      </p:sp>
    </p:spTree>
    <p:extLst>
      <p:ext uri="{BB962C8B-B14F-4D97-AF65-F5344CB8AC3E}">
        <p14:creationId xmlns:p14="http://schemas.microsoft.com/office/powerpoint/2010/main" val="19337554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96</a:t>
            </a:fld>
            <a:endParaRPr lang="en-US" dirty="0"/>
          </a:p>
        </p:txBody>
      </p:sp>
    </p:spTree>
    <p:extLst>
      <p:ext uri="{BB962C8B-B14F-4D97-AF65-F5344CB8AC3E}">
        <p14:creationId xmlns:p14="http://schemas.microsoft.com/office/powerpoint/2010/main" val="36569448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97</a:t>
            </a:fld>
            <a:endParaRPr lang="en-US" dirty="0"/>
          </a:p>
        </p:txBody>
      </p:sp>
    </p:spTree>
    <p:extLst>
      <p:ext uri="{BB962C8B-B14F-4D97-AF65-F5344CB8AC3E}">
        <p14:creationId xmlns:p14="http://schemas.microsoft.com/office/powerpoint/2010/main" val="23795771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98</a:t>
            </a:fld>
            <a:endParaRPr lang="en-US" dirty="0"/>
          </a:p>
        </p:txBody>
      </p:sp>
    </p:spTree>
    <p:extLst>
      <p:ext uri="{BB962C8B-B14F-4D97-AF65-F5344CB8AC3E}">
        <p14:creationId xmlns:p14="http://schemas.microsoft.com/office/powerpoint/2010/main" val="33924222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99</a:t>
            </a:fld>
            <a:endParaRPr lang="en-US" dirty="0"/>
          </a:p>
        </p:txBody>
      </p:sp>
    </p:spTree>
    <p:extLst>
      <p:ext uri="{BB962C8B-B14F-4D97-AF65-F5344CB8AC3E}">
        <p14:creationId xmlns:p14="http://schemas.microsoft.com/office/powerpoint/2010/main" val="2274119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9550" cy="1470025"/>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Subtitle 2"/>
          <p:cNvSpPr>
            <a:spLocks noGrp="1"/>
          </p:cNvSpPr>
          <p:nvPr>
            <p:ph type="subTitle" idx="1"/>
          </p:nvPr>
        </p:nvSpPr>
        <p:spPr>
          <a:xfrm>
            <a:off x="1830388" y="3886200"/>
            <a:ext cx="853757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Click to edit Master subtitle style</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3524543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275001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274638"/>
            <a:ext cx="8081963" cy="5851525"/>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
        <p:nvSpPr>
          <p:cNvPr id="7" name="Titel 6"/>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02193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7745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7962" cy="1362075"/>
          </a:xfrm>
        </p:spPr>
        <p:txBody>
          <a:bodyPr anchor="t"/>
          <a:lstStyle>
            <a:lvl1pPr algn="l">
              <a:defRPr sz="4000" b="1" cap="all"/>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963613" y="2906713"/>
            <a:ext cx="103679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2381007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Content Placeholder 2"/>
          <p:cNvSpPr>
            <a:spLocks noGrp="1"/>
          </p:cNvSpPr>
          <p:nvPr>
            <p:ph sz="half" idx="1"/>
          </p:nvPr>
        </p:nvSpPr>
        <p:spPr>
          <a:xfrm>
            <a:off x="609600"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Content Placeholder 3"/>
          <p:cNvSpPr>
            <a:spLocks noGrp="1"/>
          </p:cNvSpPr>
          <p:nvPr>
            <p:ph sz="half" idx="2"/>
          </p:nvPr>
        </p:nvSpPr>
        <p:spPr>
          <a:xfrm>
            <a:off x="6175375"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150512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5" name="Text Placeholder 4"/>
          <p:cNvSpPr>
            <a:spLocks noGrp="1"/>
          </p:cNvSpPr>
          <p:nvPr>
            <p:ph type="body" sz="quarter" idx="3"/>
          </p:nvPr>
        </p:nvSpPr>
        <p:spPr>
          <a:xfrm>
            <a:off x="6196013" y="1535113"/>
            <a:ext cx="53927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6196013" y="2174875"/>
            <a:ext cx="53927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372765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Date Placeholder 2"/>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124556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152048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3200" cy="1162050"/>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4768850" y="273050"/>
            <a:ext cx="68199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Text Placeholder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3943333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775" y="4800600"/>
            <a:ext cx="7319963" cy="566738"/>
          </a:xfrm>
        </p:spPr>
        <p:txBody>
          <a:bodyPr anchor="b"/>
          <a:lstStyle>
            <a:lvl1pPr algn="l">
              <a:defRPr sz="2000" b="1"/>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Picture Placeholder 2"/>
          <p:cNvSpPr>
            <a:spLocks noGrp="1"/>
          </p:cNvSpPr>
          <p:nvPr>
            <p:ph type="pic" idx="1"/>
          </p:nvPr>
        </p:nvSpPr>
        <p:spPr>
          <a:xfrm>
            <a:off x="2390775" y="612775"/>
            <a:ext cx="731996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90775" y="5367338"/>
            <a:ext cx="731996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2739042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4756" y="274638"/>
            <a:ext cx="9163994" cy="1143000"/>
          </a:xfrm>
          <a:prstGeom prst="rect">
            <a:avLst/>
          </a:prstGeom>
        </p:spPr>
        <p:txBody>
          <a:bodyPr vert="horz" lIns="91440" tIns="45720" rIns="91440" bIns="45720" rtlCol="0" anchor="ctr">
            <a:normAutofit/>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
        <p:nvSpPr>
          <p:cNvPr id="3" name="Text Placeholder 2"/>
          <p:cNvSpPr>
            <a:spLocks noGrp="1"/>
          </p:cNvSpPr>
          <p:nvPr>
            <p:ph type="body" idx="1"/>
          </p:nvPr>
        </p:nvSpPr>
        <p:spPr>
          <a:xfrm>
            <a:off x="609600" y="1600200"/>
            <a:ext cx="10979150" cy="4525963"/>
          </a:xfrm>
          <a:prstGeom prst="rect">
            <a:avLst/>
          </a:prstGeom>
        </p:spPr>
        <p:txBody>
          <a:bodyPr vert="horz" lIns="91440" tIns="45720" rIns="91440" bIns="45720" rtlCol="0">
            <a:normAutofit/>
          </a:body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4" name="Date Placeholder 3"/>
          <p:cNvSpPr>
            <a:spLocks noGrp="1"/>
          </p:cNvSpPr>
          <p:nvPr>
            <p:ph type="dt" sz="half" idx="2"/>
          </p:nvPr>
        </p:nvSpPr>
        <p:spPr>
          <a:xfrm>
            <a:off x="609600" y="6356350"/>
            <a:ext cx="28463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FD037-D524-AB43-BC01-09AF2D6CC240}" type="datetimeFigureOut">
              <a:rPr lang="nl-NL" noProof="0" smtClean="0"/>
              <a:t>29-1-2025</a:t>
            </a:fld>
            <a:endParaRPr lang="nl-NL" noProof="0" dirty="0"/>
          </a:p>
        </p:txBody>
      </p:sp>
      <p:sp>
        <p:nvSpPr>
          <p:cNvPr id="5" name="Footer Placeholder 4"/>
          <p:cNvSpPr>
            <a:spLocks noGrp="1"/>
          </p:cNvSpPr>
          <p:nvPr>
            <p:ph type="ftr" sz="quarter" idx="3"/>
          </p:nvPr>
        </p:nvSpPr>
        <p:spPr>
          <a:xfrm>
            <a:off x="4167188" y="6356350"/>
            <a:ext cx="3863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noProof="0" dirty="0"/>
          </a:p>
        </p:txBody>
      </p:sp>
      <p:sp>
        <p:nvSpPr>
          <p:cNvPr id="6" name="Slide Number Placeholder 5"/>
          <p:cNvSpPr>
            <a:spLocks noGrp="1"/>
          </p:cNvSpPr>
          <p:nvPr>
            <p:ph type="sldNum" sz="quarter" idx="4"/>
          </p:nvPr>
        </p:nvSpPr>
        <p:spPr>
          <a:xfrm>
            <a:off x="8742363" y="6356350"/>
            <a:ext cx="28463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280E2-0890-B440-9B80-0C6FCD410BE7}" type="slidenum">
              <a:rPr lang="nl-NL" noProof="0" smtClean="0"/>
              <a:t>‹nr.›</a:t>
            </a:fld>
            <a:endParaRPr lang="nl-NL" noProof="0" dirty="0"/>
          </a:p>
        </p:txBody>
      </p:sp>
      <p:pic>
        <p:nvPicPr>
          <p:cNvPr id="8" name="Picture 5"/>
          <p:cNvPicPr>
            <a:picLocks noChangeAspect="1"/>
          </p:cNvPicPr>
          <p:nvPr userDrawn="1"/>
        </p:nvPicPr>
        <p:blipFill>
          <a:blip r:embed="rId13" cstate="print"/>
          <a:stretch>
            <a:fillRect/>
          </a:stretch>
        </p:blipFill>
        <p:spPr>
          <a:xfrm>
            <a:off x="-1" y="-29470"/>
            <a:ext cx="12230101" cy="185941"/>
          </a:xfrm>
          <a:prstGeom prst="rect">
            <a:avLst/>
          </a:prstGeom>
        </p:spPr>
      </p:pic>
      <p:pic>
        <p:nvPicPr>
          <p:cNvPr id="9" name="Picture 8"/>
          <p:cNvPicPr>
            <a:picLocks noChangeAspect="1"/>
          </p:cNvPicPr>
          <p:nvPr userDrawn="1"/>
        </p:nvPicPr>
        <p:blipFill>
          <a:blip r:embed="rId13" cstate="print"/>
          <a:stretch>
            <a:fillRect/>
          </a:stretch>
        </p:blipFill>
        <p:spPr>
          <a:xfrm flipV="1">
            <a:off x="-1" y="6785673"/>
            <a:ext cx="12226925" cy="88201"/>
          </a:xfrm>
          <a:prstGeom prst="rect">
            <a:avLst/>
          </a:prstGeom>
        </p:spPr>
      </p:pic>
      <p:pic>
        <p:nvPicPr>
          <p:cNvPr id="10" name="Picture 10"/>
          <p:cNvPicPr>
            <a:picLocks noChangeAspect="1"/>
          </p:cNvPicPr>
          <p:nvPr userDrawn="1"/>
        </p:nvPicPr>
        <p:blipFill>
          <a:blip r:embed="rId14" cstate="print"/>
          <a:stretch>
            <a:fillRect/>
          </a:stretch>
        </p:blipFill>
        <p:spPr>
          <a:xfrm>
            <a:off x="254000" y="355600"/>
            <a:ext cx="1752600" cy="876300"/>
          </a:xfrm>
          <a:prstGeom prst="rect">
            <a:avLst/>
          </a:prstGeom>
        </p:spPr>
      </p:pic>
    </p:spTree>
    <p:extLst>
      <p:ext uri="{BB962C8B-B14F-4D97-AF65-F5344CB8AC3E}">
        <p14:creationId xmlns:p14="http://schemas.microsoft.com/office/powerpoint/2010/main" val="156058466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57200" rtl="0" eaLnBrk="1" latinLnBrk="0" hangingPunct="1">
        <a:spcBef>
          <a:spcPct val="0"/>
        </a:spcBef>
        <a:buNone/>
        <a:defRPr sz="4400" kern="1200" baseline="0">
          <a:solidFill>
            <a:schemeClr val="tx1"/>
          </a:solidFill>
          <a:latin typeface="Calibri" panose="020F0502020204030204" pitchFamily="34" charset="0"/>
          <a:ea typeface="+mj-ea"/>
          <a:cs typeface="Delicious-Roman"/>
        </a:defRPr>
      </a:lvl1pPr>
    </p:titleStyle>
    <p:bodyStyle>
      <a:lvl1pPr marL="342900" indent="-342900" algn="l" defTabSz="457200" rtl="0" eaLnBrk="1" latinLnBrk="0" hangingPunct="1">
        <a:spcBef>
          <a:spcPct val="20000"/>
        </a:spcBef>
        <a:buFont typeface="Arial"/>
        <a:buChar char="•"/>
        <a:defRPr sz="3200" kern="1200" baseline="0">
          <a:solidFill>
            <a:schemeClr val="tx1"/>
          </a:solidFill>
          <a:latin typeface="Calibri" panose="020F0502020204030204" pitchFamily="34" charset="0"/>
          <a:ea typeface="+mn-ea"/>
          <a:cs typeface="Delicious-Roman"/>
        </a:defRPr>
      </a:lvl1pPr>
      <a:lvl2pPr marL="742950" indent="-285750" algn="l" defTabSz="457200" rtl="0" eaLnBrk="1" latinLnBrk="0" hangingPunct="1">
        <a:spcBef>
          <a:spcPct val="20000"/>
        </a:spcBef>
        <a:buFont typeface="Arial"/>
        <a:buChar char="–"/>
        <a:defRPr sz="2800" kern="1200" baseline="0">
          <a:solidFill>
            <a:schemeClr val="tx1"/>
          </a:solidFill>
          <a:latin typeface="Calibri" panose="020F0502020204030204" pitchFamily="34" charset="0"/>
          <a:ea typeface="+mn-ea"/>
          <a:cs typeface="Delicious-Roman"/>
        </a:defRPr>
      </a:lvl2pPr>
      <a:lvl3pPr marL="1143000" indent="-228600" algn="l" defTabSz="457200" rtl="0" eaLnBrk="1" latinLnBrk="0" hangingPunct="1">
        <a:spcBef>
          <a:spcPct val="20000"/>
        </a:spcBef>
        <a:buFont typeface="Arial"/>
        <a:buChar char="•"/>
        <a:defRPr sz="2400" kern="1200" baseline="0">
          <a:solidFill>
            <a:schemeClr val="tx1"/>
          </a:solidFill>
          <a:latin typeface="Calibri" panose="020F0502020204030204" pitchFamily="34" charset="0"/>
          <a:ea typeface="+mn-ea"/>
          <a:cs typeface="Delicious-Roman"/>
        </a:defRPr>
      </a:lvl3pPr>
      <a:lvl4pPr marL="1600200" indent="-228600" algn="l" defTabSz="457200" rtl="0" eaLnBrk="1" latinLnBrk="0" hangingPunct="1">
        <a:spcBef>
          <a:spcPct val="20000"/>
        </a:spcBef>
        <a:buFont typeface="Arial"/>
        <a:buChar char="–"/>
        <a:defRPr sz="2000" kern="1200" baseline="0">
          <a:solidFill>
            <a:schemeClr val="tx1"/>
          </a:solidFill>
          <a:latin typeface="Calibri" panose="020F0502020204030204" pitchFamily="34" charset="0"/>
          <a:ea typeface="+mn-ea"/>
          <a:cs typeface="Delicious-Roman"/>
        </a:defRPr>
      </a:lvl4pPr>
      <a:lvl5pPr marL="2057400" indent="-228600" algn="l" defTabSz="457200" rtl="0" eaLnBrk="1" latinLnBrk="0" hangingPunct="1">
        <a:spcBef>
          <a:spcPct val="20000"/>
        </a:spcBef>
        <a:buFont typeface="Arial"/>
        <a:buChar char="»"/>
        <a:defRPr sz="2000" kern="1200" baseline="0">
          <a:solidFill>
            <a:schemeClr val="tx1"/>
          </a:solidFill>
          <a:latin typeface="Calibri" panose="020F0502020204030204" pitchFamily="34" charset="0"/>
          <a:ea typeface="+mn-ea"/>
          <a:cs typeface="Delicious-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1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4.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5.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36.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1.png"/><Relationship Id="rId7" Type="http://schemas.openxmlformats.org/officeDocument/2006/relationships/image" Target="../media/image119.jpeg"/><Relationship Id="rId2" Type="http://schemas.openxmlformats.org/officeDocument/2006/relationships/notesSlide" Target="../notesSlides/notesSlide136.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4.png"/></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37.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38.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6.jpeg"/><Relationship Id="rId7" Type="http://schemas.openxmlformats.org/officeDocument/2006/relationships/image" Target="../media/image128.jpeg"/><Relationship Id="rId2" Type="http://schemas.openxmlformats.org/officeDocument/2006/relationships/notesSlide" Target="../notesSlides/notesSlide138.xml"/><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image" Target="../media/image122.png"/><Relationship Id="rId4" Type="http://schemas.openxmlformats.org/officeDocument/2006/relationships/image" Target="../media/image121.png"/></Relationships>
</file>

<file path=ppt/slides/_rels/slide1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notesSlide" Target="../notesSlides/notesSlide140.xml"/><Relationship Id="rId1" Type="http://schemas.openxmlformats.org/officeDocument/2006/relationships/slideLayout" Target="../slideLayouts/slideLayout1.xml"/><Relationship Id="rId6" Type="http://schemas.openxmlformats.org/officeDocument/2006/relationships/image" Target="../media/image133.jpeg"/><Relationship Id="rId5" Type="http://schemas.openxmlformats.org/officeDocument/2006/relationships/image" Target="../media/image132.jpeg"/><Relationship Id="rId10" Type="http://schemas.openxmlformats.org/officeDocument/2006/relationships/image" Target="../media/image137.jpeg"/><Relationship Id="rId4" Type="http://schemas.openxmlformats.org/officeDocument/2006/relationships/image" Target="../media/image131.png"/><Relationship Id="rId9" Type="http://schemas.openxmlformats.org/officeDocument/2006/relationships/image" Target="../media/image136.jpeg"/></Relationships>
</file>

<file path=ppt/slides/_rels/slide141.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141.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143.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7.png"/><Relationship Id="rId2" Type="http://schemas.openxmlformats.org/officeDocument/2006/relationships/notesSlide" Target="../notesSlides/notesSlide143.xml"/><Relationship Id="rId1" Type="http://schemas.openxmlformats.org/officeDocument/2006/relationships/slideLayout" Target="../slideLayouts/slideLayout1.xml"/><Relationship Id="rId6" Type="http://schemas.openxmlformats.org/officeDocument/2006/relationships/image" Target="../media/image146.jpeg"/><Relationship Id="rId5" Type="http://schemas.openxmlformats.org/officeDocument/2006/relationships/image" Target="../media/image144.png"/><Relationship Id="rId4" Type="http://schemas.openxmlformats.org/officeDocument/2006/relationships/image" Target="../media/image143.png"/></Relationships>
</file>

<file path=ppt/slides/_rels/slide144.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144.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4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6.xml"/><Relationship Id="rId1" Type="http://schemas.openxmlformats.org/officeDocument/2006/relationships/slideLayout" Target="../slideLayouts/slideLayout1.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14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9.xml"/><Relationship Id="rId1" Type="http://schemas.openxmlformats.org/officeDocument/2006/relationships/slideLayout" Target="../slideLayouts/slideLayout1.xml"/><Relationship Id="rId4" Type="http://schemas.openxmlformats.org/officeDocument/2006/relationships/image" Target="../media/image159.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0.xml"/><Relationship Id="rId1" Type="http://schemas.openxmlformats.org/officeDocument/2006/relationships/slideLayout" Target="../slideLayouts/slideLayout1.xml"/><Relationship Id="rId4" Type="http://schemas.openxmlformats.org/officeDocument/2006/relationships/image" Target="../media/image159.jpeg"/></Relationships>
</file>

<file path=ppt/slides/_rels/slide1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160.jpeg"/></Relationships>
</file>

<file path=ppt/slides/_rels/slide15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2.xml"/><Relationship Id="rId1" Type="http://schemas.openxmlformats.org/officeDocument/2006/relationships/slideLayout" Target="../slideLayouts/slideLayout1.xml"/><Relationship Id="rId4" Type="http://schemas.openxmlformats.org/officeDocument/2006/relationships/image" Target="../media/image160.jpeg"/></Relationships>
</file>

<file path=ppt/slides/_rels/slide15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7.xml"/><Relationship Id="rId1" Type="http://schemas.openxmlformats.org/officeDocument/2006/relationships/slideLayout" Target="../slideLayouts/slideLayout1.xml"/><Relationship Id="rId5" Type="http://schemas.openxmlformats.org/officeDocument/2006/relationships/image" Target="../media/image165.jpeg"/><Relationship Id="rId4" Type="http://schemas.openxmlformats.org/officeDocument/2006/relationships/image" Target="../media/image164.jpeg"/></Relationships>
</file>

<file path=ppt/slides/_rels/slide15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8.xml"/><Relationship Id="rId1" Type="http://schemas.openxmlformats.org/officeDocument/2006/relationships/slideLayout" Target="../slideLayouts/slideLayout1.xml"/><Relationship Id="rId5" Type="http://schemas.openxmlformats.org/officeDocument/2006/relationships/image" Target="../media/image165.jpeg"/><Relationship Id="rId4" Type="http://schemas.openxmlformats.org/officeDocument/2006/relationships/image" Target="../media/image164.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0.xml"/><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16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notesSlide" Target="../notesSlides/notesSlide167.xml"/><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jpeg"/><Relationship Id="rId4" Type="http://schemas.openxmlformats.org/officeDocument/2006/relationships/image" Target="../media/image172.jpeg"/></Relationships>
</file>

<file path=ppt/slides/_rels/slide16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8.xml"/><Relationship Id="rId1" Type="http://schemas.openxmlformats.org/officeDocument/2006/relationships/slideLayout" Target="../slideLayouts/slideLayout1.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3.xml"/><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jpeg"/></Relationships>
</file>

<file path=ppt/slides/_rels/slide17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74.xml"/><Relationship Id="rId1" Type="http://schemas.openxmlformats.org/officeDocument/2006/relationships/slideLayout" Target="../slideLayouts/slideLayout1.xml"/><Relationship Id="rId4" Type="http://schemas.openxmlformats.org/officeDocument/2006/relationships/image" Target="../media/image187.jpeg"/></Relationships>
</file>

<file path=ppt/slides/_rels/slide17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75.xml"/><Relationship Id="rId1" Type="http://schemas.openxmlformats.org/officeDocument/2006/relationships/slideLayout" Target="../slideLayouts/slideLayout1.xml"/><Relationship Id="rId4" Type="http://schemas.openxmlformats.org/officeDocument/2006/relationships/image" Target="../media/image188.png"/></Relationships>
</file>

<file path=ppt/slides/_rels/slide17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77.xml"/><Relationship Id="rId1" Type="http://schemas.openxmlformats.org/officeDocument/2006/relationships/slideLayout" Target="../slideLayouts/slideLayout1.xml"/><Relationship Id="rId5" Type="http://schemas.openxmlformats.org/officeDocument/2006/relationships/image" Target="../media/image192.jpeg"/><Relationship Id="rId4" Type="http://schemas.openxmlformats.org/officeDocument/2006/relationships/image" Target="../media/image191.jpeg"/></Relationships>
</file>

<file path=ppt/slides/_rels/slide17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openxmlformats.org/officeDocument/2006/relationships/image" Target="../media/image194.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8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196.pn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01.jpeg"/><Relationship Id="rId1" Type="http://schemas.openxmlformats.org/officeDocument/2006/relationships/slideLayout" Target="../slideLayouts/slideLayout2.xml"/><Relationship Id="rId4" Type="http://schemas.openxmlformats.org/officeDocument/2006/relationships/image" Target="../media/image202.jpeg"/></Relationships>
</file>

<file path=ppt/slides/_rels/slide1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01.jpeg"/><Relationship Id="rId1" Type="http://schemas.openxmlformats.org/officeDocument/2006/relationships/slideLayout" Target="../slideLayouts/slideLayout2.xml"/><Relationship Id="rId4" Type="http://schemas.openxmlformats.org/officeDocument/2006/relationships/image" Target="../media/image202.jpeg"/></Relationships>
</file>

<file path=ppt/slides/_rels/slide19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85.xml"/><Relationship Id="rId1" Type="http://schemas.openxmlformats.org/officeDocument/2006/relationships/slideLayout" Target="../slideLayouts/slideLayout1.xml"/><Relationship Id="rId4" Type="http://schemas.openxmlformats.org/officeDocument/2006/relationships/image" Target="../media/image206.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5.png"/></Relationships>
</file>

<file path=ppt/slides/_rels/slide20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20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9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7.png"/></Relationships>
</file>

<file path=ppt/slides/_rels/slide20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9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7.png"/></Relationships>
</file>

<file path=ppt/slides/_rels/slide20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9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7.png"/></Relationships>
</file>

<file path=ppt/slides/_rels/slide20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9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7.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1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9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7.png"/></Relationships>
</file>

<file path=ppt/slides/_rels/slide21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hyperlink" Target="mailto:ep@vastgoedbs.nl" TargetMode="External"/><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bin"/><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7175" y="0"/>
            <a:ext cx="9144000" cy="127000"/>
          </a:xfrm>
          <a:prstGeom prst="rect">
            <a:avLst/>
          </a:prstGeom>
        </p:spPr>
      </p:pic>
      <p:pic>
        <p:nvPicPr>
          <p:cNvPr id="1026" name="Picture 2" descr="Beschikbaar: NTA 8800 rekenmethode rondom energieprestatie">
            <a:extLst>
              <a:ext uri="{FF2B5EF4-FFF2-40B4-BE49-F238E27FC236}">
                <a16:creationId xmlns:a16="http://schemas.microsoft.com/office/drawing/2014/main" id="{70B72AF5-394C-40F2-9C83-1C6A65B0A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1184" y="-108155"/>
            <a:ext cx="10643016" cy="70931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1">
            <a:extLst>
              <a:ext uri="{FF2B5EF4-FFF2-40B4-BE49-F238E27FC236}">
                <a16:creationId xmlns:a16="http://schemas.microsoft.com/office/drawing/2014/main" id="{C532484D-C2E4-4376-8F78-94ED45733929}"/>
              </a:ext>
            </a:extLst>
          </p:cNvPr>
          <p:cNvSpPr txBox="1"/>
          <p:nvPr/>
        </p:nvSpPr>
        <p:spPr>
          <a:xfrm>
            <a:off x="7932449" y="1368413"/>
            <a:ext cx="5624322" cy="837473"/>
          </a:xfrm>
          <a:prstGeom prst="rect">
            <a:avLst/>
          </a:prstGeom>
          <a:noFill/>
        </p:spPr>
        <p:txBody>
          <a:bodyPr wrap="square" rtlCol="0">
            <a:spAutoFit/>
          </a:bodyPr>
          <a:lstStyle/>
          <a:p>
            <a:pPr algn="ctr">
              <a:lnSpc>
                <a:spcPct val="150000"/>
              </a:lnSpc>
            </a:pPr>
            <a:r>
              <a:rPr lang="nl-NL" sz="3600" b="1" dirty="0">
                <a:solidFill>
                  <a:schemeClr val="tx2"/>
                </a:solidFill>
                <a:latin typeface="+mj-lt"/>
                <a:cs typeface="Delicious-Roman"/>
              </a:rPr>
              <a:t>Welkom</a:t>
            </a:r>
            <a:endParaRPr lang="nl-NL" sz="1400" dirty="0">
              <a:solidFill>
                <a:schemeClr val="tx2"/>
              </a:solidFill>
              <a:latin typeface="+mj-lt"/>
              <a:cs typeface="Delicious-Roman"/>
            </a:endParaRPr>
          </a:p>
        </p:txBody>
      </p:sp>
      <p:sp>
        <p:nvSpPr>
          <p:cNvPr id="9" name="Rechthoek 8">
            <a:extLst>
              <a:ext uri="{FF2B5EF4-FFF2-40B4-BE49-F238E27FC236}">
                <a16:creationId xmlns:a16="http://schemas.microsoft.com/office/drawing/2014/main" id="{319DBE35-058B-475E-AF82-4C5F4DE7E89B}"/>
              </a:ext>
            </a:extLst>
          </p:cNvPr>
          <p:cNvSpPr/>
          <p:nvPr/>
        </p:nvSpPr>
        <p:spPr>
          <a:xfrm>
            <a:off x="4959356" y="2482584"/>
            <a:ext cx="6651398" cy="2985304"/>
          </a:xfrm>
          <a:prstGeom prst="rect">
            <a:avLst/>
          </a:prstGeom>
        </p:spPr>
        <p:txBody>
          <a:bodyPr wrap="square">
            <a:spAutoFit/>
          </a:bodyPr>
          <a:lstStyle/>
          <a:p>
            <a:pPr algn="r">
              <a:lnSpc>
                <a:spcPct val="115000"/>
              </a:lnSpc>
              <a:spcAft>
                <a:spcPts val="0"/>
              </a:spcAft>
            </a:pPr>
            <a:r>
              <a:rPr lang="nl-NL" sz="2600" spc="100" dirty="0">
                <a:solidFill>
                  <a:srgbClr val="00AEEF"/>
                </a:solidFill>
                <a:latin typeface="Dax-Regular" pitchFamily="2" charset="0"/>
                <a:ea typeface="MS Mincho" panose="02020609040205080304" pitchFamily="49" charset="-128"/>
                <a:cs typeface="Arial" panose="020B0604020202020204" pitchFamily="34" charset="0"/>
              </a:rPr>
              <a:t>Cursus EP-W/b  </a:t>
            </a:r>
          </a:p>
          <a:p>
            <a:pPr algn="r">
              <a:lnSpc>
                <a:spcPct val="115000"/>
              </a:lnSpc>
              <a:spcAft>
                <a:spcPts val="0"/>
              </a:spcAft>
            </a:pPr>
            <a:endParaRPr lang="nl-NL" sz="900" dirty="0">
              <a:solidFill>
                <a:srgbClr val="2E3196"/>
              </a:solidFill>
              <a:latin typeface="Dax-Regular" pitchFamily="2" charset="0"/>
              <a:ea typeface="MS Mincho" panose="02020609040205080304" pitchFamily="49" charset="-128"/>
              <a:cs typeface="Times New Roman" panose="02020603050405020304" pitchFamily="18" charset="0"/>
            </a:endParaRPr>
          </a:p>
          <a:p>
            <a:pPr algn="r">
              <a:lnSpc>
                <a:spcPct val="115000"/>
              </a:lnSpc>
              <a:spcAft>
                <a:spcPts val="0"/>
              </a:spcAft>
            </a:pP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M</a:t>
            </a:r>
            <a:r>
              <a:rPr lang="nl-NL" sz="2600" spc="100" dirty="0">
                <a:solidFill>
                  <a:srgbClr val="084796"/>
                </a:solidFill>
                <a:latin typeface="Dax-Regular" pitchFamily="2" charset="0"/>
                <a:ea typeface="MS Mincho" panose="02020609040205080304" pitchFamily="49" charset="-128"/>
                <a:cs typeface="Arial" panose="020B0604020202020204" pitchFamily="34" charset="0"/>
              </a:rPr>
              <a:t>odule 4</a:t>
            </a:r>
          </a:p>
          <a:p>
            <a:pPr algn="r">
              <a:lnSpc>
                <a:spcPct val="115000"/>
              </a:lnSpc>
              <a:spcAft>
                <a:spcPts val="0"/>
              </a:spcAft>
            </a:pPr>
            <a:endParaRPr lang="nl-NL" sz="2600" spc="100" dirty="0">
              <a:solidFill>
                <a:srgbClr val="084796"/>
              </a:solidFill>
              <a:latin typeface="Dax-Regular" pitchFamily="2" charset="0"/>
              <a:ea typeface="MS Mincho" panose="02020609040205080304" pitchFamily="49" charset="-128"/>
              <a:cs typeface="Arial" panose="020B0604020202020204" pitchFamily="34" charset="0"/>
            </a:endParaRPr>
          </a:p>
          <a:p>
            <a:pPr algn="r">
              <a:lnSpc>
                <a:spcPct val="115000"/>
              </a:lnSpc>
              <a:spcAft>
                <a:spcPts val="0"/>
              </a:spcAft>
            </a:pP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Verwarming</a:t>
            </a:r>
          </a:p>
          <a:p>
            <a:pPr algn="r">
              <a:lnSpc>
                <a:spcPct val="115000"/>
              </a:lnSpc>
              <a:spcAft>
                <a:spcPts val="0"/>
              </a:spcAft>
            </a:pP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Koeling </a:t>
            </a:r>
          </a:p>
          <a:p>
            <a:pPr algn="r">
              <a:lnSpc>
                <a:spcPct val="115000"/>
              </a:lnSpc>
              <a:spcAft>
                <a:spcPts val="0"/>
              </a:spcAft>
            </a:pP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Ventilatie</a:t>
            </a:r>
            <a:endParaRPr lang="nl-NL" sz="900" dirty="0">
              <a:solidFill>
                <a:srgbClr val="2E3196"/>
              </a:solidFill>
              <a:effectLst/>
              <a:latin typeface="Dax-Regular" pitchFamily="2" charset="0"/>
              <a:ea typeface="MS Mincho" panose="02020609040205080304" pitchFamily="49" charset="-128"/>
              <a:cs typeface="Times New Roman" panose="02020603050405020304" pitchFamily="18" charset="0"/>
            </a:endParaRPr>
          </a:p>
        </p:txBody>
      </p:sp>
      <p:pic>
        <p:nvPicPr>
          <p:cNvPr id="1030" name="Picture 6" descr="Afbeeldingsresultaat voor trudo toren">
            <a:extLst>
              <a:ext uri="{FF2B5EF4-FFF2-40B4-BE49-F238E27FC236}">
                <a16:creationId xmlns:a16="http://schemas.microsoft.com/office/drawing/2014/main" id="{2E45614D-F441-4A37-911B-F02C6374A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000" y="-184952"/>
            <a:ext cx="12918832" cy="716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07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23A9A5D-8AE7-08CE-7127-4D4664BEC1BA}"/>
              </a:ext>
            </a:extLst>
          </p:cNvPr>
          <p:cNvPicPr>
            <a:picLocks noChangeAspect="1"/>
          </p:cNvPicPr>
          <p:nvPr/>
        </p:nvPicPr>
        <p:blipFill>
          <a:blip r:embed="rId3"/>
          <a:stretch>
            <a:fillRect/>
          </a:stretch>
        </p:blipFill>
        <p:spPr>
          <a:xfrm>
            <a:off x="6209391" y="1056935"/>
            <a:ext cx="5334600" cy="4985277"/>
          </a:xfrm>
          <a:prstGeom prst="rect">
            <a:avLst/>
          </a:prstGeom>
        </p:spPr>
      </p:pic>
      <p:pic>
        <p:nvPicPr>
          <p:cNvPr id="11" name="Afbeelding 10">
            <a:extLst>
              <a:ext uri="{FF2B5EF4-FFF2-40B4-BE49-F238E27FC236}">
                <a16:creationId xmlns:a16="http://schemas.microsoft.com/office/drawing/2014/main" id="{5B899E25-BD31-85F5-7F53-F6A9550D7D2C}"/>
              </a:ext>
            </a:extLst>
          </p:cNvPr>
          <p:cNvPicPr>
            <a:picLocks noChangeAspect="1"/>
          </p:cNvPicPr>
          <p:nvPr/>
        </p:nvPicPr>
        <p:blipFill>
          <a:blip r:embed="rId4"/>
          <a:stretch>
            <a:fillRect/>
          </a:stretch>
        </p:blipFill>
        <p:spPr>
          <a:xfrm>
            <a:off x="0" y="454378"/>
            <a:ext cx="6264183" cy="6210838"/>
          </a:xfrm>
          <a:prstGeom prst="rect">
            <a:avLst/>
          </a:prstGeom>
        </p:spPr>
      </p:pic>
      <p:sp>
        <p:nvSpPr>
          <p:cNvPr id="2" name="Tekstvak 1">
            <a:extLst>
              <a:ext uri="{FF2B5EF4-FFF2-40B4-BE49-F238E27FC236}">
                <a16:creationId xmlns:a16="http://schemas.microsoft.com/office/drawing/2014/main" id="{9A196A0D-5026-B1D3-9301-B4B035B010A0}"/>
              </a:ext>
            </a:extLst>
          </p:cNvPr>
          <p:cNvSpPr txBox="1"/>
          <p:nvPr/>
        </p:nvSpPr>
        <p:spPr>
          <a:xfrm>
            <a:off x="6099175" y="3845857"/>
            <a:ext cx="5818518"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600" dirty="0"/>
              <a:t>Volledige BG vloer is </a:t>
            </a:r>
            <a:r>
              <a:rPr lang="nl-NL" sz="1600" dirty="0" err="1"/>
              <a:t>geisoleerde</a:t>
            </a:r>
            <a:r>
              <a:rPr lang="nl-NL" sz="1600" dirty="0"/>
              <a:t> ribcassettevloer, 1</a:t>
            </a:r>
            <a:r>
              <a:rPr lang="nl-NL" sz="1600" baseline="30000" dirty="0"/>
              <a:t>e</a:t>
            </a:r>
            <a:r>
              <a:rPr lang="nl-NL" sz="1600" dirty="0"/>
              <a:t> = </a:t>
            </a:r>
            <a:r>
              <a:rPr lang="nl-NL" sz="1600" dirty="0" err="1"/>
              <a:t>kanaalplaatvl</a:t>
            </a:r>
            <a:r>
              <a:rPr lang="nl-NL" sz="1600" dirty="0"/>
              <a:t>. </a:t>
            </a:r>
          </a:p>
          <a:p>
            <a:r>
              <a:rPr lang="nl-NL" sz="1600" dirty="0"/>
              <a:t>1 HR107ketel per app. afgifte bg = vloerverwarming, 1</a:t>
            </a:r>
            <a:r>
              <a:rPr lang="nl-NL" sz="1600" baseline="30000" dirty="0"/>
              <a:t>e</a:t>
            </a:r>
            <a:r>
              <a:rPr lang="nl-NL" sz="1600" dirty="0"/>
              <a:t> is radiator</a:t>
            </a:r>
          </a:p>
          <a:p>
            <a:r>
              <a:rPr lang="nl-NL" sz="1600" dirty="0"/>
              <a:t>Bepaal van appartement 286;</a:t>
            </a:r>
          </a:p>
          <a:p>
            <a:pPr marL="285750" indent="-285750">
              <a:buFont typeface="Arial" panose="020B0604020202020204" pitchFamily="34" charset="0"/>
              <a:buChar char="•"/>
            </a:pPr>
            <a:r>
              <a:rPr lang="nl-NL" sz="1600" dirty="0">
                <a:highlight>
                  <a:srgbClr val="FFFFFF"/>
                </a:highlight>
              </a:rPr>
              <a:t>thermische zone, </a:t>
            </a:r>
            <a:r>
              <a:rPr lang="nl-NL" sz="1600" dirty="0" err="1">
                <a:highlight>
                  <a:srgbClr val="FFFFFF"/>
                </a:highlight>
              </a:rPr>
              <a:t>klimatiseringszone</a:t>
            </a:r>
            <a:r>
              <a:rPr lang="nl-NL" sz="1600" dirty="0">
                <a:highlight>
                  <a:srgbClr val="FFFFFF"/>
                </a:highlight>
              </a:rPr>
              <a:t>, rekenzone</a:t>
            </a:r>
          </a:p>
          <a:p>
            <a:pPr marL="285750" indent="-285750">
              <a:buFont typeface="Arial" panose="020B0604020202020204" pitchFamily="34" charset="0"/>
              <a:buChar char="•"/>
            </a:pPr>
            <a:r>
              <a:rPr lang="nl-NL" sz="1600" dirty="0">
                <a:highlight>
                  <a:srgbClr val="FFFFFF"/>
                </a:highlight>
              </a:rPr>
              <a:t>Het verloop van de thermische schil</a:t>
            </a:r>
          </a:p>
          <a:p>
            <a:pPr marL="285750" indent="-285750">
              <a:buFont typeface="Arial" panose="020B0604020202020204" pitchFamily="34" charset="0"/>
              <a:buChar char="•"/>
            </a:pPr>
            <a:r>
              <a:rPr lang="nl-NL" sz="1600" dirty="0"/>
              <a:t>Het GBO</a:t>
            </a:r>
          </a:p>
          <a:p>
            <a:pPr marL="285750" indent="-285750">
              <a:buFont typeface="Arial" panose="020B0604020202020204" pitchFamily="34" charset="0"/>
              <a:buChar char="•"/>
            </a:pPr>
            <a:r>
              <a:rPr lang="nl-NL" sz="1600" dirty="0"/>
              <a:t>Het verliesoppervlak van de vloer</a:t>
            </a:r>
          </a:p>
          <a:p>
            <a:pPr marL="285750" indent="-285750">
              <a:buFont typeface="Arial" panose="020B0604020202020204" pitchFamily="34" charset="0"/>
              <a:buChar char="•"/>
            </a:pPr>
            <a:r>
              <a:rPr lang="nl-NL" sz="1600" dirty="0">
                <a:highlight>
                  <a:srgbClr val="FFFF00"/>
                </a:highlight>
              </a:rPr>
              <a:t>De perimeter</a:t>
            </a:r>
          </a:p>
          <a:p>
            <a:r>
              <a:rPr lang="nl-NL" sz="1600" dirty="0">
                <a:highlight>
                  <a:srgbClr val="FFFF00"/>
                </a:highlight>
              </a:rPr>
              <a:t>0,11+4,08+0,07=4,26 m</a:t>
            </a:r>
            <a:r>
              <a:rPr lang="nl-NL" sz="1600" baseline="30000" dirty="0">
                <a:highlight>
                  <a:srgbClr val="FFFF00"/>
                </a:highlight>
              </a:rPr>
              <a:t>1</a:t>
            </a:r>
          </a:p>
        </p:txBody>
      </p:sp>
      <p:sp>
        <p:nvSpPr>
          <p:cNvPr id="6" name="Vrije vorm: vorm 5">
            <a:extLst>
              <a:ext uri="{FF2B5EF4-FFF2-40B4-BE49-F238E27FC236}">
                <a16:creationId xmlns:a16="http://schemas.microsoft.com/office/drawing/2014/main" id="{0808360C-9F31-CA7F-68FD-950E8CAEED37}"/>
              </a:ext>
            </a:extLst>
          </p:cNvPr>
          <p:cNvSpPr/>
          <p:nvPr/>
        </p:nvSpPr>
        <p:spPr>
          <a:xfrm>
            <a:off x="1783976" y="242047"/>
            <a:ext cx="4320989" cy="5414682"/>
          </a:xfrm>
          <a:custGeom>
            <a:avLst/>
            <a:gdLst>
              <a:gd name="connsiteX0" fmla="*/ 4320989 w 4320989"/>
              <a:gd name="connsiteY0" fmla="*/ 5414682 h 5414682"/>
              <a:gd name="connsiteX1" fmla="*/ 0 w 4320989"/>
              <a:gd name="connsiteY1" fmla="*/ 5414682 h 5414682"/>
              <a:gd name="connsiteX2" fmla="*/ 0 w 4320989"/>
              <a:gd name="connsiteY2" fmla="*/ 0 h 5414682"/>
              <a:gd name="connsiteX3" fmla="*/ 17930 w 4320989"/>
              <a:gd name="connsiteY3" fmla="*/ 44824 h 5414682"/>
            </a:gdLst>
            <a:ahLst/>
            <a:cxnLst>
              <a:cxn ang="0">
                <a:pos x="connsiteX0" y="connsiteY0"/>
              </a:cxn>
              <a:cxn ang="0">
                <a:pos x="connsiteX1" y="connsiteY1"/>
              </a:cxn>
              <a:cxn ang="0">
                <a:pos x="connsiteX2" y="connsiteY2"/>
              </a:cxn>
              <a:cxn ang="0">
                <a:pos x="connsiteX3" y="connsiteY3"/>
              </a:cxn>
            </a:cxnLst>
            <a:rect l="l" t="t" r="r" b="b"/>
            <a:pathLst>
              <a:path w="4320989" h="5414682">
                <a:moveTo>
                  <a:pt x="4320989" y="5414682"/>
                </a:moveTo>
                <a:lnTo>
                  <a:pt x="0" y="5414682"/>
                </a:lnTo>
                <a:lnTo>
                  <a:pt x="0" y="0"/>
                </a:lnTo>
                <a:lnTo>
                  <a:pt x="17930" y="44824"/>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C1C17C4C-241A-22F4-7673-6DCC1E0D95F1}"/>
              </a:ext>
            </a:extLst>
          </p:cNvPr>
          <p:cNvSpPr/>
          <p:nvPr/>
        </p:nvSpPr>
        <p:spPr>
          <a:xfrm>
            <a:off x="3209366" y="604221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220</a:t>
            </a:r>
          </a:p>
        </p:txBody>
      </p:sp>
      <p:cxnSp>
        <p:nvCxnSpPr>
          <p:cNvPr id="12" name="Rechte verbindingslijn 11">
            <a:extLst>
              <a:ext uri="{FF2B5EF4-FFF2-40B4-BE49-F238E27FC236}">
                <a16:creationId xmlns:a16="http://schemas.microsoft.com/office/drawing/2014/main" id="{58B470CD-3A21-753B-B7DF-36C17F90514D}"/>
              </a:ext>
            </a:extLst>
          </p:cNvPr>
          <p:cNvCxnSpPr>
            <a:cxnSpLocks/>
          </p:cNvCxnSpPr>
          <p:nvPr/>
        </p:nvCxnSpPr>
        <p:spPr>
          <a:xfrm>
            <a:off x="3657601" y="6293224"/>
            <a:ext cx="206187" cy="110398"/>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hthoek 12">
            <a:extLst>
              <a:ext uri="{FF2B5EF4-FFF2-40B4-BE49-F238E27FC236}">
                <a16:creationId xmlns:a16="http://schemas.microsoft.com/office/drawing/2014/main" id="{123F3D1C-754A-313D-7CD3-3D053B714459}"/>
              </a:ext>
            </a:extLst>
          </p:cNvPr>
          <p:cNvSpPr/>
          <p:nvPr/>
        </p:nvSpPr>
        <p:spPr>
          <a:xfrm>
            <a:off x="5515686" y="586949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140</a:t>
            </a:r>
          </a:p>
        </p:txBody>
      </p:sp>
      <p:cxnSp>
        <p:nvCxnSpPr>
          <p:cNvPr id="14" name="Rechte verbindingslijn 13">
            <a:extLst>
              <a:ext uri="{FF2B5EF4-FFF2-40B4-BE49-F238E27FC236}">
                <a16:creationId xmlns:a16="http://schemas.microsoft.com/office/drawing/2014/main" id="{70592F36-E75A-1EA0-C7D7-A327229BD21E}"/>
              </a:ext>
            </a:extLst>
          </p:cNvPr>
          <p:cNvCxnSpPr/>
          <p:nvPr/>
        </p:nvCxnSpPr>
        <p:spPr>
          <a:xfrm>
            <a:off x="5892800" y="6121400"/>
            <a:ext cx="121920" cy="171824"/>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hthoek 4">
            <a:extLst>
              <a:ext uri="{FF2B5EF4-FFF2-40B4-BE49-F238E27FC236}">
                <a16:creationId xmlns:a16="http://schemas.microsoft.com/office/drawing/2014/main" id="{31D6FA8A-6135-6EBC-6C5C-232F17C6CDC1}"/>
              </a:ext>
            </a:extLst>
          </p:cNvPr>
          <p:cNvSpPr/>
          <p:nvPr/>
        </p:nvSpPr>
        <p:spPr>
          <a:xfrm>
            <a:off x="5658584" y="1173480"/>
            <a:ext cx="610673" cy="190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t>&lt; 0,5 m 2</a:t>
            </a:r>
          </a:p>
        </p:txBody>
      </p:sp>
      <p:cxnSp>
        <p:nvCxnSpPr>
          <p:cNvPr id="7" name="Rechte verbindingslijn met pijl 6">
            <a:extLst>
              <a:ext uri="{FF2B5EF4-FFF2-40B4-BE49-F238E27FC236}">
                <a16:creationId xmlns:a16="http://schemas.microsoft.com/office/drawing/2014/main" id="{A52CA04A-8067-1260-D6F0-2283DA87CC9C}"/>
              </a:ext>
            </a:extLst>
          </p:cNvPr>
          <p:cNvCxnSpPr>
            <a:cxnSpLocks/>
            <a:stCxn id="5" idx="2"/>
          </p:cNvCxnSpPr>
          <p:nvPr/>
        </p:nvCxnSpPr>
        <p:spPr>
          <a:xfrm>
            <a:off x="5963921" y="1363980"/>
            <a:ext cx="0" cy="40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 name="Rechte verbindingslijn 3">
            <a:extLst>
              <a:ext uri="{FF2B5EF4-FFF2-40B4-BE49-F238E27FC236}">
                <a16:creationId xmlns:a16="http://schemas.microsoft.com/office/drawing/2014/main" id="{D9FB840E-00E7-6A30-7F7D-1DBB8720A416}"/>
              </a:ext>
            </a:extLst>
          </p:cNvPr>
          <p:cNvCxnSpPr/>
          <p:nvPr/>
        </p:nvCxnSpPr>
        <p:spPr>
          <a:xfrm flipV="1">
            <a:off x="7521389" y="215152"/>
            <a:ext cx="0" cy="3653073"/>
          </a:xfrm>
          <a:prstGeom prst="line">
            <a:avLst/>
          </a:prstGeom>
          <a:ln w="571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75400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Distributiesysteem</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Twee-</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pijpssysteem</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884AD1A2-0E85-4E20-9F6B-D564D9157CB7}"/>
              </a:ext>
            </a:extLst>
          </p:cNvPr>
          <p:cNvPicPr>
            <a:picLocks noChangeAspect="1"/>
          </p:cNvPicPr>
          <p:nvPr/>
        </p:nvPicPr>
        <p:blipFill>
          <a:blip r:embed="rId3"/>
          <a:stretch>
            <a:fillRect/>
          </a:stretch>
        </p:blipFill>
        <p:spPr>
          <a:xfrm>
            <a:off x="2656573" y="3240000"/>
            <a:ext cx="7490321" cy="3240000"/>
          </a:xfrm>
          <a:prstGeom prst="rect">
            <a:avLst/>
          </a:prstGeom>
        </p:spPr>
      </p:pic>
      <p:sp>
        <p:nvSpPr>
          <p:cNvPr id="2" name="Tekstvak 1">
            <a:extLst>
              <a:ext uri="{FF2B5EF4-FFF2-40B4-BE49-F238E27FC236}">
                <a16:creationId xmlns:a16="http://schemas.microsoft.com/office/drawing/2014/main" id="{389CDB16-6C56-1106-C424-B14BEF13856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4FEFB8F0-800A-A1C3-ECEA-9FE5BF42DC8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1877878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Distributiesysteem</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Tichelman systeem (2-pijpssysteem, lengte naar aanvoer en retour naar alle radiatoren)</a:t>
            </a:r>
          </a:p>
        </p:txBody>
      </p:sp>
      <p:pic>
        <p:nvPicPr>
          <p:cNvPr id="2" name="Afbeelding 1">
            <a:extLst>
              <a:ext uri="{FF2B5EF4-FFF2-40B4-BE49-F238E27FC236}">
                <a16:creationId xmlns:a16="http://schemas.microsoft.com/office/drawing/2014/main" id="{3E8702E2-3FFD-46F0-A0F0-6921EDDE935B}"/>
              </a:ext>
            </a:extLst>
          </p:cNvPr>
          <p:cNvPicPr>
            <a:picLocks noChangeAspect="1"/>
          </p:cNvPicPr>
          <p:nvPr/>
        </p:nvPicPr>
        <p:blipFill>
          <a:blip r:embed="rId3"/>
          <a:stretch>
            <a:fillRect/>
          </a:stretch>
        </p:blipFill>
        <p:spPr>
          <a:xfrm>
            <a:off x="2656572" y="3435934"/>
            <a:ext cx="7036364" cy="3240000"/>
          </a:xfrm>
          <a:prstGeom prst="rect">
            <a:avLst/>
          </a:prstGeom>
        </p:spPr>
      </p:pic>
      <p:sp>
        <p:nvSpPr>
          <p:cNvPr id="3" name="Tekstvak 2">
            <a:extLst>
              <a:ext uri="{FF2B5EF4-FFF2-40B4-BE49-F238E27FC236}">
                <a16:creationId xmlns:a16="http://schemas.microsoft.com/office/drawing/2014/main" id="{6536FE1B-C453-6274-C7C4-69C257F8091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5C040416-8717-D829-001C-3BDF3FCD589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0059314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-Waterzijdig inregelen </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warmtedistributie via water moet je opgeven of het distributiesysteem waterzijdig is ingeregeld. Bij lokale systemen is dit niet van toepassing. Bij waterzijdige inregeling wordt de hoeveelheid water door het systeem zo ingesteld, dat overal de juiste hoeveelheid water naartoe gestuurd wordt. Dat kan met vast instelbare inregelafsluiters. Het systeem is dan ‘statisch gebalanceerd’. Als er dynamische inregelafsluiters</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zijn toegepast, dan is er sprake van ‘dynamische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balancering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Zie tabel 9.9.</a:t>
            </a:r>
          </a:p>
        </p:txBody>
      </p:sp>
      <p:pic>
        <p:nvPicPr>
          <p:cNvPr id="5" name="Afbeelding 4">
            <a:extLst>
              <a:ext uri="{FF2B5EF4-FFF2-40B4-BE49-F238E27FC236}">
                <a16:creationId xmlns:a16="http://schemas.microsoft.com/office/drawing/2014/main" id="{B3AB7CEF-78A3-B586-5D3A-A1DF7B7DE7A9}"/>
              </a:ext>
            </a:extLst>
          </p:cNvPr>
          <p:cNvPicPr>
            <a:picLocks noChangeAspect="1"/>
          </p:cNvPicPr>
          <p:nvPr/>
        </p:nvPicPr>
        <p:blipFill>
          <a:blip r:embed="rId3"/>
          <a:stretch>
            <a:fillRect/>
          </a:stretch>
        </p:blipFill>
        <p:spPr>
          <a:xfrm>
            <a:off x="2365913" y="4050000"/>
            <a:ext cx="8345065" cy="1743318"/>
          </a:xfrm>
          <a:prstGeom prst="rect">
            <a:avLst/>
          </a:prstGeom>
        </p:spPr>
      </p:pic>
      <p:sp>
        <p:nvSpPr>
          <p:cNvPr id="2" name="Tekstvak 1">
            <a:extLst>
              <a:ext uri="{FF2B5EF4-FFF2-40B4-BE49-F238E27FC236}">
                <a16:creationId xmlns:a16="http://schemas.microsoft.com/office/drawing/2014/main" id="{29533F9F-A1E1-59FD-B3DB-8D6AC909B08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FF3D12DA-3057-E9D7-6F42-22FB8938864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9763079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-Waterzijdig inregelen </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verwarmingsinstallatie is waterzijdig ingeregeld als ten minste 90% van de installatie waterzijdig is ingeregeld.</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meerdere methoden voor inregeling binnen één installatie zijn toegepast, dan moet je uitgaan van de meest voorkomende voor de hele verwarmingsinstallatie.</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sprake van waterzijdig ingeregeld als er een verklaring is die:</a:t>
            </a:r>
          </a:p>
          <a:p>
            <a:pPr marL="762152" lvl="1" indent="-285750" fontAlgn="t">
              <a:buFont typeface="Arial" panose="020B0604020202020204" pitchFamily="34" charset="0"/>
              <a:buChar char="•"/>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maximaal 4 jaar oud is. Aan deze voorwaarde hoeft niet te worden voldaan als de verklaring van inregeling eerder in een geregistreerde energieprestatieberekening is gebruikt en er geen installatietechnische wijzigingen in de installatie voor ruimteverwarming zijn aangebracht;</a:t>
            </a:r>
          </a:p>
          <a:p>
            <a:pPr marL="762152" lvl="1" indent="-285750" fontAlgn="t">
              <a:buFont typeface="Arial" panose="020B0604020202020204" pitchFamily="34" charset="0"/>
              <a:buChar char="•"/>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volgende informatie bevat:</a:t>
            </a:r>
          </a:p>
          <a:p>
            <a:pPr marL="1238555" lvl="2" indent="-285750" fontAlgn="t">
              <a:buFont typeface="Arial" panose="020B0604020202020204" pitchFamily="34" charset="0"/>
              <a:buChar char="•"/>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datum van afgifte of uitvoering;</a:t>
            </a:r>
          </a:p>
          <a:p>
            <a:pPr marL="1238555" lvl="2" indent="-285750" fontAlgn="t">
              <a:buFont typeface="Arial" panose="020B0604020202020204" pitchFamily="34" charset="0"/>
              <a:buChar char="•"/>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Uitvoerende partij (bedrijfsnaam, -logo en vestigingsadres). Deze organisatie is niet (onderdeel van de organisatie) van de opdrachtgever;</a:t>
            </a:r>
          </a:p>
          <a:p>
            <a:pPr marL="1238555" lvl="2" indent="-285750" fontAlgn="t">
              <a:buFont typeface="Arial" panose="020B0604020202020204" pitchFamily="34" charset="0"/>
              <a:buChar char="•"/>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Adres waarop de werkzaamheden zijn uitgevoerd;</a:t>
            </a:r>
          </a:p>
          <a:p>
            <a:pPr marL="1238555" lvl="2" indent="-285750" fontAlgn="t">
              <a:buFont typeface="Arial" panose="020B0604020202020204" pitchFamily="34" charset="0"/>
              <a:buChar char="•"/>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Welke installaties zijn ingeregeld:</a:t>
            </a:r>
          </a:p>
          <a:p>
            <a:pPr marL="1714957" lvl="3" indent="-285750" fontAlgn="t">
              <a:buFont typeface="Arial" panose="020B0604020202020204" pitchFamily="34" charset="0"/>
              <a:buChar char="•"/>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koeling of tapwater;</a:t>
            </a:r>
          </a:p>
          <a:p>
            <a:pPr marL="1714957" lvl="3" indent="-285750" fontAlgn="t">
              <a:buFont typeface="Arial" panose="020B0604020202020204" pitchFamily="34" charset="0"/>
              <a:buChar char="•"/>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of afgifte;</a:t>
            </a:r>
          </a:p>
          <a:p>
            <a:pPr marL="1714957" lvl="3" indent="-285750" fontAlgn="t">
              <a:buFont typeface="Arial" panose="020B0604020202020204" pitchFamily="34" charset="0"/>
              <a:buChar char="•"/>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Gehele gebouw of delen van het gebouw.</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bestaande gebouwen is er nauwelijks ingeregeld. In de opname wordt er dan dus gekozen voor ‘Onbekend (niet ingeregeld)’.</a:t>
            </a:r>
          </a:p>
        </p:txBody>
      </p:sp>
      <p:sp>
        <p:nvSpPr>
          <p:cNvPr id="2" name="Tekstvak 1">
            <a:extLst>
              <a:ext uri="{FF2B5EF4-FFF2-40B4-BE49-F238E27FC236}">
                <a16:creationId xmlns:a16="http://schemas.microsoft.com/office/drawing/2014/main" id="{DBFF6819-7E3D-4F40-B976-74A3EEED092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FE5E7D9E-6C93-4DA5-1F0A-45C8616AC45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2533576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 pompen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Complete toestellen hebben een geïntegreerde pomp. In andere gevallen is er tenminste één separate circulatiepomp aanwezig in het distributiesysteem. </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 circulatiepompen in het distributiesysteem die niet integraal met de opwekker zijn opgenomen moeten worden meegenomen. </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Let op: als een pomp voor zowel voor verwarming als koeling wordt gebruikt, wordt deze enkel bij het verwarmingssysteem ingevuld</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819302" lvl="1"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819302" lvl="1"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082" name="Picture 10" descr="Grundfos UP inbouw circulatiepomp 20-45N, RVS, nom. debiet 2,3 m³ per uur -  95906472">
            <a:extLst>
              <a:ext uri="{FF2B5EF4-FFF2-40B4-BE49-F238E27FC236}">
                <a16:creationId xmlns:a16="http://schemas.microsoft.com/office/drawing/2014/main" id="{0FD5A932-35BB-4827-8024-88DE91567B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60" r="19065"/>
          <a:stretch/>
        </p:blipFill>
        <p:spPr bwMode="auto">
          <a:xfrm>
            <a:off x="114300" y="3848966"/>
            <a:ext cx="2701255" cy="277806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73BD363-9617-641D-B88C-7044FE917671}"/>
              </a:ext>
            </a:extLst>
          </p:cNvPr>
          <p:cNvPicPr>
            <a:picLocks noChangeAspect="1"/>
          </p:cNvPicPr>
          <p:nvPr/>
        </p:nvPicPr>
        <p:blipFill>
          <a:blip r:embed="rId4"/>
          <a:stretch>
            <a:fillRect/>
          </a:stretch>
        </p:blipFill>
        <p:spPr>
          <a:xfrm>
            <a:off x="3060000" y="4303525"/>
            <a:ext cx="8526065" cy="1971950"/>
          </a:xfrm>
          <a:prstGeom prst="rect">
            <a:avLst/>
          </a:prstGeom>
        </p:spPr>
      </p:pic>
      <p:sp>
        <p:nvSpPr>
          <p:cNvPr id="2" name="Tekstvak 1">
            <a:extLst>
              <a:ext uri="{FF2B5EF4-FFF2-40B4-BE49-F238E27FC236}">
                <a16:creationId xmlns:a16="http://schemas.microsoft.com/office/drawing/2014/main" id="{AAC927F1-2ED7-79A7-ACF0-37D673E5735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77B59B37-7FC5-6671-D724-E0CA7A9AAB5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7088119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Distributieleidingen - verwarming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de distributieleidingen door onverwarmde ruimten moet je de lengte (detailmethodiek), de isolatie en de omgeving waar de leidingen door heen lopen, opnemen. </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Leidingen door een AOR, AOS, kruipruimte, niet geïsoleerde buitenmuur of in een niet geïsoleerde vloer (die onderdeel is van de thermische schil), buitenlucht of water moet je opnemen als leidingen door een onverwarmde ruimte.</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Leidingen in verwarmde ruimten binnen de begrenzing van het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energieprestatieplichtige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gebouw of delen van het gebouw moet je alleen invoeren als het distributiesysteem voor verwarming ook gebruikt wordt voor warmtapwater.</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leidingen door onverwarmde ruimten of leidingen van een collectieve verwarmingsinstallatie waarmee warmtapwater wordt geproduceerd, moet je de gegevens bepalen volgens tabel 9.11 </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D2E54180-936B-3F40-901E-082E45684C9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7EC47E9B-8F99-F454-A415-C1EF41D2F8C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2027064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Distributieleidingen - koeling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distributiemedium: Water (of waterachtig medium) of Geen distributie.</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het geval van directe expansie: bepaal of er sprake is van directe expansie in de luchtbehandelingskast of in de ruimte/het luchtkanaal;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Overige op te nemen aspecten van distributie via water staan in par. 10.4.2 t/m 10.4.4 en 10.5.3.</a:t>
            </a: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Aandachtspunten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methodiek kent geen distributie via lucht. Als koude via het ventilatiesysteem in de ruimte wordt afgegeven, wordt bij het onderdeel koeling alleen gekeken naar de distributie tot aan het ventilatiesysteem. Overige aspecten van afgifte van koude via lucht neem je op bij het onderdeel</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 Bij splitunits (single en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multi</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is er ook geen sprake van distributie, maar van directe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expansie.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74FC56EA-A896-DDD3-3DCB-9DCB870DE93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10AD5B0E-1AEB-CC6B-FBC2-87F43CF1E87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541696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Distributieleidingen –leidingisolatie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Leidingen geven warmte/ koude af aan de omgeving. Als in de ruimte geen warmte/ koude nodig is, wordt de koude onnodig afgegeven en gaat dus verloren.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de distributieleidingen door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ongeklimatiseerde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ruimten de isolatie opnemen. 	</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a:extLst>
              <a:ext uri="{FF2B5EF4-FFF2-40B4-BE49-F238E27FC236}">
                <a16:creationId xmlns:a16="http://schemas.microsoft.com/office/drawing/2014/main" id="{D816A4C3-3AB3-277C-8B7C-EBC43BC4A112}"/>
              </a:ext>
            </a:extLst>
          </p:cNvPr>
          <p:cNvPicPr>
            <a:picLocks noChangeAspect="1"/>
          </p:cNvPicPr>
          <p:nvPr/>
        </p:nvPicPr>
        <p:blipFill>
          <a:blip r:embed="rId3"/>
          <a:stretch>
            <a:fillRect/>
          </a:stretch>
        </p:blipFill>
        <p:spPr>
          <a:xfrm>
            <a:off x="2772397" y="3429000"/>
            <a:ext cx="8402223" cy="2915057"/>
          </a:xfrm>
          <a:prstGeom prst="rect">
            <a:avLst/>
          </a:prstGeom>
        </p:spPr>
      </p:pic>
      <p:sp>
        <p:nvSpPr>
          <p:cNvPr id="2" name="Tekstvak 1">
            <a:extLst>
              <a:ext uri="{FF2B5EF4-FFF2-40B4-BE49-F238E27FC236}">
                <a16:creationId xmlns:a16="http://schemas.microsoft.com/office/drawing/2014/main" id="{B14A9B9D-5382-8AB0-2426-0D775E39637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66C9DDE5-2F82-0456-C935-EAABB38675C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0212117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E0FAEBD-C23B-D47E-8F0A-E52FA4F77821}"/>
              </a:ext>
            </a:extLst>
          </p:cNvPr>
          <p:cNvPicPr>
            <a:picLocks noChangeAspect="1"/>
          </p:cNvPicPr>
          <p:nvPr/>
        </p:nvPicPr>
        <p:blipFill>
          <a:blip r:embed="rId3"/>
          <a:stretch>
            <a:fillRect/>
          </a:stretch>
        </p:blipFill>
        <p:spPr>
          <a:xfrm>
            <a:off x="3091492" y="147179"/>
            <a:ext cx="8364117" cy="6563641"/>
          </a:xfrm>
          <a:prstGeom prst="rect">
            <a:avLst/>
          </a:prstGeom>
        </p:spPr>
      </p:pic>
      <p:sp>
        <p:nvSpPr>
          <p:cNvPr id="2" name="Tekstvak 1">
            <a:extLst>
              <a:ext uri="{FF2B5EF4-FFF2-40B4-BE49-F238E27FC236}">
                <a16:creationId xmlns:a16="http://schemas.microsoft.com/office/drawing/2014/main" id="{C24FB2F5-B355-5738-F999-439886E064F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AB94780A-E883-10F8-6C75-2EFFDD92E4F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9506861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binnen, object, keuken, veel&#10;&#10;Automatisch gegenereerde beschrijving">
            <a:extLst>
              <a:ext uri="{FF2B5EF4-FFF2-40B4-BE49-F238E27FC236}">
                <a16:creationId xmlns:a16="http://schemas.microsoft.com/office/drawing/2014/main" id="{D9AB8BCA-53B9-4618-BF5D-A711F11401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350" y="0"/>
            <a:ext cx="9144000" cy="6858000"/>
          </a:xfrm>
          <a:prstGeom prst="rect">
            <a:avLst/>
          </a:prstGeom>
        </p:spPr>
      </p:pic>
    </p:spTree>
    <p:extLst>
      <p:ext uri="{BB962C8B-B14F-4D97-AF65-F5344CB8AC3E}">
        <p14:creationId xmlns:p14="http://schemas.microsoft.com/office/powerpoint/2010/main" val="792360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07BAA2E-4413-108A-3F6B-37ABF6F7748E}"/>
              </a:ext>
            </a:extLst>
          </p:cNvPr>
          <p:cNvPicPr>
            <a:picLocks noChangeAspect="1"/>
          </p:cNvPicPr>
          <p:nvPr/>
        </p:nvPicPr>
        <p:blipFill>
          <a:blip r:embed="rId3"/>
          <a:stretch>
            <a:fillRect/>
          </a:stretch>
        </p:blipFill>
        <p:spPr>
          <a:xfrm>
            <a:off x="6209391" y="1056935"/>
            <a:ext cx="5334600" cy="4985277"/>
          </a:xfrm>
          <a:prstGeom prst="rect">
            <a:avLst/>
          </a:prstGeom>
        </p:spPr>
      </p:pic>
      <p:pic>
        <p:nvPicPr>
          <p:cNvPr id="11" name="Afbeelding 10">
            <a:extLst>
              <a:ext uri="{FF2B5EF4-FFF2-40B4-BE49-F238E27FC236}">
                <a16:creationId xmlns:a16="http://schemas.microsoft.com/office/drawing/2014/main" id="{5B899E25-BD31-85F5-7F53-F6A9550D7D2C}"/>
              </a:ext>
            </a:extLst>
          </p:cNvPr>
          <p:cNvPicPr>
            <a:picLocks noChangeAspect="1"/>
          </p:cNvPicPr>
          <p:nvPr/>
        </p:nvPicPr>
        <p:blipFill>
          <a:blip r:embed="rId4"/>
          <a:stretch>
            <a:fillRect/>
          </a:stretch>
        </p:blipFill>
        <p:spPr>
          <a:xfrm>
            <a:off x="0" y="454378"/>
            <a:ext cx="6264183" cy="6210838"/>
          </a:xfrm>
          <a:prstGeom prst="rect">
            <a:avLst/>
          </a:prstGeom>
        </p:spPr>
      </p:pic>
      <p:sp>
        <p:nvSpPr>
          <p:cNvPr id="6" name="Vrije vorm: vorm 5">
            <a:extLst>
              <a:ext uri="{FF2B5EF4-FFF2-40B4-BE49-F238E27FC236}">
                <a16:creationId xmlns:a16="http://schemas.microsoft.com/office/drawing/2014/main" id="{0808360C-9F31-CA7F-68FD-950E8CAEED37}"/>
              </a:ext>
            </a:extLst>
          </p:cNvPr>
          <p:cNvSpPr/>
          <p:nvPr/>
        </p:nvSpPr>
        <p:spPr>
          <a:xfrm>
            <a:off x="1783976" y="242047"/>
            <a:ext cx="4320989" cy="5414682"/>
          </a:xfrm>
          <a:custGeom>
            <a:avLst/>
            <a:gdLst>
              <a:gd name="connsiteX0" fmla="*/ 4320989 w 4320989"/>
              <a:gd name="connsiteY0" fmla="*/ 5414682 h 5414682"/>
              <a:gd name="connsiteX1" fmla="*/ 0 w 4320989"/>
              <a:gd name="connsiteY1" fmla="*/ 5414682 h 5414682"/>
              <a:gd name="connsiteX2" fmla="*/ 0 w 4320989"/>
              <a:gd name="connsiteY2" fmla="*/ 0 h 5414682"/>
              <a:gd name="connsiteX3" fmla="*/ 17930 w 4320989"/>
              <a:gd name="connsiteY3" fmla="*/ 44824 h 5414682"/>
            </a:gdLst>
            <a:ahLst/>
            <a:cxnLst>
              <a:cxn ang="0">
                <a:pos x="connsiteX0" y="connsiteY0"/>
              </a:cxn>
              <a:cxn ang="0">
                <a:pos x="connsiteX1" y="connsiteY1"/>
              </a:cxn>
              <a:cxn ang="0">
                <a:pos x="connsiteX2" y="connsiteY2"/>
              </a:cxn>
              <a:cxn ang="0">
                <a:pos x="connsiteX3" y="connsiteY3"/>
              </a:cxn>
            </a:cxnLst>
            <a:rect l="l" t="t" r="r" b="b"/>
            <a:pathLst>
              <a:path w="4320989" h="5414682">
                <a:moveTo>
                  <a:pt x="4320989" y="5414682"/>
                </a:moveTo>
                <a:lnTo>
                  <a:pt x="0" y="5414682"/>
                </a:lnTo>
                <a:lnTo>
                  <a:pt x="0" y="0"/>
                </a:lnTo>
                <a:lnTo>
                  <a:pt x="17930" y="44824"/>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C1C17C4C-241A-22F4-7673-6DCC1E0D95F1}"/>
              </a:ext>
            </a:extLst>
          </p:cNvPr>
          <p:cNvSpPr/>
          <p:nvPr/>
        </p:nvSpPr>
        <p:spPr>
          <a:xfrm>
            <a:off x="3209366" y="604221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220</a:t>
            </a:r>
          </a:p>
        </p:txBody>
      </p:sp>
      <p:cxnSp>
        <p:nvCxnSpPr>
          <p:cNvPr id="12" name="Rechte verbindingslijn 11">
            <a:extLst>
              <a:ext uri="{FF2B5EF4-FFF2-40B4-BE49-F238E27FC236}">
                <a16:creationId xmlns:a16="http://schemas.microsoft.com/office/drawing/2014/main" id="{58B470CD-3A21-753B-B7DF-36C17F90514D}"/>
              </a:ext>
            </a:extLst>
          </p:cNvPr>
          <p:cNvCxnSpPr>
            <a:cxnSpLocks/>
          </p:cNvCxnSpPr>
          <p:nvPr/>
        </p:nvCxnSpPr>
        <p:spPr>
          <a:xfrm>
            <a:off x="3657601" y="6293224"/>
            <a:ext cx="206187" cy="110398"/>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hthoek 12">
            <a:extLst>
              <a:ext uri="{FF2B5EF4-FFF2-40B4-BE49-F238E27FC236}">
                <a16:creationId xmlns:a16="http://schemas.microsoft.com/office/drawing/2014/main" id="{123F3D1C-754A-313D-7CD3-3D053B714459}"/>
              </a:ext>
            </a:extLst>
          </p:cNvPr>
          <p:cNvSpPr/>
          <p:nvPr/>
        </p:nvSpPr>
        <p:spPr>
          <a:xfrm>
            <a:off x="5515686" y="586949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140</a:t>
            </a:r>
          </a:p>
        </p:txBody>
      </p:sp>
      <p:cxnSp>
        <p:nvCxnSpPr>
          <p:cNvPr id="14" name="Rechte verbindingslijn 13">
            <a:extLst>
              <a:ext uri="{FF2B5EF4-FFF2-40B4-BE49-F238E27FC236}">
                <a16:creationId xmlns:a16="http://schemas.microsoft.com/office/drawing/2014/main" id="{70592F36-E75A-1EA0-C7D7-A327229BD21E}"/>
              </a:ext>
            </a:extLst>
          </p:cNvPr>
          <p:cNvCxnSpPr/>
          <p:nvPr/>
        </p:nvCxnSpPr>
        <p:spPr>
          <a:xfrm>
            <a:off x="5892800" y="6121400"/>
            <a:ext cx="121920" cy="1718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252CA2EC-0D5C-0E9A-82DB-4D83892DD533}"/>
              </a:ext>
            </a:extLst>
          </p:cNvPr>
          <p:cNvCxnSpPr>
            <a:cxnSpLocks/>
          </p:cNvCxnSpPr>
          <p:nvPr/>
        </p:nvCxnSpPr>
        <p:spPr>
          <a:xfrm flipV="1">
            <a:off x="7559937" y="-237522"/>
            <a:ext cx="0" cy="5217416"/>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6" name="Rechte verbindingslijn 15">
            <a:extLst>
              <a:ext uri="{FF2B5EF4-FFF2-40B4-BE49-F238E27FC236}">
                <a16:creationId xmlns:a16="http://schemas.microsoft.com/office/drawing/2014/main" id="{D835A46E-1BDE-78D6-3523-F34B113214D3}"/>
              </a:ext>
            </a:extLst>
          </p:cNvPr>
          <p:cNvCxnSpPr>
            <a:cxnSpLocks/>
          </p:cNvCxnSpPr>
          <p:nvPr/>
        </p:nvCxnSpPr>
        <p:spPr>
          <a:xfrm>
            <a:off x="7559937" y="4979894"/>
            <a:ext cx="5032860" cy="0"/>
          </a:xfrm>
          <a:prstGeom prst="line">
            <a:avLst/>
          </a:prstGeom>
          <a:ln w="57150"/>
        </p:spPr>
        <p:style>
          <a:lnRef idx="2">
            <a:schemeClr val="accent1"/>
          </a:lnRef>
          <a:fillRef idx="0">
            <a:schemeClr val="accent1"/>
          </a:fillRef>
          <a:effectRef idx="1">
            <a:schemeClr val="accent1"/>
          </a:effectRef>
          <a:fontRef idx="minor">
            <a:schemeClr val="tx1"/>
          </a:fontRef>
        </p:style>
      </p:cxnSp>
      <p:pic>
        <p:nvPicPr>
          <p:cNvPr id="20" name="Afbeelding 19">
            <a:extLst>
              <a:ext uri="{FF2B5EF4-FFF2-40B4-BE49-F238E27FC236}">
                <a16:creationId xmlns:a16="http://schemas.microsoft.com/office/drawing/2014/main" id="{66498F17-0095-1572-B1C8-714E1DDA083A}"/>
              </a:ext>
            </a:extLst>
          </p:cNvPr>
          <p:cNvPicPr>
            <a:picLocks noChangeAspect="1"/>
          </p:cNvPicPr>
          <p:nvPr/>
        </p:nvPicPr>
        <p:blipFill>
          <a:blip r:embed="rId5"/>
          <a:stretch>
            <a:fillRect/>
          </a:stretch>
        </p:blipFill>
        <p:spPr>
          <a:xfrm>
            <a:off x="966961" y="393413"/>
            <a:ext cx="2484900" cy="3303723"/>
          </a:xfrm>
          <a:prstGeom prst="rect">
            <a:avLst/>
          </a:prstGeom>
        </p:spPr>
      </p:pic>
      <p:sp>
        <p:nvSpPr>
          <p:cNvPr id="21" name="Rechthoek 20">
            <a:extLst>
              <a:ext uri="{FF2B5EF4-FFF2-40B4-BE49-F238E27FC236}">
                <a16:creationId xmlns:a16="http://schemas.microsoft.com/office/drawing/2014/main" id="{ECA52F6D-8D6B-D29B-DBC9-02B6978C61F7}"/>
              </a:ext>
            </a:extLst>
          </p:cNvPr>
          <p:cNvSpPr/>
          <p:nvPr/>
        </p:nvSpPr>
        <p:spPr>
          <a:xfrm>
            <a:off x="5658584" y="1173480"/>
            <a:ext cx="610673" cy="190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t>&lt; 0,5 m 2</a:t>
            </a:r>
          </a:p>
        </p:txBody>
      </p:sp>
      <p:cxnSp>
        <p:nvCxnSpPr>
          <p:cNvPr id="22" name="Rechte verbindingslijn met pijl 21">
            <a:extLst>
              <a:ext uri="{FF2B5EF4-FFF2-40B4-BE49-F238E27FC236}">
                <a16:creationId xmlns:a16="http://schemas.microsoft.com/office/drawing/2014/main" id="{8C7AB776-665E-218B-6C7D-28F12A6DFFD8}"/>
              </a:ext>
            </a:extLst>
          </p:cNvPr>
          <p:cNvCxnSpPr>
            <a:cxnSpLocks/>
            <a:stCxn id="21" idx="2"/>
          </p:cNvCxnSpPr>
          <p:nvPr/>
        </p:nvCxnSpPr>
        <p:spPr>
          <a:xfrm>
            <a:off x="5963921" y="1363980"/>
            <a:ext cx="0" cy="40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01521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keuken, zitten, gootsteen&#10;&#10;Automatisch gegenereerde beschrijving">
            <a:extLst>
              <a:ext uri="{FF2B5EF4-FFF2-40B4-BE49-F238E27FC236}">
                <a16:creationId xmlns:a16="http://schemas.microsoft.com/office/drawing/2014/main" id="{B0722B0F-5BEC-4C12-ADB9-38116F390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spTree>
    <p:extLst>
      <p:ext uri="{BB962C8B-B14F-4D97-AF65-F5344CB8AC3E}">
        <p14:creationId xmlns:p14="http://schemas.microsoft.com/office/powerpoint/2010/main" val="26027054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89FC578-57B4-F33A-DB1F-CB60CB80B2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119" y="2659380"/>
            <a:ext cx="5598161" cy="4198620"/>
          </a:xfrm>
          <a:prstGeom prst="rect">
            <a:avLst/>
          </a:prstGeom>
        </p:spPr>
      </p:pic>
      <p:pic>
        <p:nvPicPr>
          <p:cNvPr id="4" name="Afbeelding 3">
            <a:extLst>
              <a:ext uri="{FF2B5EF4-FFF2-40B4-BE49-F238E27FC236}">
                <a16:creationId xmlns:a16="http://schemas.microsoft.com/office/drawing/2014/main" id="{9CF27877-4C3C-2F01-D2B0-8DE3C2AD7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6854825" cy="5141119"/>
          </a:xfrm>
          <a:prstGeom prst="rect">
            <a:avLst/>
          </a:prstGeom>
        </p:spPr>
      </p:pic>
      <p:pic>
        <p:nvPicPr>
          <p:cNvPr id="8" name="Afbeelding 7">
            <a:extLst>
              <a:ext uri="{FF2B5EF4-FFF2-40B4-BE49-F238E27FC236}">
                <a16:creationId xmlns:a16="http://schemas.microsoft.com/office/drawing/2014/main" id="{5CF5E6C0-6F28-7138-5EF3-F1674C3097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5097" y="0"/>
            <a:ext cx="4863253" cy="3647440"/>
          </a:xfrm>
          <a:prstGeom prst="rect">
            <a:avLst/>
          </a:prstGeom>
        </p:spPr>
      </p:pic>
      <p:pic>
        <p:nvPicPr>
          <p:cNvPr id="10" name="Afbeelding 9">
            <a:extLst>
              <a:ext uri="{FF2B5EF4-FFF2-40B4-BE49-F238E27FC236}">
                <a16:creationId xmlns:a16="http://schemas.microsoft.com/office/drawing/2014/main" id="{3A353AF9-530F-11BC-64F1-2EF1FE4A87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7415" y="3429000"/>
            <a:ext cx="4572000" cy="3429000"/>
          </a:xfrm>
          <a:prstGeom prst="rect">
            <a:avLst/>
          </a:prstGeom>
        </p:spPr>
      </p:pic>
    </p:spTree>
    <p:extLst>
      <p:ext uri="{BB962C8B-B14F-4D97-AF65-F5344CB8AC3E}">
        <p14:creationId xmlns:p14="http://schemas.microsoft.com/office/powerpoint/2010/main" val="32572513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1C897B-DA3D-F64C-C950-EBD370ABD3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6" name="Afbeelding 5">
            <a:extLst>
              <a:ext uri="{FF2B5EF4-FFF2-40B4-BE49-F238E27FC236}">
                <a16:creationId xmlns:a16="http://schemas.microsoft.com/office/drawing/2014/main" id="{288A5097-F7D2-E53F-6FAA-3BCC763B49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2137" y="1635760"/>
            <a:ext cx="6956213" cy="5217160"/>
          </a:xfrm>
          <a:prstGeom prst="rect">
            <a:avLst/>
          </a:prstGeom>
        </p:spPr>
      </p:pic>
    </p:spTree>
    <p:extLst>
      <p:ext uri="{BB962C8B-B14F-4D97-AF65-F5344CB8AC3E}">
        <p14:creationId xmlns:p14="http://schemas.microsoft.com/office/powerpoint/2010/main" val="17691622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descr="Afbeelding met binnen, zitten, koelkast, klein&#10;&#10;Automatisch gegenereerde beschrijving">
            <a:extLst>
              <a:ext uri="{FF2B5EF4-FFF2-40B4-BE49-F238E27FC236}">
                <a16:creationId xmlns:a16="http://schemas.microsoft.com/office/drawing/2014/main" id="{E03CE860-88EC-4AD1-92DC-ECFEF4DFE1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spTree>
    <p:extLst>
      <p:ext uri="{BB962C8B-B14F-4D97-AF65-F5344CB8AC3E}">
        <p14:creationId xmlns:p14="http://schemas.microsoft.com/office/powerpoint/2010/main" val="27645150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 installaties			</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Medium, leidingen en pompen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			</a:t>
            </a:r>
          </a:p>
          <a:p>
            <a:pPr marL="819302" lvl="1"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p:txBody>
      </p:sp>
      <p:sp>
        <p:nvSpPr>
          <p:cNvPr id="2" name="Tekstvak 1">
            <a:extLst>
              <a:ext uri="{FF2B5EF4-FFF2-40B4-BE49-F238E27FC236}">
                <a16:creationId xmlns:a16="http://schemas.microsoft.com/office/drawing/2014/main" id="{2C4CED6C-E689-EDA6-3DED-949AA66B80B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4358045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9 Ruimteverwarming</a:t>
            </a: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Inleiding 				9.1</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&amp; rekenzone ’s 		9.2</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 installaties			9.3</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Warmtedistributie			9.4</a:t>
            </a:r>
          </a:p>
          <a:p>
            <a:pPr marL="819302" lvl="1"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Medium, leidingen en pompen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Warmteafgifte			9.5</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p:txBody>
      </p:sp>
      <p:pic>
        <p:nvPicPr>
          <p:cNvPr id="1026" name="Picture 2" descr="Afbeeldingsresultaat voor distributiepompp verwarmingssysteem">
            <a:extLst>
              <a:ext uri="{FF2B5EF4-FFF2-40B4-BE49-F238E27FC236}">
                <a16:creationId xmlns:a16="http://schemas.microsoft.com/office/drawing/2014/main" id="{045E26DA-9C5C-43A5-8D9D-5670536A7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55" y="26542"/>
            <a:ext cx="11452076" cy="678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0397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0528930-DE0F-5689-BD35-6EA46F8C443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19CBE585-63B8-0A64-5189-D57B0FB6F0F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pic>
        <p:nvPicPr>
          <p:cNvPr id="6" name="Afbeelding 5">
            <a:extLst>
              <a:ext uri="{FF2B5EF4-FFF2-40B4-BE49-F238E27FC236}">
                <a16:creationId xmlns:a16="http://schemas.microsoft.com/office/drawing/2014/main" id="{346A5433-A5D4-8FD8-BEFC-FFBFABF38B5F}"/>
              </a:ext>
            </a:extLst>
          </p:cNvPr>
          <p:cNvPicPr>
            <a:picLocks noChangeAspect="1"/>
          </p:cNvPicPr>
          <p:nvPr/>
        </p:nvPicPr>
        <p:blipFill>
          <a:blip r:embed="rId3"/>
          <a:stretch>
            <a:fillRect/>
          </a:stretch>
        </p:blipFill>
        <p:spPr>
          <a:xfrm>
            <a:off x="415636" y="3496197"/>
            <a:ext cx="11453636" cy="1175772"/>
          </a:xfrm>
          <a:prstGeom prst="rect">
            <a:avLst/>
          </a:prstGeom>
        </p:spPr>
      </p:pic>
    </p:spTree>
    <p:extLst>
      <p:ext uri="{BB962C8B-B14F-4D97-AF65-F5344CB8AC3E}">
        <p14:creationId xmlns:p14="http://schemas.microsoft.com/office/powerpoint/2010/main" val="5724526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 - verwarming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Afgiftesystemen zorgen voor de afgifte van warmte in de ruimte. We onderscheiden de volgende systemen: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Radiatoren;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Vloerverwarming;</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Ventilator gedreven radiatoren en/of convectoren;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Luchtverwarming;</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 overige situaties of onbekend.</a:t>
            </a: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Aandachtspunten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Betonkernactivering moet je als vloerverwarming beschouwen;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Radiatoren met losse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add-on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systemen gelden niet als ventilator gedreven radiatoren. Het moet hier gaan om geïntegreerde systemen (radiatoren/convectoren in combinatie met ondersteunende ventilatoren)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Wand- en plafondverwarming vallen onder de ‘overige situaties’.</a:t>
            </a:r>
          </a:p>
          <a:p>
            <a:pPr marL="285750" indent="-285750" fontAlgn="t">
              <a:buFont typeface="Arial" panose="020B0604020202020204" pitchFamily="34" charset="0"/>
              <a:buChar char="•"/>
            </a:pP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Binnenunits</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multi</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)split- of VRF-systemen vallen onder ‘ventilatorconvectoren’.</a:t>
            </a:r>
          </a:p>
        </p:txBody>
      </p:sp>
      <p:sp>
        <p:nvSpPr>
          <p:cNvPr id="3" name="Tekstvak 2">
            <a:extLst>
              <a:ext uri="{FF2B5EF4-FFF2-40B4-BE49-F238E27FC236}">
                <a16:creationId xmlns:a16="http://schemas.microsoft.com/office/drawing/2014/main" id="{5B85A6BE-012F-977E-3081-CCE6042000D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AAA2FD77-881E-C385-A090-0559639ACAF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2715368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 – verwarming meerdere afgiftesystemen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er meerdere afgiftesystemen in het verwarmingssysteem aanwezig zijn, moet je het type warmteafgifte van het hoofdvertrek aanhouden. Indien er een woonkamer aanwezig is in de rekenzone, dan is de woonkamer het hoofdvertrek. Indien er geen woonkamer aanwezig is in de rekenzone, dan is de verblijfsruimte met de grootste gebruiksoppervlakte in de rekenzone het hoofdvertrek.</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Aandachtspunten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in het hoofdvertrek ook meerdere afgiftesystemen in het hoofdverwarmingssysteem</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aanwezig zijn, moet je de volgende prioritering aanhouden: oppervlakteverwarming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(vloerverwarming en/of wandverwarming), radiatoren/convectoren, elektrische verwarming,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luchtverwarming, lokale kachel. Dus als er in het hoofdvertrek bijvoorbeeld radiatoren 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vloerverwarming aanwezig zijn, dan houd je vloerverwarming aan.</a:t>
            </a:r>
          </a:p>
        </p:txBody>
      </p:sp>
      <p:sp>
        <p:nvSpPr>
          <p:cNvPr id="3" name="Tekstvak 2">
            <a:extLst>
              <a:ext uri="{FF2B5EF4-FFF2-40B4-BE49-F238E27FC236}">
                <a16:creationId xmlns:a16="http://schemas.microsoft.com/office/drawing/2014/main" id="{FC4FE91E-01AD-5DAC-8E7D-BE18AA39763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DE812DC3-D20D-FC37-8FC4-7A7A87D6FC8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0273500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 - koeling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Afgiftesystemen geven de koude af in de ruimte. We onderscheiden deze systemen: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Vloerkoeling;</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Wandkoeling;</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Plafondkoeling;</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Ventilatorconvectoren;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 overige situaties of onbekend.</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in het geval van ventilatorconvectoren: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Hoe deze bevestigd zijn; aan de buitenwand of aan/in het plafond. Als beide bevestigingsmethoden voorkomen, telt de meest voorkomende.</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afgiftesystemen met ventilatoren moet het aantal toestellen opgegeven worden. Het gaat daarbij onder meer om ventilatorconvectoren en inblaascassettes van splitunits.</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Aandachtspunten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Betonkernactivering moet je als vloerkoeling beschouwen;</a:t>
            </a:r>
          </a:p>
          <a:p>
            <a:pPr marL="285750" indent="-285750" fontAlgn="t">
              <a:buFont typeface="Arial" panose="020B0604020202020204" pitchFamily="34" charset="0"/>
              <a:buChar char="•"/>
            </a:pP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Binnenunits</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multi</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)split- of VRF-systemen vallen onder ‘ventilatorconvectoren’;</a:t>
            </a:r>
          </a:p>
        </p:txBody>
      </p:sp>
      <p:sp>
        <p:nvSpPr>
          <p:cNvPr id="3" name="Tekstvak 2">
            <a:extLst>
              <a:ext uri="{FF2B5EF4-FFF2-40B4-BE49-F238E27FC236}">
                <a16:creationId xmlns:a16="http://schemas.microsoft.com/office/drawing/2014/main" id="{11292F31-87C2-AFBC-2D33-287DC5604E0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D265C9C0-3E83-FB6B-729E-D816825175D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591204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4488F8D-A919-AC80-049C-FB5C0B39CD6F}"/>
              </a:ext>
            </a:extLst>
          </p:cNvPr>
          <p:cNvPicPr>
            <a:picLocks noChangeAspect="1"/>
          </p:cNvPicPr>
          <p:nvPr/>
        </p:nvPicPr>
        <p:blipFill>
          <a:blip r:embed="rId3"/>
          <a:stretch>
            <a:fillRect/>
          </a:stretch>
        </p:blipFill>
        <p:spPr>
          <a:xfrm>
            <a:off x="6209391" y="1056935"/>
            <a:ext cx="5334600" cy="4985277"/>
          </a:xfrm>
          <a:prstGeom prst="rect">
            <a:avLst/>
          </a:prstGeom>
        </p:spPr>
      </p:pic>
      <p:pic>
        <p:nvPicPr>
          <p:cNvPr id="11" name="Afbeelding 10">
            <a:extLst>
              <a:ext uri="{FF2B5EF4-FFF2-40B4-BE49-F238E27FC236}">
                <a16:creationId xmlns:a16="http://schemas.microsoft.com/office/drawing/2014/main" id="{5B899E25-BD31-85F5-7F53-F6A9550D7D2C}"/>
              </a:ext>
            </a:extLst>
          </p:cNvPr>
          <p:cNvPicPr>
            <a:picLocks noChangeAspect="1"/>
          </p:cNvPicPr>
          <p:nvPr/>
        </p:nvPicPr>
        <p:blipFill>
          <a:blip r:embed="rId4"/>
          <a:stretch>
            <a:fillRect/>
          </a:stretch>
        </p:blipFill>
        <p:spPr>
          <a:xfrm>
            <a:off x="0" y="454378"/>
            <a:ext cx="6264183" cy="6210838"/>
          </a:xfrm>
          <a:prstGeom prst="rect">
            <a:avLst/>
          </a:prstGeom>
        </p:spPr>
      </p:pic>
      <p:sp>
        <p:nvSpPr>
          <p:cNvPr id="6" name="Vrije vorm: vorm 5">
            <a:extLst>
              <a:ext uri="{FF2B5EF4-FFF2-40B4-BE49-F238E27FC236}">
                <a16:creationId xmlns:a16="http://schemas.microsoft.com/office/drawing/2014/main" id="{0808360C-9F31-CA7F-68FD-950E8CAEED37}"/>
              </a:ext>
            </a:extLst>
          </p:cNvPr>
          <p:cNvSpPr/>
          <p:nvPr/>
        </p:nvSpPr>
        <p:spPr>
          <a:xfrm>
            <a:off x="1783976" y="242047"/>
            <a:ext cx="4320989" cy="5414682"/>
          </a:xfrm>
          <a:custGeom>
            <a:avLst/>
            <a:gdLst>
              <a:gd name="connsiteX0" fmla="*/ 4320989 w 4320989"/>
              <a:gd name="connsiteY0" fmla="*/ 5414682 h 5414682"/>
              <a:gd name="connsiteX1" fmla="*/ 0 w 4320989"/>
              <a:gd name="connsiteY1" fmla="*/ 5414682 h 5414682"/>
              <a:gd name="connsiteX2" fmla="*/ 0 w 4320989"/>
              <a:gd name="connsiteY2" fmla="*/ 0 h 5414682"/>
              <a:gd name="connsiteX3" fmla="*/ 17930 w 4320989"/>
              <a:gd name="connsiteY3" fmla="*/ 44824 h 5414682"/>
            </a:gdLst>
            <a:ahLst/>
            <a:cxnLst>
              <a:cxn ang="0">
                <a:pos x="connsiteX0" y="connsiteY0"/>
              </a:cxn>
              <a:cxn ang="0">
                <a:pos x="connsiteX1" y="connsiteY1"/>
              </a:cxn>
              <a:cxn ang="0">
                <a:pos x="connsiteX2" y="connsiteY2"/>
              </a:cxn>
              <a:cxn ang="0">
                <a:pos x="connsiteX3" y="connsiteY3"/>
              </a:cxn>
            </a:cxnLst>
            <a:rect l="l" t="t" r="r" b="b"/>
            <a:pathLst>
              <a:path w="4320989" h="5414682">
                <a:moveTo>
                  <a:pt x="4320989" y="5414682"/>
                </a:moveTo>
                <a:lnTo>
                  <a:pt x="0" y="5414682"/>
                </a:lnTo>
                <a:lnTo>
                  <a:pt x="0" y="0"/>
                </a:lnTo>
                <a:lnTo>
                  <a:pt x="17930" y="44824"/>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C1C17C4C-241A-22F4-7673-6DCC1E0D95F1}"/>
              </a:ext>
            </a:extLst>
          </p:cNvPr>
          <p:cNvSpPr/>
          <p:nvPr/>
        </p:nvSpPr>
        <p:spPr>
          <a:xfrm>
            <a:off x="3209366" y="604221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220</a:t>
            </a:r>
          </a:p>
        </p:txBody>
      </p:sp>
      <p:cxnSp>
        <p:nvCxnSpPr>
          <p:cNvPr id="12" name="Rechte verbindingslijn 11">
            <a:extLst>
              <a:ext uri="{FF2B5EF4-FFF2-40B4-BE49-F238E27FC236}">
                <a16:creationId xmlns:a16="http://schemas.microsoft.com/office/drawing/2014/main" id="{58B470CD-3A21-753B-B7DF-36C17F90514D}"/>
              </a:ext>
            </a:extLst>
          </p:cNvPr>
          <p:cNvCxnSpPr>
            <a:cxnSpLocks/>
          </p:cNvCxnSpPr>
          <p:nvPr/>
        </p:nvCxnSpPr>
        <p:spPr>
          <a:xfrm>
            <a:off x="3657601" y="6293224"/>
            <a:ext cx="206187" cy="110398"/>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hthoek 12">
            <a:extLst>
              <a:ext uri="{FF2B5EF4-FFF2-40B4-BE49-F238E27FC236}">
                <a16:creationId xmlns:a16="http://schemas.microsoft.com/office/drawing/2014/main" id="{123F3D1C-754A-313D-7CD3-3D053B714459}"/>
              </a:ext>
            </a:extLst>
          </p:cNvPr>
          <p:cNvSpPr/>
          <p:nvPr/>
        </p:nvSpPr>
        <p:spPr>
          <a:xfrm>
            <a:off x="5515686" y="586949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140</a:t>
            </a:r>
          </a:p>
        </p:txBody>
      </p:sp>
      <p:cxnSp>
        <p:nvCxnSpPr>
          <p:cNvPr id="14" name="Rechte verbindingslijn 13">
            <a:extLst>
              <a:ext uri="{FF2B5EF4-FFF2-40B4-BE49-F238E27FC236}">
                <a16:creationId xmlns:a16="http://schemas.microsoft.com/office/drawing/2014/main" id="{70592F36-E75A-1EA0-C7D7-A327229BD21E}"/>
              </a:ext>
            </a:extLst>
          </p:cNvPr>
          <p:cNvCxnSpPr/>
          <p:nvPr/>
        </p:nvCxnSpPr>
        <p:spPr>
          <a:xfrm>
            <a:off x="5892800" y="6121400"/>
            <a:ext cx="121920" cy="171824"/>
          </a:xfrm>
          <a:prstGeom prst="line">
            <a:avLst/>
          </a:prstGeom>
        </p:spPr>
        <p:style>
          <a:lnRef idx="2">
            <a:schemeClr val="accent1"/>
          </a:lnRef>
          <a:fillRef idx="0">
            <a:schemeClr val="accent1"/>
          </a:fillRef>
          <a:effectRef idx="1">
            <a:schemeClr val="accent1"/>
          </a:effectRef>
          <a:fontRef idx="minor">
            <a:schemeClr val="tx1"/>
          </a:fontRef>
        </p:style>
      </p:cxnSp>
      <p:pic>
        <p:nvPicPr>
          <p:cNvPr id="20" name="Afbeelding 19">
            <a:extLst>
              <a:ext uri="{FF2B5EF4-FFF2-40B4-BE49-F238E27FC236}">
                <a16:creationId xmlns:a16="http://schemas.microsoft.com/office/drawing/2014/main" id="{26619116-F51C-8FD7-2492-6F6069F5522F}"/>
              </a:ext>
            </a:extLst>
          </p:cNvPr>
          <p:cNvPicPr>
            <a:picLocks noChangeAspect="1"/>
          </p:cNvPicPr>
          <p:nvPr/>
        </p:nvPicPr>
        <p:blipFill>
          <a:blip r:embed="rId5"/>
          <a:stretch>
            <a:fillRect/>
          </a:stretch>
        </p:blipFill>
        <p:spPr>
          <a:xfrm>
            <a:off x="966961" y="393413"/>
            <a:ext cx="2484900" cy="3303723"/>
          </a:xfrm>
          <a:prstGeom prst="rect">
            <a:avLst/>
          </a:prstGeom>
        </p:spPr>
      </p:pic>
      <p:pic>
        <p:nvPicPr>
          <p:cNvPr id="23" name="Afbeelding 22">
            <a:extLst>
              <a:ext uri="{FF2B5EF4-FFF2-40B4-BE49-F238E27FC236}">
                <a16:creationId xmlns:a16="http://schemas.microsoft.com/office/drawing/2014/main" id="{F8DAF50D-10BA-C3A8-4151-D4D8F70995E6}"/>
              </a:ext>
            </a:extLst>
          </p:cNvPr>
          <p:cNvPicPr>
            <a:picLocks noChangeAspect="1"/>
          </p:cNvPicPr>
          <p:nvPr/>
        </p:nvPicPr>
        <p:blipFill rotWithShape="1">
          <a:blip r:embed="rId6"/>
          <a:srcRect r="16686" b="36040"/>
          <a:stretch/>
        </p:blipFill>
        <p:spPr>
          <a:xfrm>
            <a:off x="409919" y="5013960"/>
            <a:ext cx="2651239" cy="1713033"/>
          </a:xfrm>
          <a:prstGeom prst="rect">
            <a:avLst/>
          </a:prstGeom>
        </p:spPr>
      </p:pic>
      <p:sp>
        <p:nvSpPr>
          <p:cNvPr id="24" name="Rechthoek 23">
            <a:extLst>
              <a:ext uri="{FF2B5EF4-FFF2-40B4-BE49-F238E27FC236}">
                <a16:creationId xmlns:a16="http://schemas.microsoft.com/office/drawing/2014/main" id="{D388D65E-C3DD-53B6-604B-9685971FF09C}"/>
              </a:ext>
            </a:extLst>
          </p:cNvPr>
          <p:cNvSpPr/>
          <p:nvPr/>
        </p:nvSpPr>
        <p:spPr>
          <a:xfrm>
            <a:off x="5658584" y="1173480"/>
            <a:ext cx="610673" cy="190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t>&lt; 0,5 m 2</a:t>
            </a:r>
          </a:p>
        </p:txBody>
      </p:sp>
      <p:cxnSp>
        <p:nvCxnSpPr>
          <p:cNvPr id="25" name="Rechte verbindingslijn met pijl 24">
            <a:extLst>
              <a:ext uri="{FF2B5EF4-FFF2-40B4-BE49-F238E27FC236}">
                <a16:creationId xmlns:a16="http://schemas.microsoft.com/office/drawing/2014/main" id="{825C4D33-7939-432C-80BD-4B64523CDB75}"/>
              </a:ext>
            </a:extLst>
          </p:cNvPr>
          <p:cNvCxnSpPr>
            <a:cxnSpLocks/>
            <a:stCxn id="24" idx="2"/>
          </p:cNvCxnSpPr>
          <p:nvPr/>
        </p:nvCxnSpPr>
        <p:spPr>
          <a:xfrm>
            <a:off x="5963921" y="1363980"/>
            <a:ext cx="0" cy="40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9F5CC6FB-FD1B-00C2-C2BB-B436DB2ED5AB}"/>
              </a:ext>
            </a:extLst>
          </p:cNvPr>
          <p:cNvCxnSpPr>
            <a:cxnSpLocks/>
          </p:cNvCxnSpPr>
          <p:nvPr/>
        </p:nvCxnSpPr>
        <p:spPr>
          <a:xfrm flipV="1">
            <a:off x="7559937" y="-237522"/>
            <a:ext cx="0" cy="5217416"/>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7" name="Rechte verbindingslijn 6">
            <a:extLst>
              <a:ext uri="{FF2B5EF4-FFF2-40B4-BE49-F238E27FC236}">
                <a16:creationId xmlns:a16="http://schemas.microsoft.com/office/drawing/2014/main" id="{940114FC-C20D-CF0D-4988-0C06B8D06830}"/>
              </a:ext>
            </a:extLst>
          </p:cNvPr>
          <p:cNvCxnSpPr>
            <a:cxnSpLocks/>
          </p:cNvCxnSpPr>
          <p:nvPr/>
        </p:nvCxnSpPr>
        <p:spPr>
          <a:xfrm>
            <a:off x="7559937" y="4979894"/>
            <a:ext cx="503286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15" name="Tekstvak 14">
            <a:extLst>
              <a:ext uri="{FF2B5EF4-FFF2-40B4-BE49-F238E27FC236}">
                <a16:creationId xmlns:a16="http://schemas.microsoft.com/office/drawing/2014/main" id="{27ACFD7A-D2D1-FEB7-297C-746FA1977B31}"/>
              </a:ext>
            </a:extLst>
          </p:cNvPr>
          <p:cNvSpPr txBox="1"/>
          <p:nvPr/>
        </p:nvSpPr>
        <p:spPr>
          <a:xfrm>
            <a:off x="6099175" y="3845857"/>
            <a:ext cx="5818518"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600" dirty="0"/>
              <a:t>Bepaal van appartement 286;</a:t>
            </a:r>
          </a:p>
          <a:p>
            <a:pPr marL="285750" indent="-285750">
              <a:buFont typeface="Arial" panose="020B0604020202020204" pitchFamily="34" charset="0"/>
              <a:buChar char="•"/>
            </a:pPr>
            <a:r>
              <a:rPr lang="nl-NL" sz="1600" dirty="0">
                <a:highlight>
                  <a:srgbClr val="FFFFFF"/>
                </a:highlight>
              </a:rPr>
              <a:t>Het verliesoppervlak van het hellende dak</a:t>
            </a:r>
          </a:p>
          <a:p>
            <a:pPr marL="762152" lvl="1" indent="-285750">
              <a:buFont typeface="Arial" panose="020B0604020202020204" pitchFamily="34" charset="0"/>
              <a:buChar char="•"/>
            </a:pPr>
            <a:r>
              <a:rPr lang="nl-NL" sz="1600" dirty="0">
                <a:highlight>
                  <a:srgbClr val="FFFFFF"/>
                </a:highlight>
              </a:rPr>
              <a:t>Met de stelling van Pythagoras</a:t>
            </a:r>
          </a:p>
          <a:p>
            <a:pPr marL="762152" lvl="1" indent="-285750">
              <a:buFont typeface="Arial" panose="020B0604020202020204" pitchFamily="34" charset="0"/>
              <a:buChar char="•"/>
            </a:pPr>
            <a:r>
              <a:rPr lang="nl-NL" sz="1600" dirty="0">
                <a:highlight>
                  <a:srgbClr val="FFFFFF"/>
                </a:highlight>
              </a:rPr>
              <a:t>Met de hellingshoekfactor</a:t>
            </a:r>
          </a:p>
          <a:p>
            <a:pPr marL="285750" indent="-285750">
              <a:buFont typeface="Arial" panose="020B0604020202020204" pitchFamily="34" charset="0"/>
              <a:buChar char="•"/>
            </a:pPr>
            <a:r>
              <a:rPr lang="nl-NL" sz="1600" dirty="0">
                <a:highlight>
                  <a:srgbClr val="FFFFFF"/>
                </a:highlight>
              </a:rPr>
              <a:t>Het verliesoppervlak van het platte dak</a:t>
            </a:r>
          </a:p>
        </p:txBody>
      </p:sp>
    </p:spTree>
    <p:extLst>
      <p:ext uri="{BB962C8B-B14F-4D97-AF65-F5344CB8AC3E}">
        <p14:creationId xmlns:p14="http://schemas.microsoft.com/office/powerpoint/2010/main" val="13671383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 – koeling meerdere afgiftesystemen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er meerdere afgiftesystemen in het koelsysteem aanwezig zijn, moet je het type</a:t>
            </a:r>
          </a:p>
          <a:p>
            <a:pPr fontAlgn="t"/>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Koudeafgifte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in het hoofdvertrek aanhouden. Indien er een woonkamer aanwezig is in de rekenzone, dan is de woonkamer het hoofdvertrek. Indien er geen woonkamer aanwezig is in de rekenzone, dan is de verblijfsruimte met de grootste gebruiksoppervlakte in de rekenzone het hoofdvertrek.</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Aandachtspunten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in het hoofdvertrek ook meerdere afgiftesystemen in het hoofdkoelsysteem aanwezig zijn, is het afgiftesysteem met de laagst benodigde temperatuur bepalend. Dus als er in het hoofdvertrek bijvoorbeeld vloerkoeling en ventilatorconvectoren aanwezig zijn, dan worden de ventilatorconvectoren aangehouden. In geval van een combinatie van vloer-, wand- en plafondkoeling, prevaleert vloerkoeling.</a:t>
            </a:r>
          </a:p>
        </p:txBody>
      </p:sp>
      <p:sp>
        <p:nvSpPr>
          <p:cNvPr id="3" name="Tekstvak 2">
            <a:extLst>
              <a:ext uri="{FF2B5EF4-FFF2-40B4-BE49-F238E27FC236}">
                <a16:creationId xmlns:a16="http://schemas.microsoft.com/office/drawing/2014/main" id="{1D89443E-F83E-903A-BAD4-7E8724229CA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2" name="Tekstvak 1">
            <a:extLst>
              <a:ext uri="{FF2B5EF4-FFF2-40B4-BE49-F238E27FC236}">
                <a16:creationId xmlns:a16="http://schemas.microsoft.com/office/drawing/2014/main" id="{542DCEF9-58DD-6039-0AC5-D808BB43759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3592925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Regeling afgiftesysteem - verwarming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 na hoe de warmteafgiftesystemen in de rekenzone worden geregeld. Tabel 9.16 geeft per type afgiftesysteem de toepasselijke regelingen aan:</a:t>
            </a: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Tijdelijke aanduiding voor afbeelding 5">
            <a:extLst>
              <a:ext uri="{FF2B5EF4-FFF2-40B4-BE49-F238E27FC236}">
                <a16:creationId xmlns:a16="http://schemas.microsoft.com/office/drawing/2014/main" id="{AF453EBE-D9BD-4A9A-80F1-681E7B82C9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16" t="18480" r="32237" b="14169"/>
          <a:stretch/>
        </p:blipFill>
        <p:spPr>
          <a:xfrm>
            <a:off x="424896" y="4225002"/>
            <a:ext cx="1921080" cy="1795485"/>
          </a:xfrm>
          <a:prstGeom prst="rect">
            <a:avLst/>
          </a:prstGeom>
        </p:spPr>
      </p:pic>
      <p:pic>
        <p:nvPicPr>
          <p:cNvPr id="5" name="Afbeelding 4">
            <a:extLst>
              <a:ext uri="{FF2B5EF4-FFF2-40B4-BE49-F238E27FC236}">
                <a16:creationId xmlns:a16="http://schemas.microsoft.com/office/drawing/2014/main" id="{9D9AE5BD-B59D-1CD6-151B-15BDFD73780C}"/>
              </a:ext>
            </a:extLst>
          </p:cNvPr>
          <p:cNvPicPr>
            <a:picLocks noChangeAspect="1"/>
          </p:cNvPicPr>
          <p:nvPr/>
        </p:nvPicPr>
        <p:blipFill>
          <a:blip r:embed="rId4"/>
          <a:stretch>
            <a:fillRect/>
          </a:stretch>
        </p:blipFill>
        <p:spPr>
          <a:xfrm>
            <a:off x="2967169" y="2592849"/>
            <a:ext cx="6448401" cy="4049998"/>
          </a:xfrm>
          <a:prstGeom prst="rect">
            <a:avLst/>
          </a:prstGeom>
        </p:spPr>
      </p:pic>
      <p:sp>
        <p:nvSpPr>
          <p:cNvPr id="3" name="Tekstvak 2">
            <a:extLst>
              <a:ext uri="{FF2B5EF4-FFF2-40B4-BE49-F238E27FC236}">
                <a16:creationId xmlns:a16="http://schemas.microsoft.com/office/drawing/2014/main" id="{3B5DE0A7-49F0-0D39-834A-A2F4546583E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6D3E3EDB-AB5E-DA97-EC73-57226CBF92C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085602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Regeling afgiftesysteem - koeling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Stel vast met tabel 10.12 hoe de ruimtetemperatuur wordt geregeld.</a:t>
            </a: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Tijdelijke aanduiding voor afbeelding 5">
            <a:extLst>
              <a:ext uri="{FF2B5EF4-FFF2-40B4-BE49-F238E27FC236}">
                <a16:creationId xmlns:a16="http://schemas.microsoft.com/office/drawing/2014/main" id="{AF453EBE-D9BD-4A9A-80F1-681E7B82C9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16" t="18480" r="32237" b="14169"/>
          <a:stretch/>
        </p:blipFill>
        <p:spPr>
          <a:xfrm>
            <a:off x="424896" y="4225002"/>
            <a:ext cx="1921080" cy="1795485"/>
          </a:xfrm>
          <a:prstGeom prst="rect">
            <a:avLst/>
          </a:prstGeom>
        </p:spPr>
      </p:pic>
      <p:pic>
        <p:nvPicPr>
          <p:cNvPr id="4" name="Afbeelding 3">
            <a:extLst>
              <a:ext uri="{FF2B5EF4-FFF2-40B4-BE49-F238E27FC236}">
                <a16:creationId xmlns:a16="http://schemas.microsoft.com/office/drawing/2014/main" id="{F2ED76A3-372F-5684-CB58-03DEF1823E97}"/>
              </a:ext>
            </a:extLst>
          </p:cNvPr>
          <p:cNvPicPr>
            <a:picLocks noChangeAspect="1"/>
          </p:cNvPicPr>
          <p:nvPr/>
        </p:nvPicPr>
        <p:blipFill>
          <a:blip r:embed="rId4"/>
          <a:stretch>
            <a:fillRect/>
          </a:stretch>
        </p:blipFill>
        <p:spPr>
          <a:xfrm>
            <a:off x="2832078" y="2777669"/>
            <a:ext cx="8345065" cy="3848637"/>
          </a:xfrm>
          <a:prstGeom prst="rect">
            <a:avLst/>
          </a:prstGeom>
        </p:spPr>
      </p:pic>
      <p:sp>
        <p:nvSpPr>
          <p:cNvPr id="3" name="Tekstvak 2">
            <a:extLst>
              <a:ext uri="{FF2B5EF4-FFF2-40B4-BE49-F238E27FC236}">
                <a16:creationId xmlns:a16="http://schemas.microsoft.com/office/drawing/2014/main" id="{FB77EC8A-0FA4-39BB-E493-8898E8C3290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2AC0FD7A-9E58-38AC-B442-28C2CC761BC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8941134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erelateerde afbeelding">
            <a:extLst>
              <a:ext uri="{FF2B5EF4-FFF2-40B4-BE49-F238E27FC236}">
                <a16:creationId xmlns:a16="http://schemas.microsoft.com/office/drawing/2014/main" id="{32AD4268-19E3-4A53-9FE7-A9E9B2C3A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537" y="383959"/>
            <a:ext cx="4439275" cy="609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237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Inleiding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Energieprestatie</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Indicatoren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Standaard omstandigheden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Werkzaamheden EP-W adviseur</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Gebouwbegrenzing en indeling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Algemene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Ruimteverwarming</a:t>
            </a:r>
          </a:p>
          <a:p>
            <a:pPr lvl="1"/>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Ruimtekoeling</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Bevochtiging en </a:t>
            </a:r>
            <a:r>
              <a:rPr lang="nl-NL" sz="1800" strike="sngStrike"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ontvochtiging</a:t>
            </a:r>
            <a:endPar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 Tapwater</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Verlichtingsinstallaties</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energieproductie</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Representatieve woningen</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2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3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4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5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6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7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8</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9</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algn="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10</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11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12</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13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14</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15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16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17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6E09823-E74B-B816-4C5F-7093B89857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9620672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42105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 		(11.2)</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Ventilatiesysteem</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Hoofdsysteem / subsysteem			(11.3)</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Ventilatiedebiet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Mechanische ventilatie (type B t/m E)		(11.4)</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Luchtbehandelingskast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Wtw</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bypass, verwarming/koeling via vent.	(11.5)</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Lekdichtheid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kanelen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warmteverliezen 		(11.6)</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Energieverbruik ventilatoren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Vermogen van de ventilatoren			(11.7)</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A55228B3-36EB-0417-B76D-43E378C7BF1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CAEA1706-CD14-A417-D610-3C0F676B401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5776971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 </a:t>
            </a:r>
            <a:b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 		(11.2)</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Ventilatiesysteem</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Hoofdsysteem / subsysteem			(11.3)</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Ventilatiedebiet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Mechanische ventilatie (type B t/m E)		(11.4)</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Luchtbehandelingskast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Wtw</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bypass, verwarming/koeling via vent.	(11.5)</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Lekdichtheid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kanelen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warmteverliezen 		(11.6)</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Energieverbruik ventilatoren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Vermogen van de ventilatoren			(11.7)</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A55228B3-36EB-0417-B76D-43E378C7BF1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CAEA1706-CD14-A417-D610-3C0F676B401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1488225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xtBox 11">
            <a:extLst>
              <a:ext uri="{FF2B5EF4-FFF2-40B4-BE49-F238E27FC236}">
                <a16:creationId xmlns:a16="http://schemas.microsoft.com/office/drawing/2014/main" id="{C9649DE0-14B6-C6E8-664F-F5D0E7FCFC47}"/>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ventilatiesysteem heeft invloed op de indeling in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per rekenzone wat het type ventilatiesysteem en het ventilatiedebiet is. Bepaal ook  of er luchtbehandelingskasten zijn, of er sprake is van distributie van lucht en eventueel de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ventilatorvermogens.</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80% of meer van de gebruiksoppervlakte Ag door één systeem wordt geventileerd, dan mag je de kleinere systemen achterwege laten;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Alleen systemen voor ventilatie voor het verblijf van personen neem je op. Dit zijn systemen die tot doel hebben ruimten te ventileren. Niet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ventilatievoorzieningen, zoals een voorziening bij een kooktoestel die tijdens het koken vrijkomende dampen afzuigt, neem je niet op. Ook als er alleen mechanische afzuiging aanwezig is bij toiletten of badkamer, neem je dit niet op;</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Ventilatievoorzieningen van sfeerhaarden e.d. neem je niet op.</a:t>
            </a:r>
          </a:p>
        </p:txBody>
      </p:sp>
      <p:sp>
        <p:nvSpPr>
          <p:cNvPr id="3" name="Tekstvak 2">
            <a:extLst>
              <a:ext uri="{FF2B5EF4-FFF2-40B4-BE49-F238E27FC236}">
                <a16:creationId xmlns:a16="http://schemas.microsoft.com/office/drawing/2014/main" id="{66DC6BAC-8EF4-AAC6-7063-D25D07D0F31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6176250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 		(11.2)</a:t>
            </a: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Ventilatiesysteem</a:t>
            </a:r>
            <a:b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Hoofdsysteem / subsysteem			(11.3)</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Ventilatiedebiet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Mechanische ventilatie (type B t/m E)		(11.4)</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Luchtbehandelingskast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Wtw</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bypass, verwarming/koeling via vent.	(11.5)</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Lekdichtheid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kanelen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warmteverliezen 		(11.6)</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Energieverbruik ventilatoren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Vermogen van de ventilatoren			(11.7)</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A55228B3-36EB-0417-B76D-43E378C7BF1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CAEA1706-CD14-A417-D610-3C0F676B401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692797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6AA2753-C3E7-A16D-5A6F-04E949D878E7}"/>
              </a:ext>
            </a:extLst>
          </p:cNvPr>
          <p:cNvPicPr>
            <a:picLocks noChangeAspect="1"/>
          </p:cNvPicPr>
          <p:nvPr/>
        </p:nvPicPr>
        <p:blipFill>
          <a:blip r:embed="rId3"/>
          <a:stretch>
            <a:fillRect/>
          </a:stretch>
        </p:blipFill>
        <p:spPr>
          <a:xfrm>
            <a:off x="6209391" y="1056935"/>
            <a:ext cx="5334600" cy="4985277"/>
          </a:xfrm>
          <a:prstGeom prst="rect">
            <a:avLst/>
          </a:prstGeom>
        </p:spPr>
      </p:pic>
      <p:pic>
        <p:nvPicPr>
          <p:cNvPr id="11" name="Afbeelding 10">
            <a:extLst>
              <a:ext uri="{FF2B5EF4-FFF2-40B4-BE49-F238E27FC236}">
                <a16:creationId xmlns:a16="http://schemas.microsoft.com/office/drawing/2014/main" id="{5B899E25-BD31-85F5-7F53-F6A9550D7D2C}"/>
              </a:ext>
            </a:extLst>
          </p:cNvPr>
          <p:cNvPicPr>
            <a:picLocks noChangeAspect="1"/>
          </p:cNvPicPr>
          <p:nvPr/>
        </p:nvPicPr>
        <p:blipFill>
          <a:blip r:embed="rId4"/>
          <a:stretch>
            <a:fillRect/>
          </a:stretch>
        </p:blipFill>
        <p:spPr>
          <a:xfrm>
            <a:off x="0" y="454378"/>
            <a:ext cx="6264183" cy="6210838"/>
          </a:xfrm>
          <a:prstGeom prst="rect">
            <a:avLst/>
          </a:prstGeom>
        </p:spPr>
      </p:pic>
      <p:sp>
        <p:nvSpPr>
          <p:cNvPr id="6" name="Vrije vorm: vorm 5">
            <a:extLst>
              <a:ext uri="{FF2B5EF4-FFF2-40B4-BE49-F238E27FC236}">
                <a16:creationId xmlns:a16="http://schemas.microsoft.com/office/drawing/2014/main" id="{0808360C-9F31-CA7F-68FD-950E8CAEED37}"/>
              </a:ext>
            </a:extLst>
          </p:cNvPr>
          <p:cNvSpPr/>
          <p:nvPr/>
        </p:nvSpPr>
        <p:spPr>
          <a:xfrm>
            <a:off x="1783976" y="242047"/>
            <a:ext cx="4320989" cy="5414682"/>
          </a:xfrm>
          <a:custGeom>
            <a:avLst/>
            <a:gdLst>
              <a:gd name="connsiteX0" fmla="*/ 4320989 w 4320989"/>
              <a:gd name="connsiteY0" fmla="*/ 5414682 h 5414682"/>
              <a:gd name="connsiteX1" fmla="*/ 0 w 4320989"/>
              <a:gd name="connsiteY1" fmla="*/ 5414682 h 5414682"/>
              <a:gd name="connsiteX2" fmla="*/ 0 w 4320989"/>
              <a:gd name="connsiteY2" fmla="*/ 0 h 5414682"/>
              <a:gd name="connsiteX3" fmla="*/ 17930 w 4320989"/>
              <a:gd name="connsiteY3" fmla="*/ 44824 h 5414682"/>
            </a:gdLst>
            <a:ahLst/>
            <a:cxnLst>
              <a:cxn ang="0">
                <a:pos x="connsiteX0" y="connsiteY0"/>
              </a:cxn>
              <a:cxn ang="0">
                <a:pos x="connsiteX1" y="connsiteY1"/>
              </a:cxn>
              <a:cxn ang="0">
                <a:pos x="connsiteX2" y="connsiteY2"/>
              </a:cxn>
              <a:cxn ang="0">
                <a:pos x="connsiteX3" y="connsiteY3"/>
              </a:cxn>
            </a:cxnLst>
            <a:rect l="l" t="t" r="r" b="b"/>
            <a:pathLst>
              <a:path w="4320989" h="5414682">
                <a:moveTo>
                  <a:pt x="4320989" y="5414682"/>
                </a:moveTo>
                <a:lnTo>
                  <a:pt x="0" y="5414682"/>
                </a:lnTo>
                <a:lnTo>
                  <a:pt x="0" y="0"/>
                </a:lnTo>
                <a:lnTo>
                  <a:pt x="17930" y="44824"/>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C1C17C4C-241A-22F4-7673-6DCC1E0D95F1}"/>
              </a:ext>
            </a:extLst>
          </p:cNvPr>
          <p:cNvSpPr/>
          <p:nvPr/>
        </p:nvSpPr>
        <p:spPr>
          <a:xfrm>
            <a:off x="3209366" y="604221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220</a:t>
            </a:r>
          </a:p>
        </p:txBody>
      </p:sp>
      <p:cxnSp>
        <p:nvCxnSpPr>
          <p:cNvPr id="12" name="Rechte verbindingslijn 11">
            <a:extLst>
              <a:ext uri="{FF2B5EF4-FFF2-40B4-BE49-F238E27FC236}">
                <a16:creationId xmlns:a16="http://schemas.microsoft.com/office/drawing/2014/main" id="{58B470CD-3A21-753B-B7DF-36C17F90514D}"/>
              </a:ext>
            </a:extLst>
          </p:cNvPr>
          <p:cNvCxnSpPr>
            <a:cxnSpLocks/>
          </p:cNvCxnSpPr>
          <p:nvPr/>
        </p:nvCxnSpPr>
        <p:spPr>
          <a:xfrm>
            <a:off x="3657601" y="6293224"/>
            <a:ext cx="206187" cy="110398"/>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hthoek 12">
            <a:extLst>
              <a:ext uri="{FF2B5EF4-FFF2-40B4-BE49-F238E27FC236}">
                <a16:creationId xmlns:a16="http://schemas.microsoft.com/office/drawing/2014/main" id="{123F3D1C-754A-313D-7CD3-3D053B714459}"/>
              </a:ext>
            </a:extLst>
          </p:cNvPr>
          <p:cNvSpPr/>
          <p:nvPr/>
        </p:nvSpPr>
        <p:spPr>
          <a:xfrm>
            <a:off x="5515686" y="586949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140</a:t>
            </a:r>
          </a:p>
        </p:txBody>
      </p:sp>
      <p:cxnSp>
        <p:nvCxnSpPr>
          <p:cNvPr id="14" name="Rechte verbindingslijn 13">
            <a:extLst>
              <a:ext uri="{FF2B5EF4-FFF2-40B4-BE49-F238E27FC236}">
                <a16:creationId xmlns:a16="http://schemas.microsoft.com/office/drawing/2014/main" id="{70592F36-E75A-1EA0-C7D7-A327229BD21E}"/>
              </a:ext>
            </a:extLst>
          </p:cNvPr>
          <p:cNvCxnSpPr/>
          <p:nvPr/>
        </p:nvCxnSpPr>
        <p:spPr>
          <a:xfrm>
            <a:off x="5892800" y="6121400"/>
            <a:ext cx="121920" cy="171824"/>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Afbeelding 17">
            <a:extLst>
              <a:ext uri="{FF2B5EF4-FFF2-40B4-BE49-F238E27FC236}">
                <a16:creationId xmlns:a16="http://schemas.microsoft.com/office/drawing/2014/main" id="{E5B6F0F1-72F6-D4ED-1378-8BDD3D68914B}"/>
              </a:ext>
            </a:extLst>
          </p:cNvPr>
          <p:cNvPicPr>
            <a:picLocks noChangeAspect="1"/>
          </p:cNvPicPr>
          <p:nvPr/>
        </p:nvPicPr>
        <p:blipFill>
          <a:blip r:embed="rId5"/>
          <a:stretch>
            <a:fillRect/>
          </a:stretch>
        </p:blipFill>
        <p:spPr>
          <a:xfrm>
            <a:off x="966961" y="393413"/>
            <a:ext cx="2484900" cy="3303723"/>
          </a:xfrm>
          <a:prstGeom prst="rect">
            <a:avLst/>
          </a:prstGeom>
        </p:spPr>
      </p:pic>
      <p:sp>
        <p:nvSpPr>
          <p:cNvPr id="20" name="Rechthoek 19">
            <a:extLst>
              <a:ext uri="{FF2B5EF4-FFF2-40B4-BE49-F238E27FC236}">
                <a16:creationId xmlns:a16="http://schemas.microsoft.com/office/drawing/2014/main" id="{45F6DD75-BFFB-25DB-22E2-C3912FBE7043}"/>
              </a:ext>
            </a:extLst>
          </p:cNvPr>
          <p:cNvSpPr/>
          <p:nvPr/>
        </p:nvSpPr>
        <p:spPr>
          <a:xfrm>
            <a:off x="5658584" y="1173480"/>
            <a:ext cx="610673" cy="190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t>&lt; 0,5 m 2</a:t>
            </a:r>
          </a:p>
        </p:txBody>
      </p:sp>
      <p:cxnSp>
        <p:nvCxnSpPr>
          <p:cNvPr id="21" name="Rechte verbindingslijn met pijl 20">
            <a:extLst>
              <a:ext uri="{FF2B5EF4-FFF2-40B4-BE49-F238E27FC236}">
                <a16:creationId xmlns:a16="http://schemas.microsoft.com/office/drawing/2014/main" id="{BFECE17A-09B7-70BB-5E5D-B267BC3510E0}"/>
              </a:ext>
            </a:extLst>
          </p:cNvPr>
          <p:cNvCxnSpPr>
            <a:cxnSpLocks/>
            <a:stCxn id="20" idx="2"/>
          </p:cNvCxnSpPr>
          <p:nvPr/>
        </p:nvCxnSpPr>
        <p:spPr>
          <a:xfrm>
            <a:off x="5963921" y="1363980"/>
            <a:ext cx="0" cy="40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 name="Rechte verbindingslijn 3">
            <a:extLst>
              <a:ext uri="{FF2B5EF4-FFF2-40B4-BE49-F238E27FC236}">
                <a16:creationId xmlns:a16="http://schemas.microsoft.com/office/drawing/2014/main" id="{432EDCFA-6E1E-F24E-B591-69679607AB81}"/>
              </a:ext>
            </a:extLst>
          </p:cNvPr>
          <p:cNvCxnSpPr>
            <a:cxnSpLocks/>
          </p:cNvCxnSpPr>
          <p:nvPr/>
        </p:nvCxnSpPr>
        <p:spPr>
          <a:xfrm flipV="1">
            <a:off x="7559937" y="-237522"/>
            <a:ext cx="0" cy="5217416"/>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6885D651-6525-698D-3145-E4F9A3485402}"/>
              </a:ext>
            </a:extLst>
          </p:cNvPr>
          <p:cNvCxnSpPr>
            <a:cxnSpLocks/>
          </p:cNvCxnSpPr>
          <p:nvPr/>
        </p:nvCxnSpPr>
        <p:spPr>
          <a:xfrm>
            <a:off x="7559937" y="4979894"/>
            <a:ext cx="5032860" cy="0"/>
          </a:xfrm>
          <a:prstGeom prst="line">
            <a:avLst/>
          </a:prstGeom>
          <a:ln w="57150"/>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27ACFD7A-D2D1-FEB7-297C-746FA1977B31}"/>
                  </a:ext>
                </a:extLst>
              </p:cNvPr>
              <p:cNvSpPr txBox="1"/>
              <p:nvPr/>
            </p:nvSpPr>
            <p:spPr>
              <a:xfrm>
                <a:off x="6099175" y="3845857"/>
                <a:ext cx="5818518" cy="16215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600" dirty="0"/>
                  <a:t>Bepaal van appartement 286;</a:t>
                </a:r>
              </a:p>
              <a:p>
                <a:pPr marL="285750" indent="-285750">
                  <a:buFont typeface="Arial" panose="020B0604020202020204" pitchFamily="34" charset="0"/>
                  <a:buChar char="•"/>
                </a:pPr>
                <a:r>
                  <a:rPr lang="nl-NL" sz="1600" dirty="0">
                    <a:highlight>
                      <a:srgbClr val="FFFF00"/>
                    </a:highlight>
                  </a:rPr>
                  <a:t>Het verliesoppervlak van het hellende dak</a:t>
                </a:r>
              </a:p>
              <a:p>
                <a:pPr marL="762152" lvl="1" indent="-285750">
                  <a:buFont typeface="Arial" panose="020B0604020202020204" pitchFamily="34" charset="0"/>
                  <a:buChar char="•"/>
                </a:pPr>
                <a:r>
                  <a:rPr lang="nl-NL" sz="1600" dirty="0">
                    <a:highlight>
                      <a:srgbClr val="FFFF00"/>
                    </a:highlight>
                  </a:rPr>
                  <a:t>Met de stelling van Pythagoras</a:t>
                </a:r>
              </a:p>
              <a:p>
                <a:r>
                  <a:rPr lang="nl-NL" sz="1600" dirty="0">
                    <a:highlight>
                      <a:srgbClr val="FFFF00"/>
                    </a:highlight>
                  </a:rPr>
                  <a:t>(0,11+4,08+0,07=4,26) x (</a:t>
                </a:r>
                <a14:m>
                  <m:oMath xmlns:m="http://schemas.openxmlformats.org/officeDocument/2006/math">
                    <m:rad>
                      <m:radPr>
                        <m:degHide m:val="on"/>
                        <m:ctrlPr>
                          <a:rPr lang="nl-NL" sz="1600" i="1" smtClean="0">
                            <a:highlight>
                              <a:srgbClr val="FFFF00"/>
                            </a:highlight>
                            <a:latin typeface="Cambria Math" panose="02040503050406030204" pitchFamily="18" charset="0"/>
                          </a:rPr>
                        </m:ctrlPr>
                      </m:radPr>
                      <m:deg/>
                      <m:e>
                        <m:sSup>
                          <m:sSupPr>
                            <m:ctrlPr>
                              <a:rPr lang="nl-NL" sz="1600" i="1" smtClean="0">
                                <a:highlight>
                                  <a:srgbClr val="FFFF00"/>
                                </a:highlight>
                                <a:latin typeface="Cambria Math" panose="02040503050406030204" pitchFamily="18" charset="0"/>
                              </a:rPr>
                            </m:ctrlPr>
                          </m:sSupPr>
                          <m:e>
                            <m:r>
                              <a:rPr lang="nl-NL" sz="1600" b="0" i="1" smtClean="0">
                                <a:highlight>
                                  <a:srgbClr val="FFFF00"/>
                                </a:highlight>
                                <a:latin typeface="Cambria Math" panose="02040503050406030204" pitchFamily="18" charset="0"/>
                              </a:rPr>
                              <m:t>1,24</m:t>
                            </m:r>
                          </m:e>
                          <m:sup>
                            <m:r>
                              <a:rPr lang="nl-NL" sz="1600" i="1" smtClean="0">
                                <a:highlight>
                                  <a:srgbClr val="FFFF00"/>
                                </a:highlight>
                                <a:latin typeface="Cambria Math" panose="02040503050406030204" pitchFamily="18" charset="0"/>
                              </a:rPr>
                              <m:t>2</m:t>
                            </m:r>
                          </m:sup>
                        </m:sSup>
                        <m:r>
                          <a:rPr lang="nl-NL" sz="1600" i="1" smtClean="0">
                            <a:highlight>
                              <a:srgbClr val="FFFF00"/>
                            </a:highlight>
                            <a:latin typeface="Cambria Math" panose="02040503050406030204" pitchFamily="18" charset="0"/>
                          </a:rPr>
                          <m:t>+</m:t>
                        </m:r>
                        <m:sSup>
                          <m:sSupPr>
                            <m:ctrlPr>
                              <a:rPr lang="nl-NL" sz="1600" i="1" smtClean="0">
                                <a:highlight>
                                  <a:srgbClr val="FFFF00"/>
                                </a:highlight>
                                <a:latin typeface="Cambria Math" panose="02040503050406030204" pitchFamily="18" charset="0"/>
                              </a:rPr>
                            </m:ctrlPr>
                          </m:sSupPr>
                          <m:e>
                            <m:r>
                              <a:rPr lang="nl-NL" sz="1600" b="0" i="1" smtClean="0">
                                <a:highlight>
                                  <a:srgbClr val="FFFF00"/>
                                </a:highlight>
                                <a:latin typeface="Cambria Math" panose="02040503050406030204" pitchFamily="18" charset="0"/>
                              </a:rPr>
                              <m:t>1,48</m:t>
                            </m:r>
                          </m:e>
                          <m:sup>
                            <m:r>
                              <a:rPr lang="nl-NL" sz="1600" i="1" smtClean="0">
                                <a:highlight>
                                  <a:srgbClr val="FFFF00"/>
                                </a:highlight>
                                <a:latin typeface="Cambria Math" panose="02040503050406030204" pitchFamily="18" charset="0"/>
                              </a:rPr>
                              <m:t>2</m:t>
                            </m:r>
                          </m:sup>
                        </m:sSup>
                      </m:e>
                    </m:rad>
                  </m:oMath>
                </a14:m>
                <a:r>
                  <a:rPr lang="nl-NL" sz="1600" dirty="0">
                    <a:highlight>
                      <a:srgbClr val="FFFF00"/>
                    </a:highlight>
                  </a:rPr>
                  <a:t> = 1,93) = 8,23 m² </a:t>
                </a:r>
              </a:p>
              <a:p>
                <a:pPr marL="762152" lvl="1" indent="-285750">
                  <a:buFont typeface="Arial" panose="020B0604020202020204" pitchFamily="34" charset="0"/>
                  <a:buChar char="•"/>
                </a:pPr>
                <a:r>
                  <a:rPr lang="nl-NL" sz="1600" dirty="0">
                    <a:highlight>
                      <a:srgbClr val="FFFFFF"/>
                    </a:highlight>
                  </a:rPr>
                  <a:t>Met de hellingshoekfactor</a:t>
                </a:r>
              </a:p>
              <a:p>
                <a:pPr marL="285750" indent="-285750">
                  <a:buFont typeface="Arial" panose="020B0604020202020204" pitchFamily="34" charset="0"/>
                  <a:buChar char="•"/>
                </a:pPr>
                <a:r>
                  <a:rPr lang="nl-NL" sz="1600" dirty="0">
                    <a:highlight>
                      <a:srgbClr val="FFFFFF"/>
                    </a:highlight>
                  </a:rPr>
                  <a:t>Het verliesoppervlak van het platte dak</a:t>
                </a:r>
              </a:p>
            </p:txBody>
          </p:sp>
        </mc:Choice>
        <mc:Fallback xmlns="">
          <p:sp>
            <p:nvSpPr>
              <p:cNvPr id="15" name="Tekstvak 14">
                <a:extLst>
                  <a:ext uri="{FF2B5EF4-FFF2-40B4-BE49-F238E27FC236}">
                    <a16:creationId xmlns:a16="http://schemas.microsoft.com/office/drawing/2014/main" id="{27ACFD7A-D2D1-FEB7-297C-746FA1977B31}"/>
                  </a:ext>
                </a:extLst>
              </p:cNvPr>
              <p:cNvSpPr txBox="1">
                <a:spLocks noRot="1" noChangeAspect="1" noMove="1" noResize="1" noEditPoints="1" noAdjustHandles="1" noChangeArrowheads="1" noChangeShapeType="1" noTextEdit="1"/>
              </p:cNvSpPr>
              <p:nvPr/>
            </p:nvSpPr>
            <p:spPr>
              <a:xfrm>
                <a:off x="6099175" y="3845857"/>
                <a:ext cx="5818518" cy="1621598"/>
              </a:xfrm>
              <a:prstGeom prst="rect">
                <a:avLst/>
              </a:prstGeom>
              <a:blipFill>
                <a:blip r:embed="rId6"/>
                <a:stretch>
                  <a:fillRect l="-418" t="-370" b="-3333"/>
                </a:stretch>
              </a:blipFill>
            </p:spPr>
            <p:txBody>
              <a:bodyPr/>
              <a:lstStyle/>
              <a:p>
                <a:r>
                  <a:rPr lang="nl-NL">
                    <a:noFill/>
                  </a:rPr>
                  <a:t> </a:t>
                </a:r>
              </a:p>
            </p:txBody>
          </p:sp>
        </mc:Fallback>
      </mc:AlternateContent>
    </p:spTree>
    <p:extLst>
      <p:ext uri="{BB962C8B-B14F-4D97-AF65-F5344CB8AC3E}">
        <p14:creationId xmlns:p14="http://schemas.microsoft.com/office/powerpoint/2010/main" val="22551565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ventilatiesystemen</a:t>
            </a:r>
          </a:p>
          <a:p>
            <a:pPr algn="l"/>
            <a:r>
              <a:rPr lang="nl-NL" sz="1600" dirty="0">
                <a:solidFill>
                  <a:schemeClr val="tx2">
                    <a:lumMod val="75000"/>
                  </a:schemeClr>
                </a:solidFill>
                <a:latin typeface="Verdana Pro Light" panose="020B0304030504040204" pitchFamily="34" charset="0"/>
                <a:cs typeface="Gisha" panose="020B0502040204020203" pitchFamily="34" charset="-79"/>
              </a:rPr>
              <a:t>Er zijn vijf typen ventilatiesystemen:</a:t>
            </a:r>
          </a:p>
          <a:p>
            <a:pPr algn="l"/>
            <a:r>
              <a:rPr lang="nl-NL" sz="1600" dirty="0">
                <a:solidFill>
                  <a:schemeClr val="tx2">
                    <a:lumMod val="75000"/>
                  </a:schemeClr>
                </a:solidFill>
                <a:latin typeface="Verdana Pro Light" panose="020B0304030504040204" pitchFamily="34" charset="0"/>
                <a:cs typeface="Gisha" panose="020B0502040204020203" pitchFamily="34" charset="-79"/>
              </a:rPr>
              <a:t>A. Natuurlijke toe- en afvoer;</a:t>
            </a:r>
          </a:p>
          <a:p>
            <a:pPr algn="l"/>
            <a:r>
              <a:rPr lang="nl-NL" sz="1600" dirty="0">
                <a:solidFill>
                  <a:schemeClr val="tx2">
                    <a:lumMod val="75000"/>
                  </a:schemeClr>
                </a:solidFill>
                <a:latin typeface="Verdana Pro Light" panose="020B0304030504040204" pitchFamily="34" charset="0"/>
                <a:cs typeface="Gisha" panose="020B0502040204020203" pitchFamily="34" charset="-79"/>
              </a:rPr>
              <a:t>B. Mechanische toevoer;</a:t>
            </a:r>
          </a:p>
          <a:p>
            <a:pPr algn="l"/>
            <a:r>
              <a:rPr lang="nl-NL" sz="1600" dirty="0">
                <a:solidFill>
                  <a:schemeClr val="tx2">
                    <a:lumMod val="75000"/>
                  </a:schemeClr>
                </a:solidFill>
                <a:latin typeface="Verdana Pro Light" panose="020B0304030504040204" pitchFamily="34" charset="0"/>
                <a:cs typeface="Gisha" panose="020B0502040204020203" pitchFamily="34" charset="-79"/>
              </a:rPr>
              <a:t>C. Mechanische afvoer;</a:t>
            </a:r>
          </a:p>
          <a:p>
            <a:pPr algn="l"/>
            <a:r>
              <a:rPr lang="nl-NL" sz="1600" dirty="0">
                <a:solidFill>
                  <a:schemeClr val="tx2">
                    <a:lumMod val="75000"/>
                  </a:schemeClr>
                </a:solidFill>
                <a:latin typeface="Verdana Pro Light" panose="020B0304030504040204" pitchFamily="34" charset="0"/>
                <a:cs typeface="Gisha" panose="020B0502040204020203" pitchFamily="34" charset="-79"/>
              </a:rPr>
              <a:t>D. Mechanische balansventilatie;</a:t>
            </a:r>
          </a:p>
          <a:p>
            <a:pPr algn="l"/>
            <a:r>
              <a:rPr lang="nl-NL" sz="1600" dirty="0">
                <a:solidFill>
                  <a:schemeClr val="tx2">
                    <a:lumMod val="75000"/>
                  </a:schemeClr>
                </a:solidFill>
                <a:latin typeface="Verdana Pro Light" panose="020B0304030504040204" pitchFamily="34" charset="0"/>
                <a:cs typeface="Gisha" panose="020B0502040204020203" pitchFamily="34" charset="-79"/>
              </a:rPr>
              <a:t>E. Gecombineerd systeem, met deels decentrale mechanische afzuiging toe- en afvoer met WTW (subsysteem D.5b uit tabel 11.2) en deels systeem een ander ventilatiesysteem.</a:t>
            </a:r>
          </a:p>
          <a:p>
            <a:pPr algn="l"/>
            <a:endParaRPr lang="nl-NL" sz="1600" dirty="0">
              <a:solidFill>
                <a:schemeClr val="tx2">
                  <a:lumMod val="75000"/>
                </a:schemeClr>
              </a:solidFill>
              <a:latin typeface="Verdana Pro Light" panose="020B0304030504040204" pitchFamily="34" charset="0"/>
              <a:cs typeface="Gisha" panose="020B0502040204020203" pitchFamily="34" charset="-79"/>
            </a:endParaRPr>
          </a:p>
          <a:p>
            <a:pPr algn="l"/>
            <a:r>
              <a:rPr lang="nl-NL" sz="1600" dirty="0">
                <a:solidFill>
                  <a:schemeClr val="tx2">
                    <a:lumMod val="75000"/>
                  </a:schemeClr>
                </a:solidFill>
                <a:latin typeface="Verdana Pro Light" panose="020B0304030504040204" pitchFamily="34" charset="0"/>
                <a:cs typeface="Gisha" panose="020B0502040204020203" pitchFamily="34" charset="-79"/>
              </a:rPr>
              <a:t>Varianten: </a:t>
            </a:r>
          </a:p>
          <a:p>
            <a:pPr marL="342900" indent="-342900" algn="l">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Luchtdruksturing van roosters;</a:t>
            </a:r>
          </a:p>
          <a:p>
            <a:pPr marL="342900" indent="-342900" algn="l">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Tijdsturing;</a:t>
            </a:r>
          </a:p>
          <a:p>
            <a:pPr marL="342900" indent="-342900" algn="l">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CO2 -meting;</a:t>
            </a:r>
          </a:p>
          <a:p>
            <a:pPr marL="342900" indent="-342900" algn="l">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CO2 -sturing;</a:t>
            </a:r>
          </a:p>
          <a:p>
            <a:pPr marL="342900" indent="-342900" algn="l">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Zonering;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Warmteterugwinning.</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Afbeelding 1">
            <a:extLst>
              <a:ext uri="{FF2B5EF4-FFF2-40B4-BE49-F238E27FC236}">
                <a16:creationId xmlns:a16="http://schemas.microsoft.com/office/drawing/2014/main" id="{DBC4398D-1EA5-4D77-913C-B35B526367D1}"/>
              </a:ext>
            </a:extLst>
          </p:cNvPr>
          <p:cNvPicPr>
            <a:picLocks noChangeAspect="1"/>
          </p:cNvPicPr>
          <p:nvPr/>
        </p:nvPicPr>
        <p:blipFill>
          <a:blip r:embed="rId3"/>
          <a:stretch>
            <a:fillRect/>
          </a:stretch>
        </p:blipFill>
        <p:spPr>
          <a:xfrm>
            <a:off x="9322029" y="1202724"/>
            <a:ext cx="1869022" cy="1394254"/>
          </a:xfrm>
          <a:prstGeom prst="rect">
            <a:avLst/>
          </a:prstGeom>
        </p:spPr>
      </p:pic>
      <p:sp>
        <p:nvSpPr>
          <p:cNvPr id="3" name="Tekstvak 2">
            <a:extLst>
              <a:ext uri="{FF2B5EF4-FFF2-40B4-BE49-F238E27FC236}">
                <a16:creationId xmlns:a16="http://schemas.microsoft.com/office/drawing/2014/main" id="{3E5D85D1-F0C7-A101-3EC2-929B62292B6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32E8C4B9-EF7E-E762-A73E-17CF8975900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8869405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a:extLst>
              <a:ext uri="{FF2B5EF4-FFF2-40B4-BE49-F238E27FC236}">
                <a16:creationId xmlns:a16="http://schemas.microsoft.com/office/drawing/2014/main" id="{35A43409-3B72-894E-8CA3-BDD08965C5CF}"/>
              </a:ext>
            </a:extLst>
          </p:cNvPr>
          <p:cNvPicPr>
            <a:picLocks noChangeAspect="1"/>
          </p:cNvPicPr>
          <p:nvPr/>
        </p:nvPicPr>
        <p:blipFill>
          <a:blip r:embed="rId3"/>
          <a:stretch>
            <a:fillRect/>
          </a:stretch>
        </p:blipFill>
        <p:spPr>
          <a:xfrm>
            <a:off x="3499253" y="100061"/>
            <a:ext cx="5766667" cy="6704470"/>
          </a:xfrm>
          <a:prstGeom prst="rect">
            <a:avLst/>
          </a:prstGeom>
        </p:spPr>
      </p:pic>
      <p:sp>
        <p:nvSpPr>
          <p:cNvPr id="2" name="Tekstvak 1">
            <a:extLst>
              <a:ext uri="{FF2B5EF4-FFF2-40B4-BE49-F238E27FC236}">
                <a16:creationId xmlns:a16="http://schemas.microsoft.com/office/drawing/2014/main" id="{FC421047-0EBF-0A31-74FC-267C57E860F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5535602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ventilatiesystemen</a:t>
            </a:r>
          </a:p>
          <a:p>
            <a:pPr algn="l"/>
            <a:r>
              <a:rPr lang="nl-NL" sz="1600" b="1" u="sng" dirty="0">
                <a:solidFill>
                  <a:schemeClr val="tx2">
                    <a:lumMod val="75000"/>
                  </a:schemeClr>
                </a:solidFill>
                <a:latin typeface="Verdana Pro Light" panose="020B0304030504040204" pitchFamily="34" charset="0"/>
                <a:cs typeface="Gisha" panose="020B0502040204020203" pitchFamily="34" charset="-79"/>
              </a:rPr>
              <a:t>Luchtdruksturing van roosters</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dirty="0" err="1">
                <a:solidFill>
                  <a:schemeClr val="tx2">
                    <a:lumMod val="75000"/>
                  </a:schemeClr>
                </a:solidFill>
                <a:latin typeface="Verdana Pro Light" panose="020B0304030504040204" pitchFamily="34" charset="0"/>
                <a:cs typeface="Gisha" panose="020B0502040204020203" pitchFamily="34" charset="-79"/>
              </a:rPr>
              <a:t>Luchtdrukgestuurde</a:t>
            </a:r>
            <a:r>
              <a:rPr lang="nl-NL" sz="1600" dirty="0">
                <a:solidFill>
                  <a:schemeClr val="tx2">
                    <a:lumMod val="75000"/>
                  </a:schemeClr>
                </a:solidFill>
                <a:latin typeface="Verdana Pro Light" panose="020B0304030504040204" pitchFamily="34" charset="0"/>
                <a:cs typeface="Gisha" panose="020B0502040204020203" pitchFamily="34" charset="-79"/>
              </a:rPr>
              <a:t> rooster verkleinen bij toenemende winddruk de doorlaatopening van het rooster om het debiet zo veel mogelijk gelijk te houden. </a:t>
            </a:r>
          </a:p>
          <a:p>
            <a:pPr algn="l"/>
            <a:endParaRPr lang="nl-NL" sz="1600" dirty="0">
              <a:solidFill>
                <a:schemeClr val="tx2">
                  <a:lumMod val="75000"/>
                </a:schemeClr>
              </a:solidFill>
              <a:latin typeface="Verdana Pro Light" panose="020B0304030504040204" pitchFamily="34" charset="0"/>
              <a:cs typeface="Gisha" panose="020B0502040204020203" pitchFamily="34" charset="-79"/>
            </a:endParaRPr>
          </a:p>
          <a:p>
            <a:pPr algn="l"/>
            <a:r>
              <a:rPr lang="nl-NL" sz="1600" dirty="0">
                <a:solidFill>
                  <a:schemeClr val="tx2">
                    <a:lumMod val="75000"/>
                  </a:schemeClr>
                </a:solidFill>
                <a:latin typeface="Verdana Pro Light" panose="020B0304030504040204" pitchFamily="34" charset="0"/>
                <a:cs typeface="Gisha" panose="020B0502040204020203" pitchFamily="34" charset="-79"/>
              </a:rPr>
              <a:t>Er worden drie klassen </a:t>
            </a:r>
            <a:r>
              <a:rPr lang="nl-NL" sz="1600" dirty="0" err="1">
                <a:solidFill>
                  <a:schemeClr val="tx2">
                    <a:lumMod val="75000"/>
                  </a:schemeClr>
                </a:solidFill>
                <a:latin typeface="Verdana Pro Light" panose="020B0304030504040204" pitchFamily="34" charset="0"/>
                <a:cs typeface="Gisha" panose="020B0502040204020203" pitchFamily="34" charset="-79"/>
              </a:rPr>
              <a:t>luchtdrukgestuurde</a:t>
            </a:r>
            <a:r>
              <a:rPr lang="nl-NL" sz="1600" dirty="0">
                <a:solidFill>
                  <a:schemeClr val="tx2">
                    <a:lumMod val="75000"/>
                  </a:schemeClr>
                </a:solidFill>
                <a:latin typeface="Verdana Pro Light" panose="020B0304030504040204" pitchFamily="34" charset="0"/>
                <a:cs typeface="Gisha" panose="020B0502040204020203" pitchFamily="34" charset="-79"/>
              </a:rPr>
              <a:t> roosters onderscheiden:</a:t>
            </a:r>
          </a:p>
          <a:p>
            <a:pPr marL="762152" lvl="1" indent="-285750">
              <a:buFont typeface="Arial" panose="020B0604020202020204" pitchFamily="34" charset="0"/>
              <a:buChar char="•"/>
            </a:pPr>
            <a:r>
              <a:rPr lang="nl-NL" sz="1600" dirty="0" err="1">
                <a:solidFill>
                  <a:schemeClr val="tx2">
                    <a:lumMod val="75000"/>
                  </a:schemeClr>
                </a:solidFill>
                <a:latin typeface="Verdana Pro Light" panose="020B0304030504040204" pitchFamily="34" charset="0"/>
                <a:cs typeface="Gisha" panose="020B0502040204020203" pitchFamily="34" charset="-79"/>
              </a:rPr>
              <a:t>Luchtdrukgestuurde</a:t>
            </a:r>
            <a:r>
              <a:rPr lang="nl-NL" sz="1600" dirty="0">
                <a:solidFill>
                  <a:schemeClr val="tx2">
                    <a:lumMod val="75000"/>
                  </a:schemeClr>
                </a:solidFill>
                <a:latin typeface="Verdana Pro Light" panose="020B0304030504040204" pitchFamily="34" charset="0"/>
                <a:cs typeface="Gisha" panose="020B0502040204020203" pitchFamily="34" charset="-79"/>
              </a:rPr>
              <a:t> toevoer </a:t>
            </a:r>
            <a:r>
              <a:rPr lang="nl-NL" sz="1600" dirty="0" err="1">
                <a:solidFill>
                  <a:schemeClr val="tx2">
                    <a:lumMod val="75000"/>
                  </a:schemeClr>
                </a:solidFill>
                <a:latin typeface="Verdana Pro Light" panose="020B0304030504040204" pitchFamily="34" charset="0"/>
                <a:cs typeface="Gisha" panose="020B0502040204020203" pitchFamily="34" charset="-79"/>
              </a:rPr>
              <a:t>Δp</a:t>
            </a:r>
            <a:r>
              <a:rPr lang="nl-NL" sz="1600" dirty="0">
                <a:solidFill>
                  <a:schemeClr val="tx2">
                    <a:lumMod val="75000"/>
                  </a:schemeClr>
                </a:solidFill>
                <a:latin typeface="Verdana Pro Light" panose="020B0304030504040204" pitchFamily="34" charset="0"/>
                <a:cs typeface="Gisha" panose="020B0502040204020203" pitchFamily="34" charset="-79"/>
              </a:rPr>
              <a:t> ≤ 1 Pa;</a:t>
            </a:r>
          </a:p>
          <a:p>
            <a:pPr marL="762152" lvl="1" indent="-285750">
              <a:buFont typeface="Arial" panose="020B0604020202020204" pitchFamily="34" charset="0"/>
              <a:buChar char="•"/>
            </a:pPr>
            <a:r>
              <a:rPr lang="nl-NL" sz="1600" dirty="0" err="1">
                <a:solidFill>
                  <a:schemeClr val="tx2">
                    <a:lumMod val="75000"/>
                  </a:schemeClr>
                </a:solidFill>
                <a:latin typeface="Verdana Pro Light" panose="020B0304030504040204" pitchFamily="34" charset="0"/>
                <a:cs typeface="Gisha" panose="020B0502040204020203" pitchFamily="34" charset="-79"/>
              </a:rPr>
              <a:t>Luchtdrukgestuurde</a:t>
            </a:r>
            <a:r>
              <a:rPr lang="nl-NL" sz="1600" dirty="0">
                <a:solidFill>
                  <a:schemeClr val="tx2">
                    <a:lumMod val="75000"/>
                  </a:schemeClr>
                </a:solidFill>
                <a:latin typeface="Verdana Pro Light" panose="020B0304030504040204" pitchFamily="34" charset="0"/>
                <a:cs typeface="Gisha" panose="020B0502040204020203" pitchFamily="34" charset="-79"/>
              </a:rPr>
              <a:t> toevoer 1 Pa &lt; </a:t>
            </a:r>
            <a:r>
              <a:rPr lang="nl-NL" sz="1600" dirty="0" err="1">
                <a:solidFill>
                  <a:schemeClr val="tx2">
                    <a:lumMod val="75000"/>
                  </a:schemeClr>
                </a:solidFill>
                <a:latin typeface="Verdana Pro Light" panose="020B0304030504040204" pitchFamily="34" charset="0"/>
                <a:cs typeface="Gisha" panose="020B0502040204020203" pitchFamily="34" charset="-79"/>
              </a:rPr>
              <a:t>Δp</a:t>
            </a:r>
            <a:r>
              <a:rPr lang="nl-NL" sz="1600" dirty="0">
                <a:solidFill>
                  <a:schemeClr val="tx2">
                    <a:lumMod val="75000"/>
                  </a:schemeClr>
                </a:solidFill>
                <a:latin typeface="Verdana Pro Light" panose="020B0304030504040204" pitchFamily="34" charset="0"/>
                <a:cs typeface="Gisha" panose="020B0502040204020203" pitchFamily="34" charset="-79"/>
              </a:rPr>
              <a:t> ≤ 5 Pa;</a:t>
            </a:r>
          </a:p>
          <a:p>
            <a:pPr marL="762152" lvl="1" indent="-285750">
              <a:buFont typeface="Arial" panose="020B0604020202020204" pitchFamily="34" charset="0"/>
              <a:buChar char="•"/>
            </a:pPr>
            <a:r>
              <a:rPr lang="nl-NL" sz="1600" dirty="0" err="1">
                <a:solidFill>
                  <a:schemeClr val="tx2">
                    <a:lumMod val="75000"/>
                  </a:schemeClr>
                </a:solidFill>
                <a:latin typeface="Verdana Pro Light" panose="020B0304030504040204" pitchFamily="34" charset="0"/>
                <a:cs typeface="Gisha" panose="020B0502040204020203" pitchFamily="34" charset="-79"/>
              </a:rPr>
              <a:t>Luchtdrukgestuurde</a:t>
            </a:r>
            <a:r>
              <a:rPr lang="nl-NL" sz="1600" dirty="0">
                <a:solidFill>
                  <a:schemeClr val="tx2">
                    <a:lumMod val="75000"/>
                  </a:schemeClr>
                </a:solidFill>
                <a:latin typeface="Verdana Pro Light" panose="020B0304030504040204" pitchFamily="34" charset="0"/>
                <a:cs typeface="Gisha" panose="020B0502040204020203" pitchFamily="34" charset="-79"/>
              </a:rPr>
              <a:t> toevoer 5 Pa &lt; </a:t>
            </a:r>
            <a:r>
              <a:rPr lang="nl-NL" sz="1600" dirty="0" err="1">
                <a:solidFill>
                  <a:schemeClr val="tx2">
                    <a:lumMod val="75000"/>
                  </a:schemeClr>
                </a:solidFill>
                <a:latin typeface="Verdana Pro Light" panose="020B0304030504040204" pitchFamily="34" charset="0"/>
                <a:cs typeface="Gisha" panose="020B0502040204020203" pitchFamily="34" charset="-79"/>
              </a:rPr>
              <a:t>Δp</a:t>
            </a:r>
            <a:r>
              <a:rPr lang="nl-NL" sz="1600" dirty="0">
                <a:solidFill>
                  <a:schemeClr val="tx2">
                    <a:lumMod val="75000"/>
                  </a:schemeClr>
                </a:solidFill>
                <a:latin typeface="Verdana Pro Light" panose="020B0304030504040204" pitchFamily="34" charset="0"/>
                <a:cs typeface="Gisha" panose="020B0502040204020203" pitchFamily="34" charset="-79"/>
              </a:rPr>
              <a:t> ≤ 10 Pa.</a:t>
            </a:r>
          </a:p>
          <a:p>
            <a:pPr algn="l"/>
            <a:endParaRPr lang="nl-NL" sz="1600" dirty="0">
              <a:solidFill>
                <a:schemeClr val="tx2">
                  <a:lumMod val="75000"/>
                </a:schemeClr>
              </a:solidFill>
              <a:latin typeface="Verdana Pro Light" panose="020B0304030504040204" pitchFamily="34" charset="0"/>
              <a:cs typeface="Gisha" panose="020B0502040204020203" pitchFamily="34" charset="-79"/>
            </a:endParaRPr>
          </a:p>
          <a:p>
            <a:pPr algn="l"/>
            <a:r>
              <a:rPr lang="nl-NL" sz="1600" dirty="0">
                <a:solidFill>
                  <a:schemeClr val="tx2">
                    <a:lumMod val="75000"/>
                  </a:schemeClr>
                </a:solidFill>
                <a:latin typeface="Verdana Pro Light" panose="020B0304030504040204" pitchFamily="34" charset="0"/>
                <a:cs typeface="Gisha" panose="020B0502040204020203" pitchFamily="34" charset="-79"/>
              </a:rPr>
              <a:t>Dit type roosters wordt gebruikt bij ventilatietypen </a:t>
            </a:r>
            <a:r>
              <a:rPr lang="nl-NL" sz="1600" b="1" dirty="0">
                <a:solidFill>
                  <a:schemeClr val="tx2">
                    <a:lumMod val="75000"/>
                  </a:schemeClr>
                </a:solidFill>
                <a:latin typeface="Verdana Pro Light" panose="020B0304030504040204" pitchFamily="34" charset="0"/>
                <a:cs typeface="Gisha" panose="020B0502040204020203" pitchFamily="34" charset="-79"/>
              </a:rPr>
              <a:t>A</a:t>
            </a:r>
            <a:r>
              <a:rPr lang="nl-NL" sz="1600" dirty="0">
                <a:solidFill>
                  <a:schemeClr val="tx2">
                    <a:lumMod val="75000"/>
                  </a:schemeClr>
                </a:solidFill>
                <a:latin typeface="Verdana Pro Light" panose="020B0304030504040204" pitchFamily="34" charset="0"/>
                <a:cs typeface="Gisha" panose="020B0502040204020203" pitchFamily="34" charset="-79"/>
              </a:rPr>
              <a:t> en </a:t>
            </a:r>
            <a:r>
              <a:rPr lang="nl-NL" sz="1600" b="1" dirty="0">
                <a:solidFill>
                  <a:schemeClr val="tx2">
                    <a:lumMod val="75000"/>
                  </a:schemeClr>
                </a:solidFill>
                <a:latin typeface="Verdana Pro Light" panose="020B0304030504040204" pitchFamily="34" charset="0"/>
                <a:cs typeface="Gisha" panose="020B0502040204020203" pitchFamily="34" charset="-79"/>
              </a:rPr>
              <a:t>C</a:t>
            </a:r>
            <a:r>
              <a:rPr lang="nl-NL" sz="1600" dirty="0">
                <a:solidFill>
                  <a:schemeClr val="tx2">
                    <a:lumMod val="75000"/>
                  </a:schemeClr>
                </a:solidFill>
                <a:latin typeface="Verdana Pro Light" panose="020B0304030504040204" pitchFamily="34" charset="0"/>
                <a:cs typeface="Gisha" panose="020B0502040204020203" pitchFamily="34" charset="-79"/>
              </a:rPr>
              <a:t>. De aanwezigheid van luchtdruksturing wordt vastgesteld op basis van merk en type van het rooster.</a:t>
            </a:r>
          </a:p>
          <a:p>
            <a:pPr algn="l"/>
            <a:endParaRPr lang="nl-NL" sz="1600" dirty="0">
              <a:solidFill>
                <a:schemeClr val="tx2">
                  <a:lumMod val="75000"/>
                </a:schemeClr>
              </a:solidFill>
              <a:latin typeface="Verdana Pro Light" panose="020B0304030504040204" pitchFamily="34" charset="0"/>
              <a:cs typeface="Gisha" panose="020B0502040204020203" pitchFamily="34" charset="-79"/>
            </a:endParaRPr>
          </a:p>
          <a:p>
            <a:pPr algn="l"/>
            <a:endParaRPr lang="nl-NL" sz="1600" dirty="0">
              <a:solidFill>
                <a:schemeClr val="tx2">
                  <a:lumMod val="75000"/>
                </a:schemeClr>
              </a:solidFill>
              <a:latin typeface="Verdana Pro Light" panose="020B0304030504040204" pitchFamily="34" charset="0"/>
              <a:cs typeface="Gisha" panose="020B0502040204020203" pitchFamily="34" charset="-79"/>
            </a:endParaRPr>
          </a:p>
        </p:txBody>
      </p:sp>
      <p:pic>
        <p:nvPicPr>
          <p:cNvPr id="4100" name="Picture 4">
            <a:extLst>
              <a:ext uri="{FF2B5EF4-FFF2-40B4-BE49-F238E27FC236}">
                <a16:creationId xmlns:a16="http://schemas.microsoft.com/office/drawing/2014/main" id="{B1839599-84B1-4E8F-BFF8-646318FD4E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902" y="2743200"/>
            <a:ext cx="1860840" cy="186084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35921963-BFDE-256A-304B-31E1D19DC42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9D081667-DF94-D935-7CC3-E77765CF533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0485288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ventilatiesystemen</a:t>
            </a:r>
          </a:p>
          <a:p>
            <a:r>
              <a:rPr lang="nl-NL" sz="1600" b="1" u="sng" dirty="0">
                <a:solidFill>
                  <a:schemeClr val="tx2">
                    <a:lumMod val="75000"/>
                  </a:schemeClr>
                </a:solidFill>
                <a:latin typeface="Verdana Pro Light" panose="020B0304030504040204" pitchFamily="34" charset="0"/>
                <a:cs typeface="Gisha" panose="020B0502040204020203" pitchFamily="34" charset="-79"/>
              </a:rPr>
              <a:t>Tijdssturing</a:t>
            </a:r>
            <a:r>
              <a:rPr lang="nl-NL" sz="1600" dirty="0">
                <a:solidFill>
                  <a:schemeClr val="tx2">
                    <a:lumMod val="75000"/>
                  </a:schemeClr>
                </a:solidFill>
                <a:latin typeface="Verdana Pro Light" panose="020B0304030504040204" pitchFamily="34" charset="0"/>
                <a:cs typeface="Gisha" panose="020B0502040204020203" pitchFamily="34" charset="-79"/>
              </a:rPr>
              <a:t>: Het ventilatiedebiet varieert afhankelijk van vooraf ingestelde </a:t>
            </a:r>
            <a:r>
              <a:rPr lang="nl-NL" sz="1600" dirty="0" err="1">
                <a:solidFill>
                  <a:schemeClr val="tx2">
                    <a:lumMod val="75000"/>
                  </a:schemeClr>
                </a:solidFill>
                <a:latin typeface="Verdana Pro Light" panose="020B0304030504040204" pitchFamily="34" charset="0"/>
                <a:cs typeface="Gisha" panose="020B0502040204020203" pitchFamily="34" charset="-79"/>
              </a:rPr>
              <a:t>bezettings-periodes</a:t>
            </a:r>
            <a:r>
              <a:rPr lang="nl-NL" sz="1600" dirty="0">
                <a:solidFill>
                  <a:schemeClr val="tx2">
                    <a:lumMod val="75000"/>
                  </a:schemeClr>
                </a:solidFill>
                <a:latin typeface="Verdana Pro Light" panose="020B0304030504040204" pitchFamily="34" charset="0"/>
                <a:cs typeface="Gisha" panose="020B0502040204020203" pitchFamily="34" charset="-79"/>
              </a:rPr>
              <a:t> van desbetreffende ruimte(s). Buiten deze tijden wordt een lager debiet </a:t>
            </a:r>
            <a:r>
              <a:rPr lang="nl-NL" sz="1600" dirty="0" err="1">
                <a:solidFill>
                  <a:schemeClr val="tx2">
                    <a:lumMod val="75000"/>
                  </a:schemeClr>
                </a:solidFill>
                <a:latin typeface="Verdana Pro Light" panose="020B0304030504040204" pitchFamily="34" charset="0"/>
                <a:cs typeface="Gisha" panose="020B0502040204020203" pitchFamily="34" charset="-79"/>
              </a:rPr>
              <a:t>gehan-teerd</a:t>
            </a:r>
            <a:r>
              <a:rPr lang="nl-NL" sz="1600" dirty="0">
                <a:solidFill>
                  <a:schemeClr val="tx2">
                    <a:lumMod val="75000"/>
                  </a:schemeClr>
                </a:solidFill>
                <a:latin typeface="Verdana Pro Light" panose="020B0304030504040204" pitchFamily="34" charset="0"/>
                <a:cs typeface="Gisha" panose="020B0502040204020203" pitchFamily="34" charset="-79"/>
              </a:rPr>
              <a:t>. Dit type sturing wordt gebruikt bij ventilatietypen </a:t>
            </a:r>
            <a:r>
              <a:rPr lang="nl-NL" sz="1600" b="1" dirty="0">
                <a:solidFill>
                  <a:schemeClr val="tx2">
                    <a:lumMod val="75000"/>
                  </a:schemeClr>
                </a:solidFill>
                <a:latin typeface="Verdana Pro Light" panose="020B0304030504040204" pitchFamily="34" charset="0"/>
                <a:cs typeface="Gisha" panose="020B0502040204020203" pitchFamily="34" charset="-79"/>
              </a:rPr>
              <a:t>B</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b="1" dirty="0">
                <a:solidFill>
                  <a:schemeClr val="tx2">
                    <a:lumMod val="75000"/>
                  </a:schemeClr>
                </a:solidFill>
                <a:latin typeface="Verdana Pro Light" panose="020B0304030504040204" pitchFamily="34" charset="0"/>
                <a:cs typeface="Gisha" panose="020B0502040204020203" pitchFamily="34" charset="-79"/>
              </a:rPr>
              <a:t>C</a:t>
            </a:r>
            <a:r>
              <a:rPr lang="nl-NL" sz="1600" dirty="0">
                <a:solidFill>
                  <a:schemeClr val="tx2">
                    <a:lumMod val="75000"/>
                  </a:schemeClr>
                </a:solidFill>
                <a:latin typeface="Verdana Pro Light" panose="020B0304030504040204" pitchFamily="34" charset="0"/>
                <a:cs typeface="Gisha" panose="020B0502040204020203" pitchFamily="34" charset="-79"/>
              </a:rPr>
              <a:t> en </a:t>
            </a:r>
            <a:r>
              <a:rPr lang="nl-NL" sz="1600" b="1" dirty="0">
                <a:solidFill>
                  <a:schemeClr val="tx2">
                    <a:lumMod val="75000"/>
                  </a:schemeClr>
                </a:solidFill>
                <a:latin typeface="Verdana Pro Light" panose="020B0304030504040204" pitchFamily="34" charset="0"/>
                <a:cs typeface="Gisha" panose="020B0502040204020203" pitchFamily="34" charset="-79"/>
              </a:rPr>
              <a:t>D</a:t>
            </a:r>
            <a:r>
              <a:rPr lang="nl-NL" sz="1600" dirty="0">
                <a:solidFill>
                  <a:schemeClr val="tx2">
                    <a:lumMod val="75000"/>
                  </a:schemeClr>
                </a:solidFill>
                <a:latin typeface="Verdana Pro Light" panose="020B0304030504040204" pitchFamily="34" charset="0"/>
                <a:cs typeface="Gisha" panose="020B0502040204020203" pitchFamily="34" charset="-79"/>
              </a:rPr>
              <a:t>.</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l"/>
            <a:endParaRPr lang="nl-NL" sz="1600" dirty="0">
              <a:solidFill>
                <a:schemeClr val="tx2">
                  <a:lumMod val="75000"/>
                </a:schemeClr>
              </a:solidFill>
              <a:latin typeface="Verdana Pro Light" panose="020B0304030504040204" pitchFamily="34" charset="0"/>
              <a:cs typeface="Gisha" panose="020B0502040204020203" pitchFamily="34" charset="-79"/>
            </a:endParaRPr>
          </a:p>
          <a:p>
            <a:pPr algn="l"/>
            <a:r>
              <a:rPr lang="nl-NL" sz="1600" b="1" u="sng" dirty="0">
                <a:solidFill>
                  <a:schemeClr val="tx2">
                    <a:lumMod val="75000"/>
                  </a:schemeClr>
                </a:solidFill>
                <a:latin typeface="Verdana Pro Light" panose="020B0304030504040204" pitchFamily="34" charset="0"/>
                <a:cs typeface="Gisha" panose="020B0502040204020203" pitchFamily="34" charset="-79"/>
              </a:rPr>
              <a:t>CO2-meting</a:t>
            </a:r>
            <a:r>
              <a:rPr lang="nl-NL" sz="1600" dirty="0">
                <a:solidFill>
                  <a:schemeClr val="tx2">
                    <a:lumMod val="75000"/>
                  </a:schemeClr>
                </a:solidFill>
                <a:latin typeface="Verdana Pro Light" panose="020B0304030504040204" pitchFamily="34" charset="0"/>
                <a:cs typeface="Gisha" panose="020B0502040204020203" pitchFamily="34" charset="-79"/>
              </a:rPr>
              <a:t>: De CO2-concentratie wordt gemeten in een ruimte of in de uit de ruimte afgezogen lucht. De concentratie kan van alle ruimtes gemeten worden, maar vaak wordt alleen de concentratie van een paar representatieve ruimtes gemeten. In een woning zijn dit vaak de (hoofd)slaapkamer en de woonkamer. Dit type meting wordt gebruikt bij ventilatietypen </a:t>
            </a:r>
            <a:r>
              <a:rPr lang="nl-NL" sz="1600" b="1" dirty="0">
                <a:solidFill>
                  <a:schemeClr val="tx2">
                    <a:lumMod val="75000"/>
                  </a:schemeClr>
                </a:solidFill>
                <a:latin typeface="Verdana Pro Light" panose="020B0304030504040204" pitchFamily="34" charset="0"/>
                <a:cs typeface="Gisha" panose="020B0502040204020203" pitchFamily="34" charset="-79"/>
              </a:rPr>
              <a:t>B</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b="1" dirty="0">
                <a:solidFill>
                  <a:schemeClr val="tx2">
                    <a:lumMod val="75000"/>
                  </a:schemeClr>
                </a:solidFill>
                <a:latin typeface="Verdana Pro Light" panose="020B0304030504040204" pitchFamily="34" charset="0"/>
                <a:cs typeface="Gisha" panose="020B0502040204020203" pitchFamily="34" charset="-79"/>
              </a:rPr>
              <a:t>C</a:t>
            </a:r>
            <a:r>
              <a:rPr lang="nl-NL" sz="1600" dirty="0">
                <a:solidFill>
                  <a:schemeClr val="tx2">
                    <a:lumMod val="75000"/>
                  </a:schemeClr>
                </a:solidFill>
                <a:latin typeface="Verdana Pro Light" panose="020B0304030504040204" pitchFamily="34" charset="0"/>
                <a:cs typeface="Gisha" panose="020B0502040204020203" pitchFamily="34" charset="-79"/>
              </a:rPr>
              <a:t> en </a:t>
            </a:r>
            <a:r>
              <a:rPr lang="nl-NL" sz="1600" b="1" dirty="0">
                <a:solidFill>
                  <a:schemeClr val="tx2">
                    <a:lumMod val="75000"/>
                  </a:schemeClr>
                </a:solidFill>
                <a:latin typeface="Verdana Pro Light" panose="020B0304030504040204" pitchFamily="34" charset="0"/>
                <a:cs typeface="Gisha" panose="020B0502040204020203" pitchFamily="34" charset="-79"/>
              </a:rPr>
              <a:t>D</a:t>
            </a:r>
            <a:r>
              <a:rPr lang="nl-NL" sz="1600" dirty="0">
                <a:solidFill>
                  <a:schemeClr val="tx2">
                    <a:lumMod val="75000"/>
                  </a:schemeClr>
                </a:solidFill>
                <a:latin typeface="Verdana Pro Light" panose="020B0304030504040204" pitchFamily="34" charset="0"/>
                <a:cs typeface="Gisha" panose="020B0502040204020203" pitchFamily="34" charset="-79"/>
              </a:rPr>
              <a:t>.</a:t>
            </a:r>
          </a:p>
          <a:p>
            <a:pPr algn="l"/>
            <a:endParaRPr lang="nl-NL" sz="1600" dirty="0">
              <a:solidFill>
                <a:schemeClr val="tx2">
                  <a:lumMod val="75000"/>
                </a:schemeClr>
              </a:solidFill>
              <a:latin typeface="Verdana Pro Light" panose="020B0304030504040204" pitchFamily="34" charset="0"/>
              <a:cs typeface="Gisha" panose="020B0502040204020203" pitchFamily="34" charset="-79"/>
            </a:endParaRPr>
          </a:p>
          <a:p>
            <a:pPr algn="l"/>
            <a:r>
              <a:rPr lang="nl-NL" sz="1600" b="1" u="sng" dirty="0">
                <a:solidFill>
                  <a:schemeClr val="tx2">
                    <a:lumMod val="75000"/>
                  </a:schemeClr>
                </a:solidFill>
                <a:latin typeface="Verdana Pro Light" panose="020B0304030504040204" pitchFamily="34" charset="0"/>
                <a:cs typeface="Gisha" panose="020B0502040204020203" pitchFamily="34" charset="-79"/>
              </a:rPr>
              <a:t>CO2-sturing</a:t>
            </a:r>
            <a:r>
              <a:rPr lang="nl-NL" sz="1600" dirty="0">
                <a:solidFill>
                  <a:schemeClr val="tx2">
                    <a:lumMod val="75000"/>
                  </a:schemeClr>
                </a:solidFill>
                <a:latin typeface="Verdana Pro Light" panose="020B0304030504040204" pitchFamily="34" charset="0"/>
                <a:cs typeface="Gisha" panose="020B0502040204020203" pitchFamily="34" charset="-79"/>
              </a:rPr>
              <a:t>: Het ventilatiedebiet varieert afhankelijk van de CO2-concentratie in desbetreffende ruimte(s). Afhankelijk van het type ventilatiesysteem kan de sturing op de toevoer of afvoer zitten. Dit type sturing wordt gebruikt bij ventilatietypen </a:t>
            </a:r>
            <a:r>
              <a:rPr lang="nl-NL" sz="1600" b="1" dirty="0">
                <a:solidFill>
                  <a:schemeClr val="tx2">
                    <a:lumMod val="75000"/>
                  </a:schemeClr>
                </a:solidFill>
                <a:latin typeface="Verdana Pro Light" panose="020B0304030504040204" pitchFamily="34" charset="0"/>
                <a:cs typeface="Gisha" panose="020B0502040204020203" pitchFamily="34" charset="-79"/>
              </a:rPr>
              <a:t>B</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b="1" dirty="0">
                <a:solidFill>
                  <a:schemeClr val="tx2">
                    <a:lumMod val="75000"/>
                  </a:schemeClr>
                </a:solidFill>
                <a:latin typeface="Verdana Pro Light" panose="020B0304030504040204" pitchFamily="34" charset="0"/>
                <a:cs typeface="Gisha" panose="020B0502040204020203" pitchFamily="34" charset="-79"/>
              </a:rPr>
              <a:t>C,</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b="1" dirty="0">
                <a:solidFill>
                  <a:schemeClr val="tx2">
                    <a:lumMod val="75000"/>
                  </a:schemeClr>
                </a:solidFill>
                <a:latin typeface="Verdana Pro Light" panose="020B0304030504040204" pitchFamily="34" charset="0"/>
                <a:cs typeface="Gisha" panose="020B0502040204020203" pitchFamily="34" charset="-79"/>
              </a:rPr>
              <a:t>D</a:t>
            </a:r>
            <a:r>
              <a:rPr lang="nl-NL" sz="1600" dirty="0">
                <a:solidFill>
                  <a:schemeClr val="tx2">
                    <a:lumMod val="75000"/>
                  </a:schemeClr>
                </a:solidFill>
                <a:latin typeface="Verdana Pro Light" panose="020B0304030504040204" pitchFamily="34" charset="0"/>
                <a:cs typeface="Gisha" panose="020B0502040204020203" pitchFamily="34" charset="-79"/>
              </a:rPr>
              <a:t> en </a:t>
            </a:r>
            <a:r>
              <a:rPr lang="nl-NL" sz="1600" b="1" dirty="0">
                <a:solidFill>
                  <a:schemeClr val="tx2">
                    <a:lumMod val="75000"/>
                  </a:schemeClr>
                </a:solidFill>
                <a:latin typeface="Verdana Pro Light" panose="020B0304030504040204" pitchFamily="34" charset="0"/>
                <a:cs typeface="Gisha" panose="020B0502040204020203" pitchFamily="34" charset="-79"/>
              </a:rPr>
              <a:t>E</a:t>
            </a:r>
            <a:r>
              <a:rPr lang="nl-NL" sz="1600" dirty="0">
                <a:solidFill>
                  <a:schemeClr val="tx2">
                    <a:lumMod val="75000"/>
                  </a:schemeClr>
                </a:solidFill>
                <a:latin typeface="Verdana Pro Light" panose="020B0304030504040204" pitchFamily="34" charset="0"/>
                <a:cs typeface="Gisha" panose="020B0502040204020203" pitchFamily="34" charset="-79"/>
              </a:rPr>
              <a:t>.</a:t>
            </a:r>
          </a:p>
          <a:p>
            <a:pPr algn="l"/>
            <a:endParaRPr lang="nl-NL" sz="1600" dirty="0">
              <a:solidFill>
                <a:schemeClr val="tx2">
                  <a:lumMod val="75000"/>
                </a:schemeClr>
              </a:solidFill>
              <a:latin typeface="Verdana Pro Light" panose="020B0304030504040204" pitchFamily="34" charset="0"/>
              <a:cs typeface="Gisha" panose="020B0502040204020203" pitchFamily="34" charset="-79"/>
            </a:endParaRPr>
          </a:p>
          <a:p>
            <a:pPr algn="l"/>
            <a:r>
              <a:rPr lang="nl-NL" sz="1600" b="1" u="sng" dirty="0">
                <a:solidFill>
                  <a:schemeClr val="tx2">
                    <a:lumMod val="75000"/>
                  </a:schemeClr>
                </a:solidFill>
                <a:latin typeface="Verdana Pro Light" panose="020B0304030504040204" pitchFamily="34" charset="0"/>
                <a:cs typeface="Gisha" panose="020B0502040204020203" pitchFamily="34" charset="-79"/>
              </a:rPr>
              <a:t>Zonering</a:t>
            </a:r>
            <a:r>
              <a:rPr lang="nl-NL" sz="1600" dirty="0">
                <a:solidFill>
                  <a:schemeClr val="tx2">
                    <a:lumMod val="75000"/>
                  </a:schemeClr>
                </a:solidFill>
                <a:latin typeface="Verdana Pro Light" panose="020B0304030504040204" pitchFamily="34" charset="0"/>
                <a:cs typeface="Gisha" panose="020B0502040204020203" pitchFamily="34" charset="-79"/>
              </a:rPr>
              <a:t>: Het gebouw is verdeeld in zones met ieder hun eigen sturing. Alleen van </a:t>
            </a:r>
            <a:r>
              <a:rPr lang="nl-NL" sz="1600" dirty="0" err="1">
                <a:solidFill>
                  <a:schemeClr val="tx2">
                    <a:lumMod val="75000"/>
                  </a:schemeClr>
                </a:solidFill>
                <a:latin typeface="Verdana Pro Light" panose="020B0304030504040204" pitchFamily="34" charset="0"/>
                <a:cs typeface="Gisha" panose="020B0502040204020203" pitchFamily="34" charset="-79"/>
              </a:rPr>
              <a:t>toepasing</a:t>
            </a:r>
            <a:r>
              <a:rPr lang="nl-NL" sz="1600" dirty="0">
                <a:solidFill>
                  <a:schemeClr val="tx2">
                    <a:lumMod val="75000"/>
                  </a:schemeClr>
                </a:solidFill>
                <a:latin typeface="Verdana Pro Light" panose="020B0304030504040204" pitchFamily="34" charset="0"/>
                <a:cs typeface="Gisha" panose="020B0502040204020203" pitchFamily="34" charset="-79"/>
              </a:rPr>
              <a:t> indien woon- en slaapkamer niet in dezelfde zone liggen. Dit staat los van de indeling in rekenzones.</a:t>
            </a:r>
          </a:p>
          <a:p>
            <a:pPr algn="l"/>
            <a:endParaRPr lang="nl-NL" sz="1600" dirty="0">
              <a:solidFill>
                <a:schemeClr val="tx2">
                  <a:lumMod val="75000"/>
                </a:schemeClr>
              </a:solidFill>
              <a:latin typeface="Verdana Pro Light" panose="020B0304030504040204" pitchFamily="34" charset="0"/>
              <a:cs typeface="Gisha" panose="020B0502040204020203" pitchFamily="34" charset="-79"/>
            </a:endParaRPr>
          </a:p>
        </p:txBody>
      </p:sp>
      <p:sp>
        <p:nvSpPr>
          <p:cNvPr id="3" name="Tekstvak 2">
            <a:extLst>
              <a:ext uri="{FF2B5EF4-FFF2-40B4-BE49-F238E27FC236}">
                <a16:creationId xmlns:a16="http://schemas.microsoft.com/office/drawing/2014/main" id="{C7A83FB1-B6F3-6164-D864-B3221D44984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BF2D93E0-B45C-CBA3-21B8-6B691D86B2C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9232687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5929428"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A. Natuurlijke toe- en afvoer</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Bij natuurlijke ventilatie zijn er geen ventilatoren;</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Wordt als gevolg van luchtdruk en temperatuurverschillen de lucht in de ruimten ververst.</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Ook gebouwen waar geen of onvoldoende ventilatievoorzieningen zijn, vallen onder deze categorie.</a:t>
            </a:r>
          </a:p>
        </p:txBody>
      </p:sp>
      <p:pic>
        <p:nvPicPr>
          <p:cNvPr id="3" name="Afbeelding 2">
            <a:extLst>
              <a:ext uri="{FF2B5EF4-FFF2-40B4-BE49-F238E27FC236}">
                <a16:creationId xmlns:a16="http://schemas.microsoft.com/office/drawing/2014/main" id="{A3A7C79A-7E6E-4544-9AA2-2A2242E13418}"/>
              </a:ext>
            </a:extLst>
          </p:cNvPr>
          <p:cNvPicPr>
            <a:picLocks noChangeAspect="1"/>
          </p:cNvPicPr>
          <p:nvPr/>
        </p:nvPicPr>
        <p:blipFill>
          <a:blip r:embed="rId3"/>
          <a:stretch>
            <a:fillRect/>
          </a:stretch>
        </p:blipFill>
        <p:spPr>
          <a:xfrm>
            <a:off x="353503" y="2606648"/>
            <a:ext cx="2412932" cy="1800000"/>
          </a:xfrm>
          <a:prstGeom prst="rect">
            <a:avLst/>
          </a:prstGeom>
        </p:spPr>
      </p:pic>
      <p:pic>
        <p:nvPicPr>
          <p:cNvPr id="4" name="Afbeelding 3">
            <a:extLst>
              <a:ext uri="{FF2B5EF4-FFF2-40B4-BE49-F238E27FC236}">
                <a16:creationId xmlns:a16="http://schemas.microsoft.com/office/drawing/2014/main" id="{E9DABD47-5C2A-4B7B-9613-D1603B9E3EED}"/>
              </a:ext>
            </a:extLst>
          </p:cNvPr>
          <p:cNvPicPr>
            <a:picLocks noChangeAspect="1"/>
          </p:cNvPicPr>
          <p:nvPr/>
        </p:nvPicPr>
        <p:blipFill>
          <a:blip r:embed="rId4"/>
          <a:stretch>
            <a:fillRect/>
          </a:stretch>
        </p:blipFill>
        <p:spPr>
          <a:xfrm>
            <a:off x="353503" y="4685502"/>
            <a:ext cx="2426087" cy="1800000"/>
          </a:xfrm>
          <a:prstGeom prst="rect">
            <a:avLst/>
          </a:prstGeom>
        </p:spPr>
      </p:pic>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215444"/>
          </a:xfrm>
          <a:prstGeom prst="rect">
            <a:avLst/>
          </a:prstGeom>
          <a:noFill/>
        </p:spPr>
        <p:txBody>
          <a:bodyPr wrap="square" rtlCol="0">
            <a:spAutoFit/>
          </a:bodyPr>
          <a:lstStyle/>
          <a:p>
            <a:r>
              <a:rPr lang="nl-NL" sz="800" dirty="0"/>
              <a:t>Systeemvariant A.1: natuurlijke toe- en afvoer</a:t>
            </a:r>
          </a:p>
        </p:txBody>
      </p:sp>
      <p:sp>
        <p:nvSpPr>
          <p:cNvPr id="9" name="Tekstvak 8">
            <a:extLst>
              <a:ext uri="{FF2B5EF4-FFF2-40B4-BE49-F238E27FC236}">
                <a16:creationId xmlns:a16="http://schemas.microsoft.com/office/drawing/2014/main" id="{F7A1DE0C-3B52-452F-B3E8-910944B43A8D}"/>
              </a:ext>
            </a:extLst>
          </p:cNvPr>
          <p:cNvSpPr txBox="1"/>
          <p:nvPr/>
        </p:nvSpPr>
        <p:spPr>
          <a:xfrm>
            <a:off x="283902" y="6540081"/>
            <a:ext cx="2426087" cy="338554"/>
          </a:xfrm>
          <a:prstGeom prst="rect">
            <a:avLst/>
          </a:prstGeom>
          <a:noFill/>
        </p:spPr>
        <p:txBody>
          <a:bodyPr wrap="square" rtlCol="0">
            <a:spAutoFit/>
          </a:bodyPr>
          <a:lstStyle/>
          <a:p>
            <a:r>
              <a:rPr lang="nl-NL" sz="800" dirty="0"/>
              <a:t>Systeemvariant A.2: natuurlijke toe- en afvoer met </a:t>
            </a:r>
            <a:r>
              <a:rPr lang="nl-NL" sz="800" dirty="0" err="1"/>
              <a:t>luchtdrukgestuurde</a:t>
            </a:r>
            <a:r>
              <a:rPr lang="nl-NL" sz="800" dirty="0"/>
              <a:t> toevoer</a:t>
            </a:r>
          </a:p>
        </p:txBody>
      </p:sp>
      <p:pic>
        <p:nvPicPr>
          <p:cNvPr id="12" name="Afbeelding 11">
            <a:extLst>
              <a:ext uri="{FF2B5EF4-FFF2-40B4-BE49-F238E27FC236}">
                <a16:creationId xmlns:a16="http://schemas.microsoft.com/office/drawing/2014/main" id="{BF78F448-0614-4DE1-8752-9BB491736032}"/>
              </a:ext>
            </a:extLst>
          </p:cNvPr>
          <p:cNvPicPr>
            <a:picLocks noChangeAspect="1"/>
          </p:cNvPicPr>
          <p:nvPr/>
        </p:nvPicPr>
        <p:blipFill>
          <a:blip r:embed="rId5"/>
          <a:stretch>
            <a:fillRect/>
          </a:stretch>
        </p:blipFill>
        <p:spPr>
          <a:xfrm>
            <a:off x="8873821" y="1620001"/>
            <a:ext cx="3167825" cy="2378500"/>
          </a:xfrm>
          <a:prstGeom prst="rect">
            <a:avLst/>
          </a:prstGeom>
        </p:spPr>
      </p:pic>
      <p:pic>
        <p:nvPicPr>
          <p:cNvPr id="10" name="Afbeelding 9">
            <a:extLst>
              <a:ext uri="{FF2B5EF4-FFF2-40B4-BE49-F238E27FC236}">
                <a16:creationId xmlns:a16="http://schemas.microsoft.com/office/drawing/2014/main" id="{93AB5990-507F-63C9-7806-388D4FAA2545}"/>
              </a:ext>
            </a:extLst>
          </p:cNvPr>
          <p:cNvPicPr>
            <a:picLocks noChangeAspect="1"/>
          </p:cNvPicPr>
          <p:nvPr/>
        </p:nvPicPr>
        <p:blipFill>
          <a:blip r:embed="rId6"/>
          <a:stretch>
            <a:fillRect/>
          </a:stretch>
        </p:blipFill>
        <p:spPr>
          <a:xfrm>
            <a:off x="4277361" y="4153183"/>
            <a:ext cx="7806690" cy="2386898"/>
          </a:xfrm>
          <a:prstGeom prst="rect">
            <a:avLst/>
          </a:prstGeom>
        </p:spPr>
      </p:pic>
      <p:sp>
        <p:nvSpPr>
          <p:cNvPr id="5" name="Tekstvak 4">
            <a:extLst>
              <a:ext uri="{FF2B5EF4-FFF2-40B4-BE49-F238E27FC236}">
                <a16:creationId xmlns:a16="http://schemas.microsoft.com/office/drawing/2014/main" id="{57CD7E46-73E0-4EB3-623C-CD4DE63011A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13" name="Tekstvak 12">
            <a:extLst>
              <a:ext uri="{FF2B5EF4-FFF2-40B4-BE49-F238E27FC236}">
                <a16:creationId xmlns:a16="http://schemas.microsoft.com/office/drawing/2014/main" id="{6F5B7274-3596-0290-D471-DC101C9237C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9942779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5813821"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A. Natuurlijke toe- en afvoer</a:t>
            </a:r>
          </a:p>
          <a:p>
            <a:r>
              <a:rPr lang="nl-NL" sz="1600" dirty="0">
                <a:solidFill>
                  <a:schemeClr val="tx2">
                    <a:lumMod val="75000"/>
                  </a:schemeClr>
                </a:solidFill>
                <a:latin typeface="Verdana Pro Light" panose="020B0304030504040204" pitchFamily="34" charset="0"/>
                <a:cs typeface="Gisha" panose="020B0502040204020203" pitchFamily="34" charset="-79"/>
              </a:rPr>
              <a:t>Ook systemen waarin lokale mechanische afvoer aanwezig is (met een badkamerventilator geschakeld via het lichtnet), vallen voor de energieprestatieberekening onder systeem A. Deze afvoervoorzieningen voldoen namelijk niet aan de capaciteitseisen uit de regelgeving. Het kan zijn dat in de keuken, badruimte of toiletruimte geen afvoervoorzieningen zijn, bijvoorbeeld alleen in de badruimte en/of in het toilet.</a:t>
            </a:r>
          </a:p>
        </p:txBody>
      </p:sp>
      <p:pic>
        <p:nvPicPr>
          <p:cNvPr id="3" name="Afbeelding 2">
            <a:extLst>
              <a:ext uri="{FF2B5EF4-FFF2-40B4-BE49-F238E27FC236}">
                <a16:creationId xmlns:a16="http://schemas.microsoft.com/office/drawing/2014/main" id="{A3A7C79A-7E6E-4544-9AA2-2A2242E13418}"/>
              </a:ext>
            </a:extLst>
          </p:cNvPr>
          <p:cNvPicPr>
            <a:picLocks noChangeAspect="1"/>
          </p:cNvPicPr>
          <p:nvPr/>
        </p:nvPicPr>
        <p:blipFill>
          <a:blip r:embed="rId3"/>
          <a:stretch>
            <a:fillRect/>
          </a:stretch>
        </p:blipFill>
        <p:spPr>
          <a:xfrm>
            <a:off x="353503" y="2606648"/>
            <a:ext cx="2412932" cy="1800000"/>
          </a:xfrm>
          <a:prstGeom prst="rect">
            <a:avLst/>
          </a:prstGeom>
        </p:spPr>
      </p:pic>
      <p:pic>
        <p:nvPicPr>
          <p:cNvPr id="4" name="Afbeelding 3">
            <a:extLst>
              <a:ext uri="{FF2B5EF4-FFF2-40B4-BE49-F238E27FC236}">
                <a16:creationId xmlns:a16="http://schemas.microsoft.com/office/drawing/2014/main" id="{E9DABD47-5C2A-4B7B-9613-D1603B9E3EED}"/>
              </a:ext>
            </a:extLst>
          </p:cNvPr>
          <p:cNvPicPr>
            <a:picLocks noChangeAspect="1"/>
          </p:cNvPicPr>
          <p:nvPr/>
        </p:nvPicPr>
        <p:blipFill>
          <a:blip r:embed="rId4"/>
          <a:stretch>
            <a:fillRect/>
          </a:stretch>
        </p:blipFill>
        <p:spPr>
          <a:xfrm>
            <a:off x="353503" y="4685502"/>
            <a:ext cx="2426087" cy="1800000"/>
          </a:xfrm>
          <a:prstGeom prst="rect">
            <a:avLst/>
          </a:prstGeom>
        </p:spPr>
      </p:pic>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215444"/>
          </a:xfrm>
          <a:prstGeom prst="rect">
            <a:avLst/>
          </a:prstGeom>
          <a:noFill/>
        </p:spPr>
        <p:txBody>
          <a:bodyPr wrap="square" rtlCol="0">
            <a:spAutoFit/>
          </a:bodyPr>
          <a:lstStyle/>
          <a:p>
            <a:r>
              <a:rPr lang="nl-NL" sz="800" dirty="0"/>
              <a:t>Systeemvariant A.1: natuurlijke toe- en afvoer</a:t>
            </a:r>
          </a:p>
        </p:txBody>
      </p:sp>
      <p:sp>
        <p:nvSpPr>
          <p:cNvPr id="9" name="Tekstvak 8">
            <a:extLst>
              <a:ext uri="{FF2B5EF4-FFF2-40B4-BE49-F238E27FC236}">
                <a16:creationId xmlns:a16="http://schemas.microsoft.com/office/drawing/2014/main" id="{F7A1DE0C-3B52-452F-B3E8-910944B43A8D}"/>
              </a:ext>
            </a:extLst>
          </p:cNvPr>
          <p:cNvSpPr txBox="1"/>
          <p:nvPr/>
        </p:nvSpPr>
        <p:spPr>
          <a:xfrm>
            <a:off x="283902" y="6540081"/>
            <a:ext cx="2426087" cy="338554"/>
          </a:xfrm>
          <a:prstGeom prst="rect">
            <a:avLst/>
          </a:prstGeom>
          <a:noFill/>
        </p:spPr>
        <p:txBody>
          <a:bodyPr wrap="square" rtlCol="0">
            <a:spAutoFit/>
          </a:bodyPr>
          <a:lstStyle/>
          <a:p>
            <a:r>
              <a:rPr lang="nl-NL" sz="800" dirty="0"/>
              <a:t>Systeemvariant A.2: natuurlijke toe- en afvoer met </a:t>
            </a:r>
            <a:r>
              <a:rPr lang="nl-NL" sz="800" dirty="0" err="1"/>
              <a:t>luchtdrukgestuurde</a:t>
            </a:r>
            <a:r>
              <a:rPr lang="nl-NL" sz="800" dirty="0"/>
              <a:t> toevoer</a:t>
            </a:r>
          </a:p>
        </p:txBody>
      </p:sp>
      <p:pic>
        <p:nvPicPr>
          <p:cNvPr id="12" name="Afbeelding 11">
            <a:extLst>
              <a:ext uri="{FF2B5EF4-FFF2-40B4-BE49-F238E27FC236}">
                <a16:creationId xmlns:a16="http://schemas.microsoft.com/office/drawing/2014/main" id="{BF78F448-0614-4DE1-8752-9BB491736032}"/>
              </a:ext>
            </a:extLst>
          </p:cNvPr>
          <p:cNvPicPr>
            <a:picLocks noChangeAspect="1"/>
          </p:cNvPicPr>
          <p:nvPr/>
        </p:nvPicPr>
        <p:blipFill>
          <a:blip r:embed="rId5"/>
          <a:stretch>
            <a:fillRect/>
          </a:stretch>
        </p:blipFill>
        <p:spPr>
          <a:xfrm>
            <a:off x="8873821" y="1620001"/>
            <a:ext cx="3167825" cy="2378500"/>
          </a:xfrm>
          <a:prstGeom prst="rect">
            <a:avLst/>
          </a:prstGeom>
        </p:spPr>
      </p:pic>
      <p:pic>
        <p:nvPicPr>
          <p:cNvPr id="10" name="Afbeelding 9">
            <a:extLst>
              <a:ext uri="{FF2B5EF4-FFF2-40B4-BE49-F238E27FC236}">
                <a16:creationId xmlns:a16="http://schemas.microsoft.com/office/drawing/2014/main" id="{93AB5990-507F-63C9-7806-388D4FAA2545}"/>
              </a:ext>
            </a:extLst>
          </p:cNvPr>
          <p:cNvPicPr>
            <a:picLocks noChangeAspect="1"/>
          </p:cNvPicPr>
          <p:nvPr/>
        </p:nvPicPr>
        <p:blipFill>
          <a:blip r:embed="rId6"/>
          <a:stretch>
            <a:fillRect/>
          </a:stretch>
        </p:blipFill>
        <p:spPr>
          <a:xfrm>
            <a:off x="4277361" y="4153183"/>
            <a:ext cx="7806690" cy="2386898"/>
          </a:xfrm>
          <a:prstGeom prst="rect">
            <a:avLst/>
          </a:prstGeom>
        </p:spPr>
      </p:pic>
      <p:sp>
        <p:nvSpPr>
          <p:cNvPr id="5" name="Tekstvak 4">
            <a:extLst>
              <a:ext uri="{FF2B5EF4-FFF2-40B4-BE49-F238E27FC236}">
                <a16:creationId xmlns:a16="http://schemas.microsoft.com/office/drawing/2014/main" id="{392FE2FF-8EC1-0855-DECB-9AC991081D7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6" name="Tekstvak 5">
            <a:extLst>
              <a:ext uri="{FF2B5EF4-FFF2-40B4-BE49-F238E27FC236}">
                <a16:creationId xmlns:a16="http://schemas.microsoft.com/office/drawing/2014/main" id="{8FC51DD5-F0A5-DBC9-26CE-089034CBE9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41867469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A. Natuurlijke toe- en afvoer</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A3A7C79A-7E6E-4544-9AA2-2A2242E13418}"/>
              </a:ext>
            </a:extLst>
          </p:cNvPr>
          <p:cNvPicPr>
            <a:picLocks noChangeAspect="1"/>
          </p:cNvPicPr>
          <p:nvPr/>
        </p:nvPicPr>
        <p:blipFill>
          <a:blip r:embed="rId3"/>
          <a:stretch>
            <a:fillRect/>
          </a:stretch>
        </p:blipFill>
        <p:spPr>
          <a:xfrm>
            <a:off x="353503" y="2606648"/>
            <a:ext cx="2412932" cy="1800000"/>
          </a:xfrm>
          <a:prstGeom prst="rect">
            <a:avLst/>
          </a:prstGeom>
        </p:spPr>
      </p:pic>
      <p:pic>
        <p:nvPicPr>
          <p:cNvPr id="4" name="Afbeelding 3">
            <a:extLst>
              <a:ext uri="{FF2B5EF4-FFF2-40B4-BE49-F238E27FC236}">
                <a16:creationId xmlns:a16="http://schemas.microsoft.com/office/drawing/2014/main" id="{E9DABD47-5C2A-4B7B-9613-D1603B9E3EED}"/>
              </a:ext>
            </a:extLst>
          </p:cNvPr>
          <p:cNvPicPr>
            <a:picLocks noChangeAspect="1"/>
          </p:cNvPicPr>
          <p:nvPr/>
        </p:nvPicPr>
        <p:blipFill>
          <a:blip r:embed="rId4"/>
          <a:stretch>
            <a:fillRect/>
          </a:stretch>
        </p:blipFill>
        <p:spPr>
          <a:xfrm>
            <a:off x="353503" y="4685502"/>
            <a:ext cx="2426087" cy="1800000"/>
          </a:xfrm>
          <a:prstGeom prst="rect">
            <a:avLst/>
          </a:prstGeom>
        </p:spPr>
      </p:pic>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215444"/>
          </a:xfrm>
          <a:prstGeom prst="rect">
            <a:avLst/>
          </a:prstGeom>
          <a:noFill/>
        </p:spPr>
        <p:txBody>
          <a:bodyPr wrap="square" rtlCol="0">
            <a:spAutoFit/>
          </a:bodyPr>
          <a:lstStyle/>
          <a:p>
            <a:r>
              <a:rPr lang="nl-NL" sz="800" dirty="0"/>
              <a:t>Systeemvariant A.1: natuurlijke toe- en afvoer</a:t>
            </a:r>
          </a:p>
        </p:txBody>
      </p:sp>
      <p:sp>
        <p:nvSpPr>
          <p:cNvPr id="9" name="Tekstvak 8">
            <a:extLst>
              <a:ext uri="{FF2B5EF4-FFF2-40B4-BE49-F238E27FC236}">
                <a16:creationId xmlns:a16="http://schemas.microsoft.com/office/drawing/2014/main" id="{F7A1DE0C-3B52-452F-B3E8-910944B43A8D}"/>
              </a:ext>
            </a:extLst>
          </p:cNvPr>
          <p:cNvSpPr txBox="1"/>
          <p:nvPr/>
        </p:nvSpPr>
        <p:spPr>
          <a:xfrm>
            <a:off x="283902" y="6540081"/>
            <a:ext cx="2426087" cy="338554"/>
          </a:xfrm>
          <a:prstGeom prst="rect">
            <a:avLst/>
          </a:prstGeom>
          <a:noFill/>
        </p:spPr>
        <p:txBody>
          <a:bodyPr wrap="square" rtlCol="0">
            <a:spAutoFit/>
          </a:bodyPr>
          <a:lstStyle/>
          <a:p>
            <a:r>
              <a:rPr lang="nl-NL" sz="800" dirty="0"/>
              <a:t>Systeemvariant A.2: natuurlijke toe- en afvoer met </a:t>
            </a:r>
            <a:r>
              <a:rPr lang="nl-NL" sz="800" dirty="0" err="1"/>
              <a:t>luchtdrukgestuurde</a:t>
            </a:r>
            <a:r>
              <a:rPr lang="nl-NL" sz="800" dirty="0"/>
              <a:t> toevoer</a:t>
            </a:r>
          </a:p>
        </p:txBody>
      </p:sp>
      <p:pic>
        <p:nvPicPr>
          <p:cNvPr id="6146" name="Picture 2">
            <a:extLst>
              <a:ext uri="{FF2B5EF4-FFF2-40B4-BE49-F238E27FC236}">
                <a16:creationId xmlns:a16="http://schemas.microsoft.com/office/drawing/2014/main" id="{9CA226C8-BDFA-41B1-8A80-417475DE4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9809" y="221845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fbeeldingsresultaat voor rooster natuurlijke ventilatie">
            <a:extLst>
              <a:ext uri="{FF2B5EF4-FFF2-40B4-BE49-F238E27FC236}">
                <a16:creationId xmlns:a16="http://schemas.microsoft.com/office/drawing/2014/main" id="{43F33388-2D2B-4015-BB49-1488E8742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7051" y="75266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973B3AC9-4F18-42C1-8C53-5DBB740414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3259" y="4366208"/>
            <a:ext cx="3590925" cy="23431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fbeeldingsresultaat voor ventilatierooster oud kozijn">
            <a:extLst>
              <a:ext uri="{FF2B5EF4-FFF2-40B4-BE49-F238E27FC236}">
                <a16:creationId xmlns:a16="http://schemas.microsoft.com/office/drawing/2014/main" id="{8F0AA31D-DFA4-4545-BCF1-28DCE1CA749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87611" y="3851858"/>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CC3DFCFC-EE61-C510-7266-1748230DA98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6" name="Tekstvak 5">
            <a:extLst>
              <a:ext uri="{FF2B5EF4-FFF2-40B4-BE49-F238E27FC236}">
                <a16:creationId xmlns:a16="http://schemas.microsoft.com/office/drawing/2014/main" id="{B0D5BF8C-EFAD-D567-F3F1-CD5756035B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2861854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B. Mechanische toevoer</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Mechanische toevoer, natuurlijke afvoer (zonder ventilator);</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Minimaal één (toevoer) ventilator aanwezig;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Vervuilde lucht wordt door verse lucht verdrongen door roosters, spleten e.d.</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Niet iedere ruimte voorzien van een toevoerrooster(s)</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Werkt op basis van verdringingstechniek toepassing o.a. laboratoria, ziekenhuis</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Bepaal de </a:t>
            </a:r>
            <a:r>
              <a:rPr lang="nl-NL" sz="1600" u="sng" dirty="0">
                <a:solidFill>
                  <a:schemeClr val="tx2">
                    <a:lumMod val="75000"/>
                  </a:schemeClr>
                </a:solidFill>
                <a:latin typeface="Verdana Pro Light" panose="020B0304030504040204" pitchFamily="34" charset="0"/>
                <a:cs typeface="Gisha" panose="020B0502040204020203" pitchFamily="34" charset="-79"/>
              </a:rPr>
              <a:t>sturing</a:t>
            </a:r>
            <a:r>
              <a:rPr lang="nl-NL" sz="1600" dirty="0">
                <a:solidFill>
                  <a:schemeClr val="tx2">
                    <a:lumMod val="75000"/>
                  </a:schemeClr>
                </a:solidFill>
                <a:latin typeface="Verdana Pro Light" panose="020B0304030504040204" pitchFamily="34" charset="0"/>
                <a:cs typeface="Gisha" panose="020B0502040204020203" pitchFamily="34" charset="-79"/>
              </a:rPr>
              <a:t> (Co2 meting of tijdssturing), </a:t>
            </a:r>
            <a:r>
              <a:rPr lang="nl-NL" sz="1600" u="sng" dirty="0">
                <a:solidFill>
                  <a:schemeClr val="tx2">
                    <a:lumMod val="75000"/>
                  </a:schemeClr>
                </a:solidFill>
                <a:latin typeface="Verdana Pro Light" panose="020B0304030504040204" pitchFamily="34" charset="0"/>
                <a:cs typeface="Gisha" panose="020B0502040204020203" pitchFamily="34" charset="-79"/>
              </a:rPr>
              <a:t>ventilatiedebiet</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Distributiesysteem</a:t>
            </a:r>
            <a:r>
              <a:rPr lang="nl-NL" sz="1600" dirty="0">
                <a:solidFill>
                  <a:schemeClr val="tx2">
                    <a:lumMod val="75000"/>
                  </a:schemeClr>
                </a:solidFill>
                <a:latin typeface="Verdana Pro Light" panose="020B0304030504040204" pitchFamily="34" charset="0"/>
                <a:cs typeface="Gisha" panose="020B0502040204020203" pitchFamily="34" charset="-79"/>
              </a:rPr>
              <a:t> en </a:t>
            </a:r>
            <a:r>
              <a:rPr lang="nl-NL" sz="1600" u="sng" dirty="0">
                <a:solidFill>
                  <a:schemeClr val="tx2">
                    <a:lumMod val="75000"/>
                  </a:schemeClr>
                </a:solidFill>
                <a:latin typeface="Verdana Pro Light" panose="020B0304030504040204" pitchFamily="34" charset="0"/>
                <a:cs typeface="Gisha" panose="020B0502040204020203" pitchFamily="34" charset="-79"/>
              </a:rPr>
              <a:t>ventilator</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eigenschappen</a:t>
            </a:r>
            <a:r>
              <a:rPr lang="nl-NL" sz="1600" dirty="0">
                <a:solidFill>
                  <a:schemeClr val="tx2">
                    <a:lumMod val="75000"/>
                  </a:schemeClr>
                </a:solidFill>
                <a:latin typeface="Verdana Pro Light" panose="020B0304030504040204" pitchFamily="34" charset="0"/>
                <a:cs typeface="Gisha" panose="020B0502040204020203" pitchFamily="34" charset="-79"/>
              </a:rPr>
              <a:t>. </a:t>
            </a:r>
          </a:p>
        </p:txBody>
      </p:sp>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338554"/>
          </a:xfrm>
          <a:prstGeom prst="rect">
            <a:avLst/>
          </a:prstGeom>
          <a:noFill/>
        </p:spPr>
        <p:txBody>
          <a:bodyPr wrap="square" rtlCol="0">
            <a:spAutoFit/>
          </a:bodyPr>
          <a:lstStyle/>
          <a:p>
            <a:r>
              <a:rPr lang="nl-NL" sz="800" dirty="0"/>
              <a:t>Systeemvariant B.1: mechanische toevoer en natuurlijke afvoer</a:t>
            </a:r>
          </a:p>
        </p:txBody>
      </p:sp>
      <p:sp>
        <p:nvSpPr>
          <p:cNvPr id="9" name="Tekstvak 8">
            <a:extLst>
              <a:ext uri="{FF2B5EF4-FFF2-40B4-BE49-F238E27FC236}">
                <a16:creationId xmlns:a16="http://schemas.microsoft.com/office/drawing/2014/main" id="{F7A1DE0C-3B52-452F-B3E8-910944B43A8D}"/>
              </a:ext>
            </a:extLst>
          </p:cNvPr>
          <p:cNvSpPr txBox="1"/>
          <p:nvPr/>
        </p:nvSpPr>
        <p:spPr>
          <a:xfrm>
            <a:off x="283902" y="6540081"/>
            <a:ext cx="2426087" cy="338554"/>
          </a:xfrm>
          <a:prstGeom prst="rect">
            <a:avLst/>
          </a:prstGeom>
          <a:noFill/>
        </p:spPr>
        <p:txBody>
          <a:bodyPr wrap="square" rtlCol="0">
            <a:spAutoFit/>
          </a:bodyPr>
          <a:lstStyle/>
          <a:p>
            <a:r>
              <a:rPr lang="nl-NL" sz="800" dirty="0"/>
              <a:t>Systeemvariant B.2: mechanische toevoer met tijdsturing en natuurlijke afvoer</a:t>
            </a:r>
          </a:p>
        </p:txBody>
      </p:sp>
      <p:pic>
        <p:nvPicPr>
          <p:cNvPr id="6" name="Afbeelding 5">
            <a:extLst>
              <a:ext uri="{FF2B5EF4-FFF2-40B4-BE49-F238E27FC236}">
                <a16:creationId xmlns:a16="http://schemas.microsoft.com/office/drawing/2014/main" id="{632DE906-4D80-4790-9C2A-5A5CBFC1B971}"/>
              </a:ext>
            </a:extLst>
          </p:cNvPr>
          <p:cNvPicPr>
            <a:picLocks noChangeAspect="1"/>
          </p:cNvPicPr>
          <p:nvPr/>
        </p:nvPicPr>
        <p:blipFill rotWithShape="1">
          <a:blip r:embed="rId3"/>
          <a:srcRect t="-17495" r="55666" b="17495"/>
          <a:stretch/>
        </p:blipFill>
        <p:spPr>
          <a:xfrm>
            <a:off x="353503" y="2324263"/>
            <a:ext cx="2335744" cy="1800000"/>
          </a:xfrm>
          <a:prstGeom prst="rect">
            <a:avLst/>
          </a:prstGeom>
        </p:spPr>
      </p:pic>
      <p:pic>
        <p:nvPicPr>
          <p:cNvPr id="12" name="Afbeelding 11">
            <a:extLst>
              <a:ext uri="{FF2B5EF4-FFF2-40B4-BE49-F238E27FC236}">
                <a16:creationId xmlns:a16="http://schemas.microsoft.com/office/drawing/2014/main" id="{5BAB07FA-FFB4-49C4-9D71-5BA5756E7841}"/>
              </a:ext>
            </a:extLst>
          </p:cNvPr>
          <p:cNvPicPr>
            <a:picLocks noChangeAspect="1"/>
          </p:cNvPicPr>
          <p:nvPr/>
        </p:nvPicPr>
        <p:blipFill rotWithShape="1">
          <a:blip r:embed="rId4"/>
          <a:srcRect l="54662"/>
          <a:stretch/>
        </p:blipFill>
        <p:spPr>
          <a:xfrm>
            <a:off x="393661" y="4717017"/>
            <a:ext cx="2345769" cy="1800000"/>
          </a:xfrm>
          <a:prstGeom prst="rect">
            <a:avLst/>
          </a:prstGeom>
        </p:spPr>
      </p:pic>
      <p:pic>
        <p:nvPicPr>
          <p:cNvPr id="14" name="Afbeelding 13">
            <a:extLst>
              <a:ext uri="{FF2B5EF4-FFF2-40B4-BE49-F238E27FC236}">
                <a16:creationId xmlns:a16="http://schemas.microsoft.com/office/drawing/2014/main" id="{3060CCC5-FC25-40BA-9345-C2E2282FB70C}"/>
              </a:ext>
            </a:extLst>
          </p:cNvPr>
          <p:cNvPicPr>
            <a:picLocks noChangeAspect="1"/>
          </p:cNvPicPr>
          <p:nvPr/>
        </p:nvPicPr>
        <p:blipFill rotWithShape="1">
          <a:blip r:embed="rId5"/>
          <a:srcRect t="15347" b="22375"/>
          <a:stretch/>
        </p:blipFill>
        <p:spPr>
          <a:xfrm>
            <a:off x="2964966" y="4415479"/>
            <a:ext cx="1300619" cy="1080000"/>
          </a:xfrm>
          <a:prstGeom prst="rect">
            <a:avLst/>
          </a:prstGeom>
        </p:spPr>
      </p:pic>
      <p:pic>
        <p:nvPicPr>
          <p:cNvPr id="15" name="Afbeelding 14">
            <a:extLst>
              <a:ext uri="{FF2B5EF4-FFF2-40B4-BE49-F238E27FC236}">
                <a16:creationId xmlns:a16="http://schemas.microsoft.com/office/drawing/2014/main" id="{2C59C82B-E1F6-4AAB-A62F-0AEEE0B8D72E}"/>
              </a:ext>
            </a:extLst>
          </p:cNvPr>
          <p:cNvPicPr>
            <a:picLocks noChangeAspect="1"/>
          </p:cNvPicPr>
          <p:nvPr/>
        </p:nvPicPr>
        <p:blipFill>
          <a:blip r:embed="rId6"/>
          <a:stretch>
            <a:fillRect/>
          </a:stretch>
        </p:blipFill>
        <p:spPr>
          <a:xfrm>
            <a:off x="10181522" y="1075831"/>
            <a:ext cx="1306452" cy="1080000"/>
          </a:xfrm>
          <a:prstGeom prst="rect">
            <a:avLst/>
          </a:prstGeom>
        </p:spPr>
      </p:pic>
      <p:pic>
        <p:nvPicPr>
          <p:cNvPr id="3" name="Afbeelding 2">
            <a:extLst>
              <a:ext uri="{FF2B5EF4-FFF2-40B4-BE49-F238E27FC236}">
                <a16:creationId xmlns:a16="http://schemas.microsoft.com/office/drawing/2014/main" id="{C209D4FB-D7A5-BCFD-B587-BD47F320C497}"/>
              </a:ext>
            </a:extLst>
          </p:cNvPr>
          <p:cNvPicPr>
            <a:picLocks noChangeAspect="1"/>
          </p:cNvPicPr>
          <p:nvPr/>
        </p:nvPicPr>
        <p:blipFill>
          <a:blip r:embed="rId7"/>
          <a:stretch>
            <a:fillRect/>
          </a:stretch>
        </p:blipFill>
        <p:spPr>
          <a:xfrm>
            <a:off x="4494581" y="4754033"/>
            <a:ext cx="7703770" cy="1955326"/>
          </a:xfrm>
          <a:prstGeom prst="rect">
            <a:avLst/>
          </a:prstGeom>
        </p:spPr>
      </p:pic>
      <p:sp>
        <p:nvSpPr>
          <p:cNvPr id="4" name="Tekstvak 3">
            <a:extLst>
              <a:ext uri="{FF2B5EF4-FFF2-40B4-BE49-F238E27FC236}">
                <a16:creationId xmlns:a16="http://schemas.microsoft.com/office/drawing/2014/main" id="{EA2E7055-1D01-620D-A28F-97E9EB36DE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73B997BE-F8DC-B993-0E14-219391A713F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6763192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fbeeldingsresultaat voor toevoerventiel">
            <a:extLst>
              <a:ext uri="{FF2B5EF4-FFF2-40B4-BE49-F238E27FC236}">
                <a16:creationId xmlns:a16="http://schemas.microsoft.com/office/drawing/2014/main" id="{278F66FC-DAAB-4B70-BA33-62B7751355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5675" y="3597175"/>
            <a:ext cx="3945866" cy="31089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1">
            <a:extLst>
              <a:ext uri="{FF2B5EF4-FFF2-40B4-BE49-F238E27FC236}">
                <a16:creationId xmlns:a16="http://schemas.microsoft.com/office/drawing/2014/main" id="{3E7BF75C-1069-4383-80B1-F7F6A40B655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B. Mechanische toevoer</a:t>
            </a:r>
          </a:p>
        </p:txBody>
      </p:sp>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338554"/>
          </a:xfrm>
          <a:prstGeom prst="rect">
            <a:avLst/>
          </a:prstGeom>
          <a:noFill/>
        </p:spPr>
        <p:txBody>
          <a:bodyPr wrap="square" rtlCol="0">
            <a:spAutoFit/>
          </a:bodyPr>
          <a:lstStyle/>
          <a:p>
            <a:r>
              <a:rPr lang="nl-NL" sz="800" dirty="0"/>
              <a:t>Systeemvariant B.1: mechanische toevoer en natuurlijke afvoer</a:t>
            </a:r>
          </a:p>
        </p:txBody>
      </p:sp>
      <p:sp>
        <p:nvSpPr>
          <p:cNvPr id="9" name="Tekstvak 8">
            <a:extLst>
              <a:ext uri="{FF2B5EF4-FFF2-40B4-BE49-F238E27FC236}">
                <a16:creationId xmlns:a16="http://schemas.microsoft.com/office/drawing/2014/main" id="{F7A1DE0C-3B52-452F-B3E8-910944B43A8D}"/>
              </a:ext>
            </a:extLst>
          </p:cNvPr>
          <p:cNvSpPr txBox="1"/>
          <p:nvPr/>
        </p:nvSpPr>
        <p:spPr>
          <a:xfrm>
            <a:off x="283902" y="6540081"/>
            <a:ext cx="2426087" cy="338554"/>
          </a:xfrm>
          <a:prstGeom prst="rect">
            <a:avLst/>
          </a:prstGeom>
          <a:noFill/>
        </p:spPr>
        <p:txBody>
          <a:bodyPr wrap="square" rtlCol="0">
            <a:spAutoFit/>
          </a:bodyPr>
          <a:lstStyle/>
          <a:p>
            <a:r>
              <a:rPr lang="nl-NL" sz="800" dirty="0"/>
              <a:t>Systeemvariant B.2: mechanische toevoer met tijdsturing en natuurlijke afvoer</a:t>
            </a:r>
          </a:p>
        </p:txBody>
      </p:sp>
      <p:pic>
        <p:nvPicPr>
          <p:cNvPr id="6" name="Afbeelding 5">
            <a:extLst>
              <a:ext uri="{FF2B5EF4-FFF2-40B4-BE49-F238E27FC236}">
                <a16:creationId xmlns:a16="http://schemas.microsoft.com/office/drawing/2014/main" id="{632DE906-4D80-4790-9C2A-5A5CBFC1B971}"/>
              </a:ext>
            </a:extLst>
          </p:cNvPr>
          <p:cNvPicPr>
            <a:picLocks noChangeAspect="1"/>
          </p:cNvPicPr>
          <p:nvPr/>
        </p:nvPicPr>
        <p:blipFill rotWithShape="1">
          <a:blip r:embed="rId4"/>
          <a:srcRect t="-17495" r="55666" b="17495"/>
          <a:stretch/>
        </p:blipFill>
        <p:spPr>
          <a:xfrm>
            <a:off x="353503" y="2324263"/>
            <a:ext cx="2335744" cy="1800000"/>
          </a:xfrm>
          <a:prstGeom prst="rect">
            <a:avLst/>
          </a:prstGeom>
        </p:spPr>
      </p:pic>
      <p:pic>
        <p:nvPicPr>
          <p:cNvPr id="12" name="Afbeelding 11">
            <a:extLst>
              <a:ext uri="{FF2B5EF4-FFF2-40B4-BE49-F238E27FC236}">
                <a16:creationId xmlns:a16="http://schemas.microsoft.com/office/drawing/2014/main" id="{5BAB07FA-FFB4-49C4-9D71-5BA5756E7841}"/>
              </a:ext>
            </a:extLst>
          </p:cNvPr>
          <p:cNvPicPr>
            <a:picLocks noChangeAspect="1"/>
          </p:cNvPicPr>
          <p:nvPr/>
        </p:nvPicPr>
        <p:blipFill rotWithShape="1">
          <a:blip r:embed="rId5"/>
          <a:srcRect l="54662"/>
          <a:stretch/>
        </p:blipFill>
        <p:spPr>
          <a:xfrm>
            <a:off x="393661" y="4717017"/>
            <a:ext cx="2345769" cy="1800000"/>
          </a:xfrm>
          <a:prstGeom prst="rect">
            <a:avLst/>
          </a:prstGeom>
        </p:spPr>
      </p:pic>
      <p:pic>
        <p:nvPicPr>
          <p:cNvPr id="5122" name="Picture 2" descr="Afbeeldingsresultaat voor toevoerventiel">
            <a:extLst>
              <a:ext uri="{FF2B5EF4-FFF2-40B4-BE49-F238E27FC236}">
                <a16:creationId xmlns:a16="http://schemas.microsoft.com/office/drawing/2014/main" id="{B02D84C9-8268-4E1D-A9B3-29D688E6CF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0" y="2119476"/>
            <a:ext cx="28575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fbeeldingsresultaat voor toevoerventiel">
            <a:extLst>
              <a:ext uri="{FF2B5EF4-FFF2-40B4-BE49-F238E27FC236}">
                <a16:creationId xmlns:a16="http://schemas.microsoft.com/office/drawing/2014/main" id="{0DB2E3CE-1A53-449A-BFCF-EC3B05E96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7025" y="4338638"/>
            <a:ext cx="2647950" cy="19335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fbeeldingsresultaat voor toevoerventiel">
            <a:extLst>
              <a:ext uri="{FF2B5EF4-FFF2-40B4-BE49-F238E27FC236}">
                <a16:creationId xmlns:a16="http://schemas.microsoft.com/office/drawing/2014/main" id="{FEE38E2F-C10F-4B4B-A29E-8FDF23923A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5655" y="1685925"/>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19F43BA6-663C-AFEF-0F09-5BE04DB9CC6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EF9EF9E1-4C53-0687-A7CB-F6D8C995DF1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7889518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C. Mechanische Afvoer</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Mechanische afvoerventilatie vindt plaats door met één of meerdere ventilatoren vervuilde lucht uit de ventilatiezone af te zuigen. Dit gebeurt in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minimaal de keuken, de badkamers en de toiletten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een woning.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Verse lucht wordt via ventilatievoorzieningen ((klep)ramen, roosters, kanalen of schachten) toegevoerd.</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Bepaal de </a:t>
            </a:r>
            <a:r>
              <a:rPr lang="nl-NL" sz="1600" u="sng" dirty="0">
                <a:solidFill>
                  <a:schemeClr val="tx2">
                    <a:lumMod val="75000"/>
                  </a:schemeClr>
                </a:solidFill>
                <a:latin typeface="Verdana Pro Light" panose="020B0304030504040204" pitchFamily="34" charset="0"/>
                <a:cs typeface="Gisha" panose="020B0502040204020203" pitchFamily="34" charset="-79"/>
              </a:rPr>
              <a:t>sturing</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ventilatiedebiet</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debietregeling</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Distributiesysteem</a:t>
            </a:r>
            <a:r>
              <a:rPr lang="nl-NL" sz="1600" dirty="0">
                <a:solidFill>
                  <a:schemeClr val="tx2">
                    <a:lumMod val="75000"/>
                  </a:schemeClr>
                </a:solidFill>
                <a:latin typeface="Verdana Pro Light" panose="020B0304030504040204" pitchFamily="34" charset="0"/>
                <a:cs typeface="Gisha" panose="020B0502040204020203" pitchFamily="34" charset="-79"/>
              </a:rPr>
              <a:t> en </a:t>
            </a:r>
            <a:r>
              <a:rPr lang="nl-NL" sz="1600" u="sng" dirty="0">
                <a:solidFill>
                  <a:schemeClr val="tx2">
                    <a:lumMod val="75000"/>
                  </a:schemeClr>
                </a:solidFill>
                <a:latin typeface="Verdana Pro Light" panose="020B0304030504040204" pitchFamily="34" charset="0"/>
                <a:cs typeface="Gisha" panose="020B0502040204020203" pitchFamily="34" charset="-79"/>
              </a:rPr>
              <a:t>ventilator</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eigenschappen</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natuurlijk luchtdruk gestuurde toevoer</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roosters voorzien van verwarmingslint?</a:t>
            </a:r>
            <a:r>
              <a:rPr lang="nl-NL" sz="1600" dirty="0">
                <a:solidFill>
                  <a:schemeClr val="tx2">
                    <a:lumMod val="75000"/>
                  </a:schemeClr>
                </a:solidFill>
                <a:latin typeface="Verdana Pro Light" panose="020B0304030504040204" pitchFamily="34" charset="0"/>
                <a:cs typeface="Gisha" panose="020B0502040204020203" pitchFamily="34" charset="-79"/>
              </a:rPr>
              <a:t>. </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cs typeface="Gisha" panose="020B0502040204020203" pitchFamily="34" charset="-79"/>
            </a:endParaRPr>
          </a:p>
        </p:txBody>
      </p:sp>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338554"/>
          </a:xfrm>
          <a:prstGeom prst="rect">
            <a:avLst/>
          </a:prstGeom>
          <a:noFill/>
        </p:spPr>
        <p:txBody>
          <a:bodyPr wrap="square" rtlCol="0">
            <a:spAutoFit/>
          </a:bodyPr>
          <a:lstStyle/>
          <a:p>
            <a:r>
              <a:rPr lang="nl-NL" sz="800" dirty="0"/>
              <a:t>Systeemvariant C.1: natuurlijke toevoer en mechanische afvoer zonder regeling</a:t>
            </a:r>
          </a:p>
        </p:txBody>
      </p:sp>
      <p:sp>
        <p:nvSpPr>
          <p:cNvPr id="9" name="Tekstvak 8">
            <a:extLst>
              <a:ext uri="{FF2B5EF4-FFF2-40B4-BE49-F238E27FC236}">
                <a16:creationId xmlns:a16="http://schemas.microsoft.com/office/drawing/2014/main" id="{F7A1DE0C-3B52-452F-B3E8-910944B43A8D}"/>
              </a:ext>
            </a:extLst>
          </p:cNvPr>
          <p:cNvSpPr txBox="1"/>
          <p:nvPr/>
        </p:nvSpPr>
        <p:spPr>
          <a:xfrm>
            <a:off x="283902" y="6540081"/>
            <a:ext cx="2426087" cy="338554"/>
          </a:xfrm>
          <a:prstGeom prst="rect">
            <a:avLst/>
          </a:prstGeom>
          <a:noFill/>
        </p:spPr>
        <p:txBody>
          <a:bodyPr wrap="square" rtlCol="0">
            <a:spAutoFit/>
          </a:bodyPr>
          <a:lstStyle/>
          <a:p>
            <a:r>
              <a:rPr lang="nl-NL" sz="800" dirty="0"/>
              <a:t>Systeemvariant C.2: natuurlijke toevoer met </a:t>
            </a:r>
            <a:r>
              <a:rPr lang="nl-NL" sz="800" dirty="0" err="1"/>
              <a:t>luchtdrukgestuurde</a:t>
            </a:r>
            <a:r>
              <a:rPr lang="nl-NL" sz="800" dirty="0"/>
              <a:t> toevoerroosters</a:t>
            </a:r>
          </a:p>
        </p:txBody>
      </p:sp>
      <p:pic>
        <p:nvPicPr>
          <p:cNvPr id="2" name="Afbeelding 1">
            <a:extLst>
              <a:ext uri="{FF2B5EF4-FFF2-40B4-BE49-F238E27FC236}">
                <a16:creationId xmlns:a16="http://schemas.microsoft.com/office/drawing/2014/main" id="{51BFA14E-4918-4BC1-A9B4-BEB2431B4B00}"/>
              </a:ext>
            </a:extLst>
          </p:cNvPr>
          <p:cNvPicPr>
            <a:picLocks noChangeAspect="1"/>
          </p:cNvPicPr>
          <p:nvPr/>
        </p:nvPicPr>
        <p:blipFill>
          <a:blip r:embed="rId3"/>
          <a:stretch>
            <a:fillRect/>
          </a:stretch>
        </p:blipFill>
        <p:spPr>
          <a:xfrm>
            <a:off x="410919" y="2638885"/>
            <a:ext cx="2447368" cy="1800000"/>
          </a:xfrm>
          <a:prstGeom prst="rect">
            <a:avLst/>
          </a:prstGeom>
        </p:spPr>
      </p:pic>
      <p:pic>
        <p:nvPicPr>
          <p:cNvPr id="3" name="Afbeelding 2">
            <a:extLst>
              <a:ext uri="{FF2B5EF4-FFF2-40B4-BE49-F238E27FC236}">
                <a16:creationId xmlns:a16="http://schemas.microsoft.com/office/drawing/2014/main" id="{0E66CD9B-A22B-448D-B1A0-6FEEBA645620}"/>
              </a:ext>
            </a:extLst>
          </p:cNvPr>
          <p:cNvPicPr>
            <a:picLocks noChangeAspect="1"/>
          </p:cNvPicPr>
          <p:nvPr/>
        </p:nvPicPr>
        <p:blipFill>
          <a:blip r:embed="rId4"/>
          <a:stretch>
            <a:fillRect/>
          </a:stretch>
        </p:blipFill>
        <p:spPr>
          <a:xfrm>
            <a:off x="364006" y="4771451"/>
            <a:ext cx="2415584" cy="1800000"/>
          </a:xfrm>
          <a:prstGeom prst="rect">
            <a:avLst/>
          </a:prstGeom>
        </p:spPr>
      </p:pic>
      <p:sp>
        <p:nvSpPr>
          <p:cNvPr id="5" name="Tekstvak 4">
            <a:extLst>
              <a:ext uri="{FF2B5EF4-FFF2-40B4-BE49-F238E27FC236}">
                <a16:creationId xmlns:a16="http://schemas.microsoft.com/office/drawing/2014/main" id="{2C9DF4C7-27C2-3C9E-4E29-81D6149985C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6" name="Tekstvak 5">
            <a:extLst>
              <a:ext uri="{FF2B5EF4-FFF2-40B4-BE49-F238E27FC236}">
                <a16:creationId xmlns:a16="http://schemas.microsoft.com/office/drawing/2014/main" id="{E6B0BB48-F271-B09A-6B36-372063E1475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973371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0EE92-EB34-8811-A411-62F3A9F5D96C}"/>
              </a:ext>
            </a:extLst>
          </p:cNvPr>
          <p:cNvPicPr>
            <a:picLocks noChangeAspect="1"/>
          </p:cNvPicPr>
          <p:nvPr/>
        </p:nvPicPr>
        <p:blipFill>
          <a:blip r:embed="rId3"/>
          <a:stretch>
            <a:fillRect/>
          </a:stretch>
        </p:blipFill>
        <p:spPr>
          <a:xfrm>
            <a:off x="6209391" y="1056935"/>
            <a:ext cx="5334600" cy="4985277"/>
          </a:xfrm>
          <a:prstGeom prst="rect">
            <a:avLst/>
          </a:prstGeom>
        </p:spPr>
      </p:pic>
      <p:pic>
        <p:nvPicPr>
          <p:cNvPr id="2" name="Afbeelding 1">
            <a:extLst>
              <a:ext uri="{FF2B5EF4-FFF2-40B4-BE49-F238E27FC236}">
                <a16:creationId xmlns:a16="http://schemas.microsoft.com/office/drawing/2014/main" id="{F2A89A1E-FAF5-51C4-5191-35C3052C4CE3}"/>
              </a:ext>
            </a:extLst>
          </p:cNvPr>
          <p:cNvPicPr>
            <a:picLocks noChangeAspect="1"/>
          </p:cNvPicPr>
          <p:nvPr/>
        </p:nvPicPr>
        <p:blipFill>
          <a:blip r:embed="rId4"/>
          <a:stretch>
            <a:fillRect/>
          </a:stretch>
        </p:blipFill>
        <p:spPr>
          <a:xfrm>
            <a:off x="0" y="454378"/>
            <a:ext cx="6264183" cy="6210838"/>
          </a:xfrm>
          <a:prstGeom prst="rect">
            <a:avLst/>
          </a:prstGeom>
        </p:spPr>
      </p:pic>
      <p:sp>
        <p:nvSpPr>
          <p:cNvPr id="6" name="Vrije vorm: vorm 5">
            <a:extLst>
              <a:ext uri="{FF2B5EF4-FFF2-40B4-BE49-F238E27FC236}">
                <a16:creationId xmlns:a16="http://schemas.microsoft.com/office/drawing/2014/main" id="{0808360C-9F31-CA7F-68FD-950E8CAEED37}"/>
              </a:ext>
            </a:extLst>
          </p:cNvPr>
          <p:cNvSpPr/>
          <p:nvPr/>
        </p:nvSpPr>
        <p:spPr>
          <a:xfrm>
            <a:off x="1783976" y="242047"/>
            <a:ext cx="4320989" cy="5414682"/>
          </a:xfrm>
          <a:custGeom>
            <a:avLst/>
            <a:gdLst>
              <a:gd name="connsiteX0" fmla="*/ 4320989 w 4320989"/>
              <a:gd name="connsiteY0" fmla="*/ 5414682 h 5414682"/>
              <a:gd name="connsiteX1" fmla="*/ 0 w 4320989"/>
              <a:gd name="connsiteY1" fmla="*/ 5414682 h 5414682"/>
              <a:gd name="connsiteX2" fmla="*/ 0 w 4320989"/>
              <a:gd name="connsiteY2" fmla="*/ 0 h 5414682"/>
              <a:gd name="connsiteX3" fmla="*/ 17930 w 4320989"/>
              <a:gd name="connsiteY3" fmla="*/ 44824 h 5414682"/>
            </a:gdLst>
            <a:ahLst/>
            <a:cxnLst>
              <a:cxn ang="0">
                <a:pos x="connsiteX0" y="connsiteY0"/>
              </a:cxn>
              <a:cxn ang="0">
                <a:pos x="connsiteX1" y="connsiteY1"/>
              </a:cxn>
              <a:cxn ang="0">
                <a:pos x="connsiteX2" y="connsiteY2"/>
              </a:cxn>
              <a:cxn ang="0">
                <a:pos x="connsiteX3" y="connsiteY3"/>
              </a:cxn>
            </a:cxnLst>
            <a:rect l="l" t="t" r="r" b="b"/>
            <a:pathLst>
              <a:path w="4320989" h="5414682">
                <a:moveTo>
                  <a:pt x="4320989" y="5414682"/>
                </a:moveTo>
                <a:lnTo>
                  <a:pt x="0" y="5414682"/>
                </a:lnTo>
                <a:lnTo>
                  <a:pt x="0" y="0"/>
                </a:lnTo>
                <a:lnTo>
                  <a:pt x="17930" y="44824"/>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C1C17C4C-241A-22F4-7673-6DCC1E0D95F1}"/>
              </a:ext>
            </a:extLst>
          </p:cNvPr>
          <p:cNvSpPr/>
          <p:nvPr/>
        </p:nvSpPr>
        <p:spPr>
          <a:xfrm>
            <a:off x="3209366" y="604221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220</a:t>
            </a:r>
          </a:p>
        </p:txBody>
      </p:sp>
      <p:cxnSp>
        <p:nvCxnSpPr>
          <p:cNvPr id="12" name="Rechte verbindingslijn 11">
            <a:extLst>
              <a:ext uri="{FF2B5EF4-FFF2-40B4-BE49-F238E27FC236}">
                <a16:creationId xmlns:a16="http://schemas.microsoft.com/office/drawing/2014/main" id="{58B470CD-3A21-753B-B7DF-36C17F90514D}"/>
              </a:ext>
            </a:extLst>
          </p:cNvPr>
          <p:cNvCxnSpPr>
            <a:cxnSpLocks/>
          </p:cNvCxnSpPr>
          <p:nvPr/>
        </p:nvCxnSpPr>
        <p:spPr>
          <a:xfrm>
            <a:off x="3657601" y="6293224"/>
            <a:ext cx="206187" cy="110398"/>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hthoek 12">
            <a:extLst>
              <a:ext uri="{FF2B5EF4-FFF2-40B4-BE49-F238E27FC236}">
                <a16:creationId xmlns:a16="http://schemas.microsoft.com/office/drawing/2014/main" id="{123F3D1C-754A-313D-7CD3-3D053B714459}"/>
              </a:ext>
            </a:extLst>
          </p:cNvPr>
          <p:cNvSpPr/>
          <p:nvPr/>
        </p:nvSpPr>
        <p:spPr>
          <a:xfrm>
            <a:off x="5515686" y="586949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140</a:t>
            </a:r>
          </a:p>
        </p:txBody>
      </p:sp>
      <p:cxnSp>
        <p:nvCxnSpPr>
          <p:cNvPr id="14" name="Rechte verbindingslijn 13">
            <a:extLst>
              <a:ext uri="{FF2B5EF4-FFF2-40B4-BE49-F238E27FC236}">
                <a16:creationId xmlns:a16="http://schemas.microsoft.com/office/drawing/2014/main" id="{70592F36-E75A-1EA0-C7D7-A327229BD21E}"/>
              </a:ext>
            </a:extLst>
          </p:cNvPr>
          <p:cNvCxnSpPr/>
          <p:nvPr/>
        </p:nvCxnSpPr>
        <p:spPr>
          <a:xfrm>
            <a:off x="5892800" y="6121400"/>
            <a:ext cx="121920" cy="171824"/>
          </a:xfrm>
          <a:prstGeom prst="line">
            <a:avLst/>
          </a:prstGeom>
        </p:spPr>
        <p:style>
          <a:lnRef idx="2">
            <a:schemeClr val="accent1"/>
          </a:lnRef>
          <a:fillRef idx="0">
            <a:schemeClr val="accent1"/>
          </a:fillRef>
          <a:effectRef idx="1">
            <a:schemeClr val="accent1"/>
          </a:effectRef>
          <a:fontRef idx="minor">
            <a:schemeClr val="tx1"/>
          </a:fontRef>
        </p:style>
      </p:cxnSp>
      <p:pic>
        <p:nvPicPr>
          <p:cNvPr id="5" name="Afbeelding 4">
            <a:extLst>
              <a:ext uri="{FF2B5EF4-FFF2-40B4-BE49-F238E27FC236}">
                <a16:creationId xmlns:a16="http://schemas.microsoft.com/office/drawing/2014/main" id="{2AD66878-210C-0A1D-8271-1F896FBE7FD7}"/>
              </a:ext>
            </a:extLst>
          </p:cNvPr>
          <p:cNvPicPr>
            <a:picLocks noChangeAspect="1"/>
          </p:cNvPicPr>
          <p:nvPr/>
        </p:nvPicPr>
        <p:blipFill>
          <a:blip r:embed="rId5"/>
          <a:stretch>
            <a:fillRect/>
          </a:stretch>
        </p:blipFill>
        <p:spPr>
          <a:xfrm>
            <a:off x="966961" y="393413"/>
            <a:ext cx="2484900" cy="3303723"/>
          </a:xfrm>
          <a:prstGeom prst="rect">
            <a:avLst/>
          </a:prstGeom>
        </p:spPr>
      </p:pic>
      <p:pic>
        <p:nvPicPr>
          <p:cNvPr id="7" name="Afbeelding 6">
            <a:extLst>
              <a:ext uri="{FF2B5EF4-FFF2-40B4-BE49-F238E27FC236}">
                <a16:creationId xmlns:a16="http://schemas.microsoft.com/office/drawing/2014/main" id="{C1D2D428-7D21-3034-5713-1112A90F4F64}"/>
              </a:ext>
            </a:extLst>
          </p:cNvPr>
          <p:cNvPicPr>
            <a:picLocks noChangeAspect="1"/>
          </p:cNvPicPr>
          <p:nvPr/>
        </p:nvPicPr>
        <p:blipFill rotWithShape="1">
          <a:blip r:embed="rId6"/>
          <a:srcRect r="16686" b="36040"/>
          <a:stretch/>
        </p:blipFill>
        <p:spPr>
          <a:xfrm>
            <a:off x="409919" y="5013960"/>
            <a:ext cx="2651239" cy="1713033"/>
          </a:xfrm>
          <a:prstGeom prst="rect">
            <a:avLst/>
          </a:prstGeom>
        </p:spPr>
      </p:pic>
      <p:sp>
        <p:nvSpPr>
          <p:cNvPr id="16" name="Rechthoek 15">
            <a:extLst>
              <a:ext uri="{FF2B5EF4-FFF2-40B4-BE49-F238E27FC236}">
                <a16:creationId xmlns:a16="http://schemas.microsoft.com/office/drawing/2014/main" id="{8CA654A9-7F32-EB2B-42F6-2967E2E53346}"/>
              </a:ext>
            </a:extLst>
          </p:cNvPr>
          <p:cNvSpPr/>
          <p:nvPr/>
        </p:nvSpPr>
        <p:spPr>
          <a:xfrm>
            <a:off x="5658584" y="1173480"/>
            <a:ext cx="610673" cy="190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t>&lt; 0,5 m 2</a:t>
            </a:r>
          </a:p>
        </p:txBody>
      </p:sp>
      <p:cxnSp>
        <p:nvCxnSpPr>
          <p:cNvPr id="18" name="Rechte verbindingslijn met pijl 17">
            <a:extLst>
              <a:ext uri="{FF2B5EF4-FFF2-40B4-BE49-F238E27FC236}">
                <a16:creationId xmlns:a16="http://schemas.microsoft.com/office/drawing/2014/main" id="{F46BED67-50F7-D6F0-2631-10FFBA58C4DB}"/>
              </a:ext>
            </a:extLst>
          </p:cNvPr>
          <p:cNvCxnSpPr>
            <a:cxnSpLocks/>
            <a:stCxn id="16" idx="2"/>
          </p:cNvCxnSpPr>
          <p:nvPr/>
        </p:nvCxnSpPr>
        <p:spPr>
          <a:xfrm>
            <a:off x="5963921" y="1363980"/>
            <a:ext cx="0" cy="40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Rechte verbindingslijn 10">
            <a:extLst>
              <a:ext uri="{FF2B5EF4-FFF2-40B4-BE49-F238E27FC236}">
                <a16:creationId xmlns:a16="http://schemas.microsoft.com/office/drawing/2014/main" id="{4B3C645B-BB38-E2AD-8F12-FE122EED5F65}"/>
              </a:ext>
            </a:extLst>
          </p:cNvPr>
          <p:cNvCxnSpPr>
            <a:cxnSpLocks/>
          </p:cNvCxnSpPr>
          <p:nvPr/>
        </p:nvCxnSpPr>
        <p:spPr>
          <a:xfrm flipV="1">
            <a:off x="7559937" y="-237522"/>
            <a:ext cx="0" cy="5217416"/>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7" name="Rechte verbindingslijn 16">
            <a:extLst>
              <a:ext uri="{FF2B5EF4-FFF2-40B4-BE49-F238E27FC236}">
                <a16:creationId xmlns:a16="http://schemas.microsoft.com/office/drawing/2014/main" id="{B8D0A62F-240D-64C1-2102-3DDE7EBE03DC}"/>
              </a:ext>
            </a:extLst>
          </p:cNvPr>
          <p:cNvCxnSpPr>
            <a:cxnSpLocks/>
          </p:cNvCxnSpPr>
          <p:nvPr/>
        </p:nvCxnSpPr>
        <p:spPr>
          <a:xfrm>
            <a:off x="7559937" y="4979894"/>
            <a:ext cx="503286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15" name="Tekstvak 14">
            <a:extLst>
              <a:ext uri="{FF2B5EF4-FFF2-40B4-BE49-F238E27FC236}">
                <a16:creationId xmlns:a16="http://schemas.microsoft.com/office/drawing/2014/main" id="{27ACFD7A-D2D1-FEB7-297C-746FA1977B31}"/>
              </a:ext>
            </a:extLst>
          </p:cNvPr>
          <p:cNvSpPr txBox="1"/>
          <p:nvPr/>
        </p:nvSpPr>
        <p:spPr>
          <a:xfrm>
            <a:off x="6099175" y="3845857"/>
            <a:ext cx="5818518"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600" dirty="0"/>
              <a:t>Bepaal van appartement 286;</a:t>
            </a:r>
          </a:p>
          <a:p>
            <a:pPr marL="285750" indent="-285750">
              <a:buFont typeface="Arial" panose="020B0604020202020204" pitchFamily="34" charset="0"/>
              <a:buChar char="•"/>
            </a:pPr>
            <a:r>
              <a:rPr lang="nl-NL" sz="1600" dirty="0">
                <a:highlight>
                  <a:srgbClr val="FFFF00"/>
                </a:highlight>
              </a:rPr>
              <a:t>Het verliesoppervlak van het hellende dak</a:t>
            </a:r>
          </a:p>
          <a:p>
            <a:pPr marL="762152" lvl="1" indent="-285750">
              <a:buFont typeface="Arial" panose="020B0604020202020204" pitchFamily="34" charset="0"/>
              <a:buChar char="•"/>
            </a:pPr>
            <a:r>
              <a:rPr lang="nl-NL" sz="1600" dirty="0">
                <a:highlight>
                  <a:srgbClr val="FFFFFF"/>
                </a:highlight>
              </a:rPr>
              <a:t>Met de stelling van Pythagoras </a:t>
            </a:r>
          </a:p>
          <a:p>
            <a:pPr marL="762152" lvl="1" indent="-285750">
              <a:buFont typeface="Arial" panose="020B0604020202020204" pitchFamily="34" charset="0"/>
              <a:buChar char="•"/>
            </a:pPr>
            <a:r>
              <a:rPr lang="nl-NL" sz="1600" dirty="0">
                <a:highlight>
                  <a:srgbClr val="FFFF00"/>
                </a:highlight>
              </a:rPr>
              <a:t>Met de hellingshoekfactor</a:t>
            </a:r>
          </a:p>
          <a:p>
            <a:r>
              <a:rPr lang="nl-NL" sz="1600" dirty="0">
                <a:highlight>
                  <a:srgbClr val="FFFF00"/>
                </a:highlight>
              </a:rPr>
              <a:t>(0,11+4,08+0,07=4,26) x 1,24 x 1,56 = 8,24 m²</a:t>
            </a:r>
          </a:p>
          <a:p>
            <a:pPr marL="285750" indent="-285750">
              <a:buFont typeface="Arial" panose="020B0604020202020204" pitchFamily="34" charset="0"/>
              <a:buChar char="•"/>
            </a:pPr>
            <a:r>
              <a:rPr lang="nl-NL" sz="1600" dirty="0">
                <a:highlight>
                  <a:srgbClr val="FFFFFF"/>
                </a:highlight>
              </a:rPr>
              <a:t>Het verliesoppervlak van het platte dak</a:t>
            </a:r>
          </a:p>
        </p:txBody>
      </p:sp>
    </p:spTree>
    <p:extLst>
      <p:ext uri="{BB962C8B-B14F-4D97-AF65-F5344CB8AC3E}">
        <p14:creationId xmlns:p14="http://schemas.microsoft.com/office/powerpoint/2010/main" val="22805354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C. Mechanische Afvoer</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fontAlgn="t"/>
            <a:endParaRPr lang="nl-NL" sz="1600" dirty="0">
              <a:solidFill>
                <a:schemeClr val="tx2">
                  <a:lumMod val="75000"/>
                </a:schemeClr>
              </a:solidFill>
              <a:latin typeface="Verdana Pro Light" panose="020B0304030504040204" pitchFamily="34" charset="0"/>
              <a:cs typeface="Gisha" panose="020B0502040204020203" pitchFamily="34" charset="-79"/>
            </a:endParaRPr>
          </a:p>
        </p:txBody>
      </p:sp>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338554"/>
          </a:xfrm>
          <a:prstGeom prst="rect">
            <a:avLst/>
          </a:prstGeom>
          <a:noFill/>
        </p:spPr>
        <p:txBody>
          <a:bodyPr wrap="square" rtlCol="0">
            <a:spAutoFit/>
          </a:bodyPr>
          <a:lstStyle/>
          <a:p>
            <a:r>
              <a:rPr lang="nl-NL" sz="800" dirty="0"/>
              <a:t>Systeemvariant C.1: natuurlijke toevoer en mechanische afvoer zonder regeling</a:t>
            </a:r>
          </a:p>
        </p:txBody>
      </p:sp>
      <p:sp>
        <p:nvSpPr>
          <p:cNvPr id="9" name="Tekstvak 8">
            <a:extLst>
              <a:ext uri="{FF2B5EF4-FFF2-40B4-BE49-F238E27FC236}">
                <a16:creationId xmlns:a16="http://schemas.microsoft.com/office/drawing/2014/main" id="{F7A1DE0C-3B52-452F-B3E8-910944B43A8D}"/>
              </a:ext>
            </a:extLst>
          </p:cNvPr>
          <p:cNvSpPr txBox="1"/>
          <p:nvPr/>
        </p:nvSpPr>
        <p:spPr>
          <a:xfrm>
            <a:off x="283902" y="6540081"/>
            <a:ext cx="2426087" cy="338554"/>
          </a:xfrm>
          <a:prstGeom prst="rect">
            <a:avLst/>
          </a:prstGeom>
          <a:noFill/>
        </p:spPr>
        <p:txBody>
          <a:bodyPr wrap="square" rtlCol="0">
            <a:spAutoFit/>
          </a:bodyPr>
          <a:lstStyle/>
          <a:p>
            <a:r>
              <a:rPr lang="nl-NL" sz="800" dirty="0"/>
              <a:t>Systeemvariant C.2: natuurlijke toevoer met </a:t>
            </a:r>
            <a:r>
              <a:rPr lang="nl-NL" sz="800" dirty="0" err="1"/>
              <a:t>luchtdrukgestuurde</a:t>
            </a:r>
            <a:r>
              <a:rPr lang="nl-NL" sz="800" dirty="0"/>
              <a:t> toevoerroosters</a:t>
            </a:r>
          </a:p>
        </p:txBody>
      </p:sp>
      <p:pic>
        <p:nvPicPr>
          <p:cNvPr id="2" name="Afbeelding 1">
            <a:extLst>
              <a:ext uri="{FF2B5EF4-FFF2-40B4-BE49-F238E27FC236}">
                <a16:creationId xmlns:a16="http://schemas.microsoft.com/office/drawing/2014/main" id="{51BFA14E-4918-4BC1-A9B4-BEB2431B4B00}"/>
              </a:ext>
            </a:extLst>
          </p:cNvPr>
          <p:cNvPicPr>
            <a:picLocks noChangeAspect="1"/>
          </p:cNvPicPr>
          <p:nvPr/>
        </p:nvPicPr>
        <p:blipFill>
          <a:blip r:embed="rId3"/>
          <a:stretch>
            <a:fillRect/>
          </a:stretch>
        </p:blipFill>
        <p:spPr>
          <a:xfrm>
            <a:off x="410919" y="2638885"/>
            <a:ext cx="2447368" cy="1800000"/>
          </a:xfrm>
          <a:prstGeom prst="rect">
            <a:avLst/>
          </a:prstGeom>
        </p:spPr>
      </p:pic>
      <p:pic>
        <p:nvPicPr>
          <p:cNvPr id="3" name="Afbeelding 2">
            <a:extLst>
              <a:ext uri="{FF2B5EF4-FFF2-40B4-BE49-F238E27FC236}">
                <a16:creationId xmlns:a16="http://schemas.microsoft.com/office/drawing/2014/main" id="{0E66CD9B-A22B-448D-B1A0-6FEEBA645620}"/>
              </a:ext>
            </a:extLst>
          </p:cNvPr>
          <p:cNvPicPr>
            <a:picLocks noChangeAspect="1"/>
          </p:cNvPicPr>
          <p:nvPr/>
        </p:nvPicPr>
        <p:blipFill>
          <a:blip r:embed="rId4"/>
          <a:stretch>
            <a:fillRect/>
          </a:stretch>
        </p:blipFill>
        <p:spPr>
          <a:xfrm>
            <a:off x="364006" y="4771451"/>
            <a:ext cx="2415584" cy="1800000"/>
          </a:xfrm>
          <a:prstGeom prst="rect">
            <a:avLst/>
          </a:prstGeom>
        </p:spPr>
      </p:pic>
      <p:pic>
        <p:nvPicPr>
          <p:cNvPr id="7170" name="Picture 2" descr="Afbeeldingsresultaat voor afzuig ventiel">
            <a:extLst>
              <a:ext uri="{FF2B5EF4-FFF2-40B4-BE49-F238E27FC236}">
                <a16:creationId xmlns:a16="http://schemas.microsoft.com/office/drawing/2014/main" id="{5B9F4A19-972D-4077-8F8F-A4E78BC9C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729" y="209471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fbeeldingsresultaat voor afzuig ventiel">
            <a:extLst>
              <a:ext uri="{FF2B5EF4-FFF2-40B4-BE49-F238E27FC236}">
                <a16:creationId xmlns:a16="http://schemas.microsoft.com/office/drawing/2014/main" id="{1DE9D3EA-C956-4865-BEB3-3B63338EC8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573" y="1645007"/>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Afbeeldingsresultaat voor afzuig ventiel">
            <a:extLst>
              <a:ext uri="{FF2B5EF4-FFF2-40B4-BE49-F238E27FC236}">
                <a16:creationId xmlns:a16="http://schemas.microsoft.com/office/drawing/2014/main" id="{F140D6A9-CAAC-428E-9FA8-98AB72518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9530" y="483744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Afbeeldingsresultaat voor luchtdruk gestuurde roosters">
            <a:extLst>
              <a:ext uri="{FF2B5EF4-FFF2-40B4-BE49-F238E27FC236}">
                <a16:creationId xmlns:a16="http://schemas.microsoft.com/office/drawing/2014/main" id="{B4DDCE32-08DF-4732-B67F-F4A69B0252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5203" y="1075831"/>
            <a:ext cx="3443850" cy="344385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tho Daalderop CVE-S eco fan ventilator box alles-in-1 pakket SE 325m3/h + vochtsensor + RFT auto + 4 ventielen - euro stekker">
            <a:extLst>
              <a:ext uri="{FF2B5EF4-FFF2-40B4-BE49-F238E27FC236}">
                <a16:creationId xmlns:a16="http://schemas.microsoft.com/office/drawing/2014/main" id="{57BD8B32-9020-4748-844B-3EB3214486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1353" y="3953422"/>
            <a:ext cx="3443850" cy="2807637"/>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Afbeeldingsresultaat voor dakventilator">
            <a:extLst>
              <a:ext uri="{FF2B5EF4-FFF2-40B4-BE49-F238E27FC236}">
                <a16:creationId xmlns:a16="http://schemas.microsoft.com/office/drawing/2014/main" id="{FB6722B9-F72D-4A64-BD55-C240A0270F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6918" y="4714076"/>
            <a:ext cx="1905000" cy="185737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E6439878-23C5-B03E-EC99-D22DC82B36A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6" name="Tekstvak 5">
            <a:extLst>
              <a:ext uri="{FF2B5EF4-FFF2-40B4-BE49-F238E27FC236}">
                <a16:creationId xmlns:a16="http://schemas.microsoft.com/office/drawing/2014/main" id="{F740A050-F730-32F2-E2A9-C9D9C8B5834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9227075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C. Mechanische Afvoer</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algn="l"/>
            <a:r>
              <a:rPr lang="nl-NL" sz="1600" b="1" dirty="0">
                <a:solidFill>
                  <a:schemeClr val="tx2">
                    <a:lumMod val="75000"/>
                  </a:schemeClr>
                </a:solidFill>
                <a:latin typeface="Verdana Pro Light" panose="020B0304030504040204" pitchFamily="34" charset="0"/>
                <a:cs typeface="Gisha" panose="020B0502040204020203" pitchFamily="34" charset="-79"/>
              </a:rPr>
              <a:t>Bepaal het type sturing</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p:txBody>
      </p:sp>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338554"/>
          </a:xfrm>
          <a:prstGeom prst="rect">
            <a:avLst/>
          </a:prstGeom>
          <a:noFill/>
        </p:spPr>
        <p:txBody>
          <a:bodyPr wrap="square" rtlCol="0">
            <a:spAutoFit/>
          </a:bodyPr>
          <a:lstStyle/>
          <a:p>
            <a:r>
              <a:rPr lang="nl-NL" sz="800" dirty="0"/>
              <a:t>Systeemvariant C.3a: natuurlijke toevoer met tijdsturing op de afvoer</a:t>
            </a:r>
          </a:p>
        </p:txBody>
      </p:sp>
      <p:sp>
        <p:nvSpPr>
          <p:cNvPr id="9" name="Tekstvak 8">
            <a:extLst>
              <a:ext uri="{FF2B5EF4-FFF2-40B4-BE49-F238E27FC236}">
                <a16:creationId xmlns:a16="http://schemas.microsoft.com/office/drawing/2014/main" id="{F7A1DE0C-3B52-452F-B3E8-910944B43A8D}"/>
              </a:ext>
            </a:extLst>
          </p:cNvPr>
          <p:cNvSpPr txBox="1"/>
          <p:nvPr/>
        </p:nvSpPr>
        <p:spPr>
          <a:xfrm>
            <a:off x="283902" y="6540081"/>
            <a:ext cx="2426087" cy="338554"/>
          </a:xfrm>
          <a:prstGeom prst="rect">
            <a:avLst/>
          </a:prstGeom>
          <a:noFill/>
        </p:spPr>
        <p:txBody>
          <a:bodyPr wrap="square" rtlCol="0">
            <a:spAutoFit/>
          </a:bodyPr>
          <a:lstStyle/>
          <a:p>
            <a:r>
              <a:rPr lang="nl-NL" sz="800" dirty="0"/>
              <a:t>Systeemvariant C.3b: </a:t>
            </a:r>
            <a:r>
              <a:rPr lang="nl-NL" sz="800" dirty="0" err="1"/>
              <a:t>luchtdrukgestuurde</a:t>
            </a:r>
            <a:r>
              <a:rPr lang="nl-NL" sz="800" dirty="0"/>
              <a:t> toevoerroosters en tijdsturing op de afvoer</a:t>
            </a:r>
          </a:p>
        </p:txBody>
      </p:sp>
      <p:pic>
        <p:nvPicPr>
          <p:cNvPr id="12" name="Afbeelding 11">
            <a:extLst>
              <a:ext uri="{FF2B5EF4-FFF2-40B4-BE49-F238E27FC236}">
                <a16:creationId xmlns:a16="http://schemas.microsoft.com/office/drawing/2014/main" id="{81208E23-633D-4F64-B1C8-FB734B261926}"/>
              </a:ext>
            </a:extLst>
          </p:cNvPr>
          <p:cNvPicPr>
            <a:picLocks noChangeAspect="1"/>
          </p:cNvPicPr>
          <p:nvPr/>
        </p:nvPicPr>
        <p:blipFill>
          <a:blip r:embed="rId3"/>
          <a:stretch>
            <a:fillRect/>
          </a:stretch>
        </p:blipFill>
        <p:spPr>
          <a:xfrm>
            <a:off x="403023" y="2664267"/>
            <a:ext cx="2455263" cy="1800000"/>
          </a:xfrm>
          <a:prstGeom prst="rect">
            <a:avLst/>
          </a:prstGeom>
        </p:spPr>
      </p:pic>
      <p:pic>
        <p:nvPicPr>
          <p:cNvPr id="13" name="Afbeelding 12">
            <a:extLst>
              <a:ext uri="{FF2B5EF4-FFF2-40B4-BE49-F238E27FC236}">
                <a16:creationId xmlns:a16="http://schemas.microsoft.com/office/drawing/2014/main" id="{4975261A-BFA5-4C96-A7A7-A744EF82A5F0}"/>
              </a:ext>
            </a:extLst>
          </p:cNvPr>
          <p:cNvPicPr>
            <a:picLocks noChangeAspect="1"/>
          </p:cNvPicPr>
          <p:nvPr/>
        </p:nvPicPr>
        <p:blipFill>
          <a:blip r:embed="rId4"/>
          <a:stretch>
            <a:fillRect/>
          </a:stretch>
        </p:blipFill>
        <p:spPr>
          <a:xfrm>
            <a:off x="428908" y="4747057"/>
            <a:ext cx="2444542" cy="1800000"/>
          </a:xfrm>
          <a:prstGeom prst="rect">
            <a:avLst/>
          </a:prstGeom>
        </p:spPr>
      </p:pic>
      <p:pic>
        <p:nvPicPr>
          <p:cNvPr id="4" name="Afbeelding 3">
            <a:extLst>
              <a:ext uri="{FF2B5EF4-FFF2-40B4-BE49-F238E27FC236}">
                <a16:creationId xmlns:a16="http://schemas.microsoft.com/office/drawing/2014/main" id="{C22A3098-58B6-D85F-A548-F548ED6C5DC0}"/>
              </a:ext>
            </a:extLst>
          </p:cNvPr>
          <p:cNvPicPr>
            <a:picLocks noChangeAspect="1"/>
          </p:cNvPicPr>
          <p:nvPr/>
        </p:nvPicPr>
        <p:blipFill>
          <a:blip r:embed="rId5"/>
          <a:stretch>
            <a:fillRect/>
          </a:stretch>
        </p:blipFill>
        <p:spPr>
          <a:xfrm>
            <a:off x="5958945" y="1620000"/>
            <a:ext cx="6125105" cy="5111413"/>
          </a:xfrm>
          <a:prstGeom prst="rect">
            <a:avLst/>
          </a:prstGeom>
        </p:spPr>
      </p:pic>
      <p:sp>
        <p:nvSpPr>
          <p:cNvPr id="14" name="Tekstvak 13">
            <a:extLst>
              <a:ext uri="{FF2B5EF4-FFF2-40B4-BE49-F238E27FC236}">
                <a16:creationId xmlns:a16="http://schemas.microsoft.com/office/drawing/2014/main" id="{2E00E7BF-EABC-BA17-78E9-CB721961868F}"/>
              </a:ext>
            </a:extLst>
          </p:cNvPr>
          <p:cNvSpPr txBox="1"/>
          <p:nvPr/>
        </p:nvSpPr>
        <p:spPr>
          <a:xfrm>
            <a:off x="3419873" y="4359040"/>
            <a:ext cx="2426087" cy="338554"/>
          </a:xfrm>
          <a:prstGeom prst="rect">
            <a:avLst/>
          </a:prstGeom>
          <a:noFill/>
        </p:spPr>
        <p:txBody>
          <a:bodyPr wrap="square" rtlCol="0">
            <a:spAutoFit/>
          </a:bodyPr>
          <a:lstStyle/>
          <a:p>
            <a:r>
              <a:rPr lang="nl-NL" sz="800" dirty="0"/>
              <a:t>Systeemvariant C.3c: natuurlijke toevoer met tijdsturing en mechanische afvoer</a:t>
            </a:r>
          </a:p>
        </p:txBody>
      </p:sp>
      <p:sp>
        <p:nvSpPr>
          <p:cNvPr id="15" name="Tekstvak 14">
            <a:extLst>
              <a:ext uri="{FF2B5EF4-FFF2-40B4-BE49-F238E27FC236}">
                <a16:creationId xmlns:a16="http://schemas.microsoft.com/office/drawing/2014/main" id="{6E646D39-1E3B-EE61-8561-A5D8F707012E}"/>
              </a:ext>
            </a:extLst>
          </p:cNvPr>
          <p:cNvSpPr txBox="1"/>
          <p:nvPr/>
        </p:nvSpPr>
        <p:spPr>
          <a:xfrm>
            <a:off x="3350272" y="6483642"/>
            <a:ext cx="2706433" cy="338554"/>
          </a:xfrm>
          <a:prstGeom prst="rect">
            <a:avLst/>
          </a:prstGeom>
          <a:noFill/>
        </p:spPr>
        <p:txBody>
          <a:bodyPr wrap="square" rtlCol="0">
            <a:spAutoFit/>
          </a:bodyPr>
          <a:lstStyle/>
          <a:p>
            <a:r>
              <a:rPr lang="nl-NL" sz="800" dirty="0"/>
              <a:t>Systeemvariant C.4a: </a:t>
            </a:r>
            <a:r>
              <a:rPr lang="nl-NL" sz="800" dirty="0" err="1"/>
              <a:t>luchtdrukgestuurde</a:t>
            </a:r>
            <a:r>
              <a:rPr lang="nl-NL" sz="800" dirty="0"/>
              <a:t> toevoer en sturing op de afvoer door CO -meting in de woonkamer</a:t>
            </a:r>
          </a:p>
        </p:txBody>
      </p:sp>
      <p:pic>
        <p:nvPicPr>
          <p:cNvPr id="16" name="Afbeelding 15">
            <a:extLst>
              <a:ext uri="{FF2B5EF4-FFF2-40B4-BE49-F238E27FC236}">
                <a16:creationId xmlns:a16="http://schemas.microsoft.com/office/drawing/2014/main" id="{D11864A3-C849-0714-611B-C123150D2CC8}"/>
              </a:ext>
            </a:extLst>
          </p:cNvPr>
          <p:cNvPicPr>
            <a:picLocks noChangeAspect="1"/>
          </p:cNvPicPr>
          <p:nvPr/>
        </p:nvPicPr>
        <p:blipFill>
          <a:blip r:embed="rId6"/>
          <a:stretch>
            <a:fillRect/>
          </a:stretch>
        </p:blipFill>
        <p:spPr>
          <a:xfrm>
            <a:off x="3495278" y="2529000"/>
            <a:ext cx="2455263" cy="1800000"/>
          </a:xfrm>
          <a:prstGeom prst="rect">
            <a:avLst/>
          </a:prstGeom>
        </p:spPr>
      </p:pic>
      <p:pic>
        <p:nvPicPr>
          <p:cNvPr id="17" name="Afbeelding 16">
            <a:extLst>
              <a:ext uri="{FF2B5EF4-FFF2-40B4-BE49-F238E27FC236}">
                <a16:creationId xmlns:a16="http://schemas.microsoft.com/office/drawing/2014/main" id="{319A4092-9AD6-461E-793E-A6E708AFBD98}"/>
              </a:ext>
            </a:extLst>
          </p:cNvPr>
          <p:cNvPicPr>
            <a:picLocks noChangeAspect="1"/>
          </p:cNvPicPr>
          <p:nvPr/>
        </p:nvPicPr>
        <p:blipFill>
          <a:blip r:embed="rId7"/>
          <a:stretch>
            <a:fillRect/>
          </a:stretch>
        </p:blipFill>
        <p:spPr>
          <a:xfrm>
            <a:off x="3475395" y="4690618"/>
            <a:ext cx="2423377" cy="1800000"/>
          </a:xfrm>
          <a:prstGeom prst="rect">
            <a:avLst/>
          </a:prstGeom>
        </p:spPr>
      </p:pic>
      <p:sp>
        <p:nvSpPr>
          <p:cNvPr id="3" name="Tekstvak 2">
            <a:extLst>
              <a:ext uri="{FF2B5EF4-FFF2-40B4-BE49-F238E27FC236}">
                <a16:creationId xmlns:a16="http://schemas.microsoft.com/office/drawing/2014/main" id="{9EDDFDD1-7C84-47F1-7ED6-F7B09084AC0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DBC8AC2A-5A67-F4D1-A3CF-4497698AE26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4550823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D. Mechanische Toevoer &amp; Afvoer (Balansventilatie)</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dit systeem wordt met één of meerdere ventilatoren vervuilde lucht in de ventilatiezone afgezogen en een gelijke hoeveelheid verse ventilatielucht wordt toegevoerd.</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Om van mechanische toe- en afvoerventilatie te spreken, moeten minimaal twee ventilatoren aanwezig zijn (één voor toevoer en één voor afvoer) en luchtafvoer- en luchttoevoerkanalen. Via ventielen wordt lucht in de ruimten ingeblazen en afgezogen.</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Het is niet noodzakelijk dat iedere ruimte is voorzien van een ventiel. Het kan zijn dat in de ene ruimte wordt ingeblazen en in de andere afgezogen. </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Bepaal de </a:t>
            </a:r>
            <a:r>
              <a:rPr lang="nl-NL" sz="1600" u="sng" dirty="0">
                <a:solidFill>
                  <a:schemeClr val="tx2">
                    <a:lumMod val="75000"/>
                  </a:schemeClr>
                </a:solidFill>
                <a:latin typeface="Verdana Pro Light" panose="020B0304030504040204" pitchFamily="34" charset="0"/>
                <a:cs typeface="Gisha" panose="020B0502040204020203" pitchFamily="34" charset="-79"/>
              </a:rPr>
              <a:t>sturing</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ventilatiedebiet</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recirculatie</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debietregeling</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Distributiesysteem</a:t>
            </a:r>
            <a:r>
              <a:rPr lang="nl-NL" sz="1600" dirty="0">
                <a:solidFill>
                  <a:schemeClr val="tx2">
                    <a:lumMod val="75000"/>
                  </a:schemeClr>
                </a:solidFill>
                <a:latin typeface="Verdana Pro Light" panose="020B0304030504040204" pitchFamily="34" charset="0"/>
                <a:cs typeface="Gisha" panose="020B0502040204020203" pitchFamily="34" charset="-79"/>
              </a:rPr>
              <a:t> en </a:t>
            </a:r>
            <a:r>
              <a:rPr lang="nl-NL" sz="1600" u="sng" dirty="0">
                <a:solidFill>
                  <a:schemeClr val="tx2">
                    <a:lumMod val="75000"/>
                  </a:schemeClr>
                </a:solidFill>
                <a:latin typeface="Verdana Pro Light" panose="020B0304030504040204" pitchFamily="34" charset="0"/>
                <a:cs typeface="Gisha" panose="020B0502040204020203" pitchFamily="34" charset="-79"/>
              </a:rPr>
              <a:t>ventilator</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eigenschappen</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natuurlijk luchtdruk gestuurde toevoer</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roosters voorzien van verwarmingslint?</a:t>
            </a:r>
            <a:r>
              <a:rPr lang="nl-NL" sz="1600" dirty="0">
                <a:solidFill>
                  <a:schemeClr val="tx2">
                    <a:lumMod val="75000"/>
                  </a:schemeClr>
                </a:solidFill>
                <a:latin typeface="Verdana Pro Light" panose="020B0304030504040204" pitchFamily="34" charset="0"/>
                <a:cs typeface="Gisha" panose="020B0502040204020203" pitchFamily="34" charset="-79"/>
              </a:rPr>
              <a:t>. </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cs typeface="Gisha" panose="020B0502040204020203" pitchFamily="34" charset="-79"/>
            </a:endParaRPr>
          </a:p>
        </p:txBody>
      </p:sp>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338554"/>
          </a:xfrm>
          <a:prstGeom prst="rect">
            <a:avLst/>
          </a:prstGeom>
          <a:noFill/>
        </p:spPr>
        <p:txBody>
          <a:bodyPr wrap="square" rtlCol="0">
            <a:spAutoFit/>
          </a:bodyPr>
          <a:lstStyle/>
          <a:p>
            <a:r>
              <a:rPr lang="nl-NL" sz="800" dirty="0"/>
              <a:t>Systeemvariant D.1 met centrale en decentrale oplossing</a:t>
            </a:r>
          </a:p>
        </p:txBody>
      </p:sp>
      <p:sp>
        <p:nvSpPr>
          <p:cNvPr id="9" name="Tekstvak 8">
            <a:extLst>
              <a:ext uri="{FF2B5EF4-FFF2-40B4-BE49-F238E27FC236}">
                <a16:creationId xmlns:a16="http://schemas.microsoft.com/office/drawing/2014/main" id="{F7A1DE0C-3B52-452F-B3E8-910944B43A8D}"/>
              </a:ext>
            </a:extLst>
          </p:cNvPr>
          <p:cNvSpPr txBox="1"/>
          <p:nvPr/>
        </p:nvSpPr>
        <p:spPr>
          <a:xfrm>
            <a:off x="283902" y="6540081"/>
            <a:ext cx="2426087" cy="338554"/>
          </a:xfrm>
          <a:prstGeom prst="rect">
            <a:avLst/>
          </a:prstGeom>
          <a:noFill/>
        </p:spPr>
        <p:txBody>
          <a:bodyPr wrap="square" rtlCol="0">
            <a:spAutoFit/>
          </a:bodyPr>
          <a:lstStyle/>
          <a:p>
            <a:r>
              <a:rPr lang="nl-NL" sz="800" dirty="0"/>
              <a:t>Systeemvariant D.2: mechanische toe- en afvoer met centrale warmteterugwinning</a:t>
            </a:r>
          </a:p>
        </p:txBody>
      </p:sp>
      <p:pic>
        <p:nvPicPr>
          <p:cNvPr id="6" name="Afbeelding 5">
            <a:extLst>
              <a:ext uri="{FF2B5EF4-FFF2-40B4-BE49-F238E27FC236}">
                <a16:creationId xmlns:a16="http://schemas.microsoft.com/office/drawing/2014/main" id="{ABA299E7-484F-4EC6-9828-DCEEF8F7A3DC}"/>
              </a:ext>
            </a:extLst>
          </p:cNvPr>
          <p:cNvPicPr>
            <a:picLocks noChangeAspect="1"/>
          </p:cNvPicPr>
          <p:nvPr/>
        </p:nvPicPr>
        <p:blipFill rotWithShape="1">
          <a:blip r:embed="rId3"/>
          <a:srcRect r="52269"/>
          <a:stretch/>
        </p:blipFill>
        <p:spPr>
          <a:xfrm>
            <a:off x="395574" y="2664267"/>
            <a:ext cx="2426088" cy="1800000"/>
          </a:xfrm>
          <a:prstGeom prst="rect">
            <a:avLst/>
          </a:prstGeom>
        </p:spPr>
      </p:pic>
      <p:pic>
        <p:nvPicPr>
          <p:cNvPr id="12" name="Afbeelding 11">
            <a:extLst>
              <a:ext uri="{FF2B5EF4-FFF2-40B4-BE49-F238E27FC236}">
                <a16:creationId xmlns:a16="http://schemas.microsoft.com/office/drawing/2014/main" id="{457099F2-DDF3-47B8-A166-38F28AB693A4}"/>
              </a:ext>
            </a:extLst>
          </p:cNvPr>
          <p:cNvPicPr>
            <a:picLocks noChangeAspect="1"/>
          </p:cNvPicPr>
          <p:nvPr/>
        </p:nvPicPr>
        <p:blipFill>
          <a:blip r:embed="rId4"/>
          <a:stretch>
            <a:fillRect/>
          </a:stretch>
        </p:blipFill>
        <p:spPr>
          <a:xfrm>
            <a:off x="353503" y="4763865"/>
            <a:ext cx="2444542" cy="1800000"/>
          </a:xfrm>
          <a:prstGeom prst="rect">
            <a:avLst/>
          </a:prstGeom>
        </p:spPr>
      </p:pic>
      <p:sp>
        <p:nvSpPr>
          <p:cNvPr id="3" name="Tekstvak 2">
            <a:extLst>
              <a:ext uri="{FF2B5EF4-FFF2-40B4-BE49-F238E27FC236}">
                <a16:creationId xmlns:a16="http://schemas.microsoft.com/office/drawing/2014/main" id="{77A9C54B-1DE8-627E-1AF7-3C5FF2B1323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BF286FCC-6964-DAA1-2958-E1B649EFEAF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6626973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Afbeeldingsresultaat voor balans ventilatie">
            <a:extLst>
              <a:ext uri="{FF2B5EF4-FFF2-40B4-BE49-F238E27FC236}">
                <a16:creationId xmlns:a16="http://schemas.microsoft.com/office/drawing/2014/main" id="{0938244A-ADE8-43A9-A78A-991385488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438" y="4572710"/>
            <a:ext cx="8820150" cy="2295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D. Mechanische Toevoer &amp; Afvoer (Balansventilatie)</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cs typeface="Gisha" panose="020B0502040204020203" pitchFamily="34" charset="-79"/>
            </a:endParaRPr>
          </a:p>
        </p:txBody>
      </p:sp>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338554"/>
          </a:xfrm>
          <a:prstGeom prst="rect">
            <a:avLst/>
          </a:prstGeom>
          <a:noFill/>
        </p:spPr>
        <p:txBody>
          <a:bodyPr wrap="square" rtlCol="0">
            <a:spAutoFit/>
          </a:bodyPr>
          <a:lstStyle/>
          <a:p>
            <a:r>
              <a:rPr lang="nl-NL" sz="800" dirty="0"/>
              <a:t>Systeemvariant D.1 met centrale en decentrale oplossing</a:t>
            </a:r>
          </a:p>
        </p:txBody>
      </p:sp>
      <p:sp>
        <p:nvSpPr>
          <p:cNvPr id="9" name="Tekstvak 8">
            <a:extLst>
              <a:ext uri="{FF2B5EF4-FFF2-40B4-BE49-F238E27FC236}">
                <a16:creationId xmlns:a16="http://schemas.microsoft.com/office/drawing/2014/main" id="{F7A1DE0C-3B52-452F-B3E8-910944B43A8D}"/>
              </a:ext>
            </a:extLst>
          </p:cNvPr>
          <p:cNvSpPr txBox="1"/>
          <p:nvPr/>
        </p:nvSpPr>
        <p:spPr>
          <a:xfrm>
            <a:off x="283902" y="6540081"/>
            <a:ext cx="2426087" cy="338554"/>
          </a:xfrm>
          <a:prstGeom prst="rect">
            <a:avLst/>
          </a:prstGeom>
          <a:noFill/>
        </p:spPr>
        <p:txBody>
          <a:bodyPr wrap="square" rtlCol="0">
            <a:spAutoFit/>
          </a:bodyPr>
          <a:lstStyle/>
          <a:p>
            <a:r>
              <a:rPr lang="nl-NL" sz="800" dirty="0"/>
              <a:t>Systeemvariant D.2: mechanische toe- en afvoer met centrale warmteterugwinning</a:t>
            </a:r>
          </a:p>
        </p:txBody>
      </p:sp>
      <p:pic>
        <p:nvPicPr>
          <p:cNvPr id="6" name="Afbeelding 5">
            <a:extLst>
              <a:ext uri="{FF2B5EF4-FFF2-40B4-BE49-F238E27FC236}">
                <a16:creationId xmlns:a16="http://schemas.microsoft.com/office/drawing/2014/main" id="{ABA299E7-484F-4EC6-9828-DCEEF8F7A3DC}"/>
              </a:ext>
            </a:extLst>
          </p:cNvPr>
          <p:cNvPicPr>
            <a:picLocks noChangeAspect="1"/>
          </p:cNvPicPr>
          <p:nvPr/>
        </p:nvPicPr>
        <p:blipFill rotWithShape="1">
          <a:blip r:embed="rId4"/>
          <a:srcRect r="52269"/>
          <a:stretch/>
        </p:blipFill>
        <p:spPr>
          <a:xfrm>
            <a:off x="395574" y="2664267"/>
            <a:ext cx="2426088" cy="1800000"/>
          </a:xfrm>
          <a:prstGeom prst="rect">
            <a:avLst/>
          </a:prstGeom>
        </p:spPr>
      </p:pic>
      <p:pic>
        <p:nvPicPr>
          <p:cNvPr id="12" name="Afbeelding 11">
            <a:extLst>
              <a:ext uri="{FF2B5EF4-FFF2-40B4-BE49-F238E27FC236}">
                <a16:creationId xmlns:a16="http://schemas.microsoft.com/office/drawing/2014/main" id="{457099F2-DDF3-47B8-A166-38F28AB693A4}"/>
              </a:ext>
            </a:extLst>
          </p:cNvPr>
          <p:cNvPicPr>
            <a:picLocks noChangeAspect="1"/>
          </p:cNvPicPr>
          <p:nvPr/>
        </p:nvPicPr>
        <p:blipFill>
          <a:blip r:embed="rId5"/>
          <a:stretch>
            <a:fillRect/>
          </a:stretch>
        </p:blipFill>
        <p:spPr>
          <a:xfrm>
            <a:off x="353503" y="4763865"/>
            <a:ext cx="2444542" cy="1800000"/>
          </a:xfrm>
          <a:prstGeom prst="rect">
            <a:avLst/>
          </a:prstGeom>
        </p:spPr>
      </p:pic>
      <p:pic>
        <p:nvPicPr>
          <p:cNvPr id="8196" name="Picture 4" descr="Afbeeldingsresultaat voor balans ventilatie">
            <a:extLst>
              <a:ext uri="{FF2B5EF4-FFF2-40B4-BE49-F238E27FC236}">
                <a16:creationId xmlns:a16="http://schemas.microsoft.com/office/drawing/2014/main" id="{D656D108-4472-4BD8-958F-D0D947CD9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6983" y="2190750"/>
            <a:ext cx="3720992" cy="241864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fbeeldingsresultaat voor balans ventilatie">
            <a:extLst>
              <a:ext uri="{FF2B5EF4-FFF2-40B4-BE49-F238E27FC236}">
                <a16:creationId xmlns:a16="http://schemas.microsoft.com/office/drawing/2014/main" id="{2EA7DD03-0FB8-4122-A86E-3F14ECA9FF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8929"/>
          <a:stretch/>
        </p:blipFill>
        <p:spPr bwMode="auto">
          <a:xfrm>
            <a:off x="7839550" y="1897816"/>
            <a:ext cx="3422495" cy="251766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AFD8DD0B-3EC0-B29D-8C1A-EF941013778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7ED9EF81-BAD4-6466-A513-D8D3167E768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1420428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D. Mechanische Toevoer &amp; Afvoer (Balansventilatie)</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cs typeface="Gisha" panose="020B0502040204020203" pitchFamily="34" charset="-79"/>
            </a:endParaRPr>
          </a:p>
        </p:txBody>
      </p:sp>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461665"/>
          </a:xfrm>
          <a:prstGeom prst="rect">
            <a:avLst/>
          </a:prstGeom>
          <a:noFill/>
        </p:spPr>
        <p:txBody>
          <a:bodyPr wrap="square" rtlCol="0">
            <a:spAutoFit/>
          </a:bodyPr>
          <a:lstStyle/>
          <a:p>
            <a:r>
              <a:rPr lang="nl-NL" sz="800" dirty="0"/>
              <a:t>Systeemvariant D.3: mechanische toe- en afvoer met centrale warmteterugwinning en CO -sturing</a:t>
            </a:r>
          </a:p>
          <a:p>
            <a:r>
              <a:rPr lang="nl-NL" sz="800" dirty="0"/>
              <a:t>op de afvoer</a:t>
            </a:r>
          </a:p>
        </p:txBody>
      </p:sp>
      <p:sp>
        <p:nvSpPr>
          <p:cNvPr id="9" name="Tekstvak 8">
            <a:extLst>
              <a:ext uri="{FF2B5EF4-FFF2-40B4-BE49-F238E27FC236}">
                <a16:creationId xmlns:a16="http://schemas.microsoft.com/office/drawing/2014/main" id="{F7A1DE0C-3B52-452F-B3E8-910944B43A8D}"/>
              </a:ext>
            </a:extLst>
          </p:cNvPr>
          <p:cNvSpPr txBox="1"/>
          <p:nvPr/>
        </p:nvSpPr>
        <p:spPr>
          <a:xfrm>
            <a:off x="283902" y="6540081"/>
            <a:ext cx="2912379" cy="338554"/>
          </a:xfrm>
          <a:prstGeom prst="rect">
            <a:avLst/>
          </a:prstGeom>
          <a:noFill/>
        </p:spPr>
        <p:txBody>
          <a:bodyPr wrap="square" rtlCol="0">
            <a:spAutoFit/>
          </a:bodyPr>
          <a:lstStyle/>
          <a:p>
            <a:r>
              <a:rPr lang="nl-NL" sz="800" dirty="0"/>
              <a:t>Systeemvariant D.4a: mechanische toe- en afvoer met tijdsturing zonder zonering in een variant zonder WTW</a:t>
            </a:r>
          </a:p>
        </p:txBody>
      </p:sp>
      <p:pic>
        <p:nvPicPr>
          <p:cNvPr id="19" name="Afbeelding 18">
            <a:extLst>
              <a:ext uri="{FF2B5EF4-FFF2-40B4-BE49-F238E27FC236}">
                <a16:creationId xmlns:a16="http://schemas.microsoft.com/office/drawing/2014/main" id="{B40F3FBE-14AE-48DD-82BB-88E21355EF49}"/>
              </a:ext>
            </a:extLst>
          </p:cNvPr>
          <p:cNvPicPr>
            <a:picLocks noChangeAspect="1"/>
          </p:cNvPicPr>
          <p:nvPr/>
        </p:nvPicPr>
        <p:blipFill>
          <a:blip r:embed="rId3"/>
          <a:stretch>
            <a:fillRect/>
          </a:stretch>
        </p:blipFill>
        <p:spPr>
          <a:xfrm>
            <a:off x="391394" y="2649095"/>
            <a:ext cx="2444542" cy="1800000"/>
          </a:xfrm>
          <a:prstGeom prst="rect">
            <a:avLst/>
          </a:prstGeom>
        </p:spPr>
      </p:pic>
      <p:pic>
        <p:nvPicPr>
          <p:cNvPr id="20" name="Afbeelding 19">
            <a:extLst>
              <a:ext uri="{FF2B5EF4-FFF2-40B4-BE49-F238E27FC236}">
                <a16:creationId xmlns:a16="http://schemas.microsoft.com/office/drawing/2014/main" id="{83A2272E-4FD3-42E4-A3B4-8E06E429A2CE}"/>
              </a:ext>
            </a:extLst>
          </p:cNvPr>
          <p:cNvPicPr>
            <a:picLocks noChangeAspect="1"/>
          </p:cNvPicPr>
          <p:nvPr/>
        </p:nvPicPr>
        <p:blipFill rotWithShape="1">
          <a:blip r:embed="rId4"/>
          <a:srcRect r="53393"/>
          <a:stretch/>
        </p:blipFill>
        <p:spPr>
          <a:xfrm>
            <a:off x="378891" y="4763865"/>
            <a:ext cx="2400699" cy="1800000"/>
          </a:xfrm>
          <a:prstGeom prst="rect">
            <a:avLst/>
          </a:prstGeom>
        </p:spPr>
      </p:pic>
      <p:sp>
        <p:nvSpPr>
          <p:cNvPr id="17" name="Tekstvak 16">
            <a:extLst>
              <a:ext uri="{FF2B5EF4-FFF2-40B4-BE49-F238E27FC236}">
                <a16:creationId xmlns:a16="http://schemas.microsoft.com/office/drawing/2014/main" id="{1FA105BE-54C4-4248-83E4-60F48232CD45}"/>
              </a:ext>
            </a:extLst>
          </p:cNvPr>
          <p:cNvSpPr txBox="1"/>
          <p:nvPr/>
        </p:nvSpPr>
        <p:spPr>
          <a:xfrm>
            <a:off x="9138066" y="4415479"/>
            <a:ext cx="2426087" cy="338554"/>
          </a:xfrm>
          <a:prstGeom prst="rect">
            <a:avLst/>
          </a:prstGeom>
          <a:noFill/>
        </p:spPr>
        <p:txBody>
          <a:bodyPr wrap="square" rtlCol="0">
            <a:spAutoFit/>
          </a:bodyPr>
          <a:lstStyle/>
          <a:p>
            <a:r>
              <a:rPr lang="nl-NL" sz="800" dirty="0"/>
              <a:t>Systeemvariant D.4b: mechanische toe- en afvoer met tijdsturing met zonering in een variant met WTW</a:t>
            </a:r>
          </a:p>
        </p:txBody>
      </p:sp>
      <p:sp>
        <p:nvSpPr>
          <p:cNvPr id="21" name="Tekstvak 20">
            <a:extLst>
              <a:ext uri="{FF2B5EF4-FFF2-40B4-BE49-F238E27FC236}">
                <a16:creationId xmlns:a16="http://schemas.microsoft.com/office/drawing/2014/main" id="{20D96CD8-63BF-4702-91B7-71A493A3456A}"/>
              </a:ext>
            </a:extLst>
          </p:cNvPr>
          <p:cNvSpPr txBox="1"/>
          <p:nvPr/>
        </p:nvSpPr>
        <p:spPr>
          <a:xfrm>
            <a:off x="9068465" y="6540081"/>
            <a:ext cx="2681720" cy="338554"/>
          </a:xfrm>
          <a:prstGeom prst="rect">
            <a:avLst/>
          </a:prstGeom>
          <a:noFill/>
        </p:spPr>
        <p:txBody>
          <a:bodyPr wrap="square" rtlCol="0">
            <a:spAutoFit/>
          </a:bodyPr>
          <a:lstStyle/>
          <a:p>
            <a:r>
              <a:rPr lang="nl-NL" sz="800" dirty="0"/>
              <a:t>Systeemvariant D.5a: mechanische toe- en afvoer met CO -meting en zonering -Variant D.5a1 met  centrale WTW</a:t>
            </a:r>
          </a:p>
        </p:txBody>
      </p:sp>
      <p:pic>
        <p:nvPicPr>
          <p:cNvPr id="22" name="Afbeelding 21">
            <a:extLst>
              <a:ext uri="{FF2B5EF4-FFF2-40B4-BE49-F238E27FC236}">
                <a16:creationId xmlns:a16="http://schemas.microsoft.com/office/drawing/2014/main" id="{03662457-0399-4597-9D38-141B4C89988E}"/>
              </a:ext>
            </a:extLst>
          </p:cNvPr>
          <p:cNvPicPr>
            <a:picLocks noChangeAspect="1"/>
          </p:cNvPicPr>
          <p:nvPr/>
        </p:nvPicPr>
        <p:blipFill rotWithShape="1">
          <a:blip r:embed="rId5"/>
          <a:srcRect r="53830"/>
          <a:stretch/>
        </p:blipFill>
        <p:spPr>
          <a:xfrm>
            <a:off x="9138350" y="2659765"/>
            <a:ext cx="2286316" cy="1800000"/>
          </a:xfrm>
          <a:prstGeom prst="rect">
            <a:avLst/>
          </a:prstGeom>
        </p:spPr>
      </p:pic>
      <p:pic>
        <p:nvPicPr>
          <p:cNvPr id="23" name="Afbeelding 22">
            <a:extLst>
              <a:ext uri="{FF2B5EF4-FFF2-40B4-BE49-F238E27FC236}">
                <a16:creationId xmlns:a16="http://schemas.microsoft.com/office/drawing/2014/main" id="{68995E38-8794-41D9-97DE-D474360477F0}"/>
              </a:ext>
            </a:extLst>
          </p:cNvPr>
          <p:cNvPicPr>
            <a:picLocks noChangeAspect="1"/>
          </p:cNvPicPr>
          <p:nvPr/>
        </p:nvPicPr>
        <p:blipFill>
          <a:blip r:embed="rId6"/>
          <a:stretch>
            <a:fillRect/>
          </a:stretch>
        </p:blipFill>
        <p:spPr>
          <a:xfrm>
            <a:off x="9138065" y="4717017"/>
            <a:ext cx="2444542" cy="1800000"/>
          </a:xfrm>
          <a:prstGeom prst="rect">
            <a:avLst/>
          </a:prstGeom>
        </p:spPr>
      </p:pic>
      <p:pic>
        <p:nvPicPr>
          <p:cNvPr id="3" name="Afbeelding 2">
            <a:extLst>
              <a:ext uri="{FF2B5EF4-FFF2-40B4-BE49-F238E27FC236}">
                <a16:creationId xmlns:a16="http://schemas.microsoft.com/office/drawing/2014/main" id="{C0DDBF68-39FF-C6C1-B167-3CDE7BBC2CAB}"/>
              </a:ext>
            </a:extLst>
          </p:cNvPr>
          <p:cNvPicPr>
            <a:picLocks noChangeAspect="1"/>
          </p:cNvPicPr>
          <p:nvPr/>
        </p:nvPicPr>
        <p:blipFill rotWithShape="1">
          <a:blip r:embed="rId7"/>
          <a:srcRect r="1217"/>
          <a:stretch/>
        </p:blipFill>
        <p:spPr>
          <a:xfrm>
            <a:off x="3049041" y="2306320"/>
            <a:ext cx="6070572" cy="4403038"/>
          </a:xfrm>
          <a:prstGeom prst="rect">
            <a:avLst/>
          </a:prstGeom>
        </p:spPr>
      </p:pic>
      <p:sp>
        <p:nvSpPr>
          <p:cNvPr id="4" name="Tekstvak 3">
            <a:extLst>
              <a:ext uri="{FF2B5EF4-FFF2-40B4-BE49-F238E27FC236}">
                <a16:creationId xmlns:a16="http://schemas.microsoft.com/office/drawing/2014/main" id="{10D8B6AE-C58C-BFA2-91FB-9CB159A091B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B2167FE0-54E4-1884-9FC9-3EE3E4FEDAB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0321095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E. Gecombineerd systeem</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Bij dit systeem heeft een deel van de rekenzone decentrale mechanische toe- en afvoer met WTW en CO2-sturing. Het overige deel van de rekenzone is voorzien van een ander ventilatiesysteem, zoals: </a:t>
            </a:r>
          </a:p>
          <a:p>
            <a:pPr fontAlgn="t"/>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Natuurlijke ventilatie</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Mechanische toevoer (inclusief CO2-metingen in ten minste de woonkamer en de hoofdslaapkamer, sturing op toevoer door CO2-metingen in de woonkamer en de hoofdslaapkamer, met zonering);</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Mechanische afvoer (inclusief CO2-metingen in ten minste de woonkamer en de hoofdslaapkamer, sturing op afvoer door CO2-metingen in de woonkamer en de hoofdslaapkamer, met zonering);</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Mechanische balansventilatie </a:t>
            </a: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cs typeface="Gisha" panose="020B0502040204020203" pitchFamily="34" charset="-79"/>
            </a:endParaRPr>
          </a:p>
        </p:txBody>
      </p:sp>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461665"/>
          </a:xfrm>
          <a:prstGeom prst="rect">
            <a:avLst/>
          </a:prstGeom>
          <a:noFill/>
        </p:spPr>
        <p:txBody>
          <a:bodyPr wrap="square" rtlCol="0">
            <a:spAutoFit/>
          </a:bodyPr>
          <a:lstStyle/>
          <a:p>
            <a:r>
              <a:rPr lang="nl-NL" sz="800" dirty="0"/>
              <a:t>Systeemvariant E.1: hybride oplossing op basis van een decentrale mechanische toe- en afvoerunit;</a:t>
            </a:r>
          </a:p>
          <a:p>
            <a:r>
              <a:rPr lang="nl-NL" sz="800" dirty="0"/>
              <a:t>voorbeeld van combinatiemogelijkheid</a:t>
            </a:r>
          </a:p>
        </p:txBody>
      </p:sp>
      <p:pic>
        <p:nvPicPr>
          <p:cNvPr id="2" name="Afbeelding 1">
            <a:extLst>
              <a:ext uri="{FF2B5EF4-FFF2-40B4-BE49-F238E27FC236}">
                <a16:creationId xmlns:a16="http://schemas.microsoft.com/office/drawing/2014/main" id="{1617526C-5137-43FA-BCEE-48ED5E84CDFD}"/>
              </a:ext>
            </a:extLst>
          </p:cNvPr>
          <p:cNvPicPr>
            <a:picLocks noChangeAspect="1"/>
          </p:cNvPicPr>
          <p:nvPr/>
        </p:nvPicPr>
        <p:blipFill>
          <a:blip r:embed="rId3"/>
          <a:stretch>
            <a:fillRect/>
          </a:stretch>
        </p:blipFill>
        <p:spPr>
          <a:xfrm>
            <a:off x="415917" y="2585439"/>
            <a:ext cx="2382128" cy="1800000"/>
          </a:xfrm>
          <a:prstGeom prst="rect">
            <a:avLst/>
          </a:prstGeom>
        </p:spPr>
      </p:pic>
      <p:sp>
        <p:nvSpPr>
          <p:cNvPr id="4" name="Tekstvak 3">
            <a:extLst>
              <a:ext uri="{FF2B5EF4-FFF2-40B4-BE49-F238E27FC236}">
                <a16:creationId xmlns:a16="http://schemas.microsoft.com/office/drawing/2014/main" id="{BCC3E706-07C4-777F-D125-5545957A805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B8A46D7D-4FBC-F4F4-FF05-1C662ED41D8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575531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20875"/>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E. Gecombineerd systeem</a:t>
            </a:r>
          </a:p>
          <a:p>
            <a:pPr fontAlgn="t"/>
            <a:endParaRPr lang="nl-NL" sz="1600"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b="1" dirty="0">
                <a:solidFill>
                  <a:schemeClr val="tx2">
                    <a:lumMod val="75000"/>
                  </a:schemeClr>
                </a:solidFill>
                <a:latin typeface="Verdana Pro Light" panose="020B0304030504040204" pitchFamily="34" charset="0"/>
                <a:cs typeface="Gisha" panose="020B0502040204020203" pitchFamily="34" charset="-79"/>
              </a:rPr>
              <a:t>Bepalen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Welk ventilatiesysteem naast de decentrale WTW gebruikt wordt. Bepaal de eigenschappen van dat systeem zoals eerder beschreven.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Bepaal het oppervlak van het deel van de rekenzone dat geventileerd wordt door de decentrale balansventilatie</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De eigenschappen van de WTW</a:t>
            </a:r>
          </a:p>
        </p:txBody>
      </p:sp>
      <p:sp>
        <p:nvSpPr>
          <p:cNvPr id="8" name="Tekstvak 7">
            <a:extLst>
              <a:ext uri="{FF2B5EF4-FFF2-40B4-BE49-F238E27FC236}">
                <a16:creationId xmlns:a16="http://schemas.microsoft.com/office/drawing/2014/main" id="{ECA9F008-6D80-432E-824A-B7C54A0B2E15}"/>
              </a:ext>
            </a:extLst>
          </p:cNvPr>
          <p:cNvSpPr txBox="1"/>
          <p:nvPr/>
        </p:nvSpPr>
        <p:spPr>
          <a:xfrm>
            <a:off x="353503" y="4415479"/>
            <a:ext cx="2426087" cy="461665"/>
          </a:xfrm>
          <a:prstGeom prst="rect">
            <a:avLst/>
          </a:prstGeom>
          <a:noFill/>
        </p:spPr>
        <p:txBody>
          <a:bodyPr wrap="square" rtlCol="0">
            <a:spAutoFit/>
          </a:bodyPr>
          <a:lstStyle/>
          <a:p>
            <a:r>
              <a:rPr lang="nl-NL" sz="800" dirty="0"/>
              <a:t>Systeemvariant E.1: hybride oplossing op basis van een decentrale mechanische toe- en afvoerunit;</a:t>
            </a:r>
          </a:p>
          <a:p>
            <a:r>
              <a:rPr lang="nl-NL" sz="800" dirty="0"/>
              <a:t>voorbeeld van combinatiemogelijkheid</a:t>
            </a:r>
          </a:p>
        </p:txBody>
      </p:sp>
      <p:pic>
        <p:nvPicPr>
          <p:cNvPr id="2" name="Afbeelding 1">
            <a:extLst>
              <a:ext uri="{FF2B5EF4-FFF2-40B4-BE49-F238E27FC236}">
                <a16:creationId xmlns:a16="http://schemas.microsoft.com/office/drawing/2014/main" id="{1617526C-5137-43FA-BCEE-48ED5E84CDFD}"/>
              </a:ext>
            </a:extLst>
          </p:cNvPr>
          <p:cNvPicPr>
            <a:picLocks noChangeAspect="1"/>
          </p:cNvPicPr>
          <p:nvPr/>
        </p:nvPicPr>
        <p:blipFill>
          <a:blip r:embed="rId3"/>
          <a:stretch>
            <a:fillRect/>
          </a:stretch>
        </p:blipFill>
        <p:spPr>
          <a:xfrm>
            <a:off x="415917" y="2585439"/>
            <a:ext cx="2382128" cy="1800000"/>
          </a:xfrm>
          <a:prstGeom prst="rect">
            <a:avLst/>
          </a:prstGeom>
        </p:spPr>
      </p:pic>
      <p:pic>
        <p:nvPicPr>
          <p:cNvPr id="10242" name="Picture 2" descr="Afbeeldingsresultaat voor decentraal wtw">
            <a:extLst>
              <a:ext uri="{FF2B5EF4-FFF2-40B4-BE49-F238E27FC236}">
                <a16:creationId xmlns:a16="http://schemas.microsoft.com/office/drawing/2014/main" id="{BF1B914D-6A84-41E9-8F76-10D1B604B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537" y="3714750"/>
            <a:ext cx="4268066"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Zehnder Stork Decentrale WTW-unit ComfoAir 70 Alu-Alu ">
            <a:extLst>
              <a:ext uri="{FF2B5EF4-FFF2-40B4-BE49-F238E27FC236}">
                <a16:creationId xmlns:a16="http://schemas.microsoft.com/office/drawing/2014/main" id="{A8DFB990-40BE-4B11-9D12-4797D86AA5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3107" y="3190875"/>
            <a:ext cx="2820943" cy="355282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F41C965E-E161-4A57-9790-D28E5394EB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6338" y="4143580"/>
            <a:ext cx="1968689" cy="119354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7A3209BC-A905-3603-C0B7-66F5CF266DA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Hoofdsystemen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7F17F309-C7A7-B075-72C9-F9CEDB34EE0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0709294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Roosters met verwarmingslinten</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Bij gebouwen gebouwd vanaf 2010 of bij volledig gerenoveerde gebouwen waarbij aan de eisen van het Bouwbesluit wordt voldaan kunnen roosters met verwarmingslint voorkomen. In andere gevallen mag men er vanuit gaan dat een geen roosters met verwarmingslinten zijn.</a:t>
            </a:r>
          </a:p>
          <a:p>
            <a:pPr fontAlgn="t"/>
            <a:endParaRPr lang="nl-NL" sz="1600"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Dit type roosters wordt gebruikt bij ventilatietype </a:t>
            </a:r>
            <a:r>
              <a:rPr lang="nl-NL" sz="1600" b="1" dirty="0">
                <a:solidFill>
                  <a:schemeClr val="tx2">
                    <a:lumMod val="75000"/>
                  </a:schemeClr>
                </a:solidFill>
                <a:latin typeface="Verdana Pro Light" panose="020B0304030504040204" pitchFamily="34" charset="0"/>
                <a:cs typeface="Gisha" panose="020B0502040204020203" pitchFamily="34" charset="-79"/>
              </a:rPr>
              <a:t>C</a:t>
            </a:r>
            <a:r>
              <a:rPr lang="nl-NL" sz="1600" dirty="0">
                <a:solidFill>
                  <a:schemeClr val="tx2">
                    <a:lumMod val="75000"/>
                  </a:schemeClr>
                </a:solidFill>
                <a:latin typeface="Verdana Pro Light" panose="020B0304030504040204" pitchFamily="34" charset="0"/>
                <a:cs typeface="Gisha" panose="020B0502040204020203" pitchFamily="34" charset="-79"/>
              </a:rPr>
              <a:t> in combinatie met oppervlakteverwarming.</a:t>
            </a:r>
          </a:p>
          <a:p>
            <a:pPr fontAlgn="t"/>
            <a:endParaRPr lang="nl-NL" sz="1600"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Bepaal of deze in alle roosters aanwezig zijn of in een deel van de roosters. Als het om een deel van de roosters gaat:</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Bepaal de volumestroom door de roosters met verwarmingslint;</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Bepaal de volumestroom door de roosters zonder verwarmingslint;</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Indien onbekend wordt ervan uitgegaan dat alle roosters met verwarmingslint zijn uitgevoerd.</a:t>
            </a: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b="1" u="sng" dirty="0">
                <a:solidFill>
                  <a:schemeClr val="tx2">
                    <a:lumMod val="75000"/>
                  </a:schemeClr>
                </a:solidFill>
                <a:latin typeface="Verdana Pro Light" panose="020B0304030504040204" pitchFamily="34" charset="0"/>
                <a:cs typeface="Gisha" panose="020B0502040204020203" pitchFamily="34" charset="-79"/>
              </a:rPr>
              <a:t>Bepaal</a:t>
            </a:r>
            <a:r>
              <a:rPr lang="nl-NL" sz="1600" dirty="0">
                <a:solidFill>
                  <a:schemeClr val="tx2">
                    <a:lumMod val="75000"/>
                  </a:schemeClr>
                </a:solidFill>
                <a:latin typeface="Verdana Pro Light" panose="020B0304030504040204" pitchFamily="34" charset="0"/>
                <a:cs typeface="Gisha" panose="020B0502040204020203" pitchFamily="34" charset="-79"/>
              </a:rPr>
              <a:t> het </a:t>
            </a:r>
            <a:r>
              <a:rPr lang="nl-NL" sz="1600" u="sng" dirty="0">
                <a:solidFill>
                  <a:schemeClr val="tx2">
                    <a:lumMod val="75000"/>
                  </a:schemeClr>
                </a:solidFill>
                <a:latin typeface="Verdana Pro Light" panose="020B0304030504040204" pitchFamily="34" charset="0"/>
                <a:cs typeface="Gisha" panose="020B0502040204020203" pitchFamily="34" charset="-79"/>
              </a:rPr>
              <a:t>maximale vermogen</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maximale temperatuursprong </a:t>
            </a:r>
            <a:r>
              <a:rPr lang="nl-NL" sz="1600" dirty="0">
                <a:solidFill>
                  <a:schemeClr val="tx2">
                    <a:lumMod val="75000"/>
                  </a:schemeClr>
                </a:solidFill>
                <a:latin typeface="Verdana Pro Light" panose="020B0304030504040204" pitchFamily="34" charset="0"/>
                <a:cs typeface="Gisha" panose="020B0502040204020203" pitchFamily="34" charset="-79"/>
              </a:rPr>
              <a:t>over de roosters, bij welke </a:t>
            </a:r>
            <a:r>
              <a:rPr lang="nl-NL" sz="1600" u="sng" dirty="0">
                <a:solidFill>
                  <a:schemeClr val="tx2">
                    <a:lumMod val="75000"/>
                  </a:schemeClr>
                </a:solidFill>
                <a:latin typeface="Verdana Pro Light" panose="020B0304030504040204" pitchFamily="34" charset="0"/>
                <a:cs typeface="Gisha" panose="020B0502040204020203" pitchFamily="34" charset="-79"/>
              </a:rPr>
              <a:t>temp. het verwarmingslint inschakelt</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u="sng" dirty="0">
                <a:solidFill>
                  <a:schemeClr val="tx2">
                    <a:lumMod val="75000"/>
                  </a:schemeClr>
                </a:solidFill>
                <a:latin typeface="Verdana Pro Light" panose="020B0304030504040204" pitchFamily="34" charset="0"/>
                <a:cs typeface="Gisha" panose="020B0502040204020203" pitchFamily="34" charset="-79"/>
              </a:rPr>
              <a:t>maximale inblaasluchttemp. waarop wordt geregeld</a:t>
            </a:r>
            <a:r>
              <a:rPr lang="nl-NL" sz="1600" dirty="0">
                <a:solidFill>
                  <a:schemeClr val="tx2">
                    <a:lumMod val="75000"/>
                  </a:schemeClr>
                </a:solidFill>
                <a:latin typeface="Verdana Pro Light" panose="020B0304030504040204" pitchFamily="34" charset="0"/>
                <a:cs typeface="Gisha" panose="020B0502040204020203" pitchFamily="34" charset="-79"/>
              </a:rPr>
              <a:t>.</a:t>
            </a:r>
          </a:p>
        </p:txBody>
      </p:sp>
      <p:pic>
        <p:nvPicPr>
          <p:cNvPr id="3" name="Picture 2">
            <a:extLst>
              <a:ext uri="{FF2B5EF4-FFF2-40B4-BE49-F238E27FC236}">
                <a16:creationId xmlns:a16="http://schemas.microsoft.com/office/drawing/2014/main" id="{2FDEA6D1-D3FC-4F0C-9CA4-2901DB62D3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749" y="4316627"/>
            <a:ext cx="2163373" cy="216337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D300ED1A-3012-53C2-FD0F-7EC41B37FF6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Verwarmingslinten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586A3498-EDBF-4AC3-6C9B-E2481A4B838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1871448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Duidelijk? </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algn="l"/>
            <a:r>
              <a:rPr lang="nl-NL" sz="2000" b="1" dirty="0">
                <a:solidFill>
                  <a:schemeClr val="tx2">
                    <a:lumMod val="75000"/>
                  </a:schemeClr>
                </a:solidFill>
                <a:latin typeface="Verdana Pro Light" panose="020B0304030504040204" pitchFamily="34" charset="0"/>
                <a:cs typeface="Gisha" panose="020B0502040204020203" pitchFamily="34" charset="-79"/>
              </a:rPr>
              <a:t>Even wat praktijkvoorbeelden</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algn="l"/>
            <a:r>
              <a:rPr lang="nl-NL" sz="2000" b="1" dirty="0">
                <a:solidFill>
                  <a:schemeClr val="tx2">
                    <a:lumMod val="75000"/>
                  </a:schemeClr>
                </a:solidFill>
                <a:latin typeface="Verdana Pro Light" panose="020B0304030504040204" pitchFamily="34" charset="0"/>
                <a:cs typeface="Gisha" panose="020B0502040204020203" pitchFamily="34" charset="-79"/>
              </a:rPr>
              <a:t>Welk ventilatiesysteem zien we in de voorbeelden?</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algn="l"/>
            <a:r>
              <a:rPr lang="nl-NL" sz="2000" b="1" dirty="0">
                <a:solidFill>
                  <a:schemeClr val="tx2">
                    <a:lumMod val="75000"/>
                  </a:schemeClr>
                </a:solidFill>
                <a:latin typeface="Verdana Pro Light" panose="020B0304030504040204" pitchFamily="34" charset="0"/>
                <a:cs typeface="Gisha" panose="020B0502040204020203" pitchFamily="34" charset="-79"/>
              </a:rPr>
              <a:t>Systeem: </a:t>
            </a:r>
          </a:p>
          <a:p>
            <a:pPr algn="l"/>
            <a:r>
              <a:rPr lang="nl-NL" sz="2000" b="1" dirty="0">
                <a:solidFill>
                  <a:schemeClr val="tx2">
                    <a:lumMod val="75000"/>
                  </a:schemeClr>
                </a:solidFill>
                <a:latin typeface="Verdana Pro Light" panose="020B0304030504040204" pitchFamily="34" charset="0"/>
                <a:cs typeface="Gisha" panose="020B0502040204020203" pitchFamily="34" charset="-79"/>
              </a:rPr>
              <a:t>A – natuurlijke ventilatie</a:t>
            </a:r>
          </a:p>
          <a:p>
            <a:pPr algn="l"/>
            <a:r>
              <a:rPr lang="nl-NL" sz="2000" b="1" dirty="0">
                <a:solidFill>
                  <a:schemeClr val="tx2">
                    <a:lumMod val="75000"/>
                  </a:schemeClr>
                </a:solidFill>
                <a:latin typeface="Verdana Pro Light" panose="020B0304030504040204" pitchFamily="34" charset="0"/>
                <a:cs typeface="Gisha" panose="020B0502040204020203" pitchFamily="34" charset="-79"/>
              </a:rPr>
              <a:t>B – Mechanische toevoer</a:t>
            </a:r>
          </a:p>
          <a:p>
            <a:pPr algn="l"/>
            <a:r>
              <a:rPr lang="nl-NL" sz="2000" b="1" dirty="0">
                <a:solidFill>
                  <a:schemeClr val="tx2">
                    <a:lumMod val="75000"/>
                  </a:schemeClr>
                </a:solidFill>
                <a:latin typeface="Verdana Pro Light" panose="020B0304030504040204" pitchFamily="34" charset="0"/>
                <a:cs typeface="Gisha" panose="020B0502040204020203" pitchFamily="34" charset="-79"/>
              </a:rPr>
              <a:t>C – Mechanische afvoer</a:t>
            </a:r>
          </a:p>
          <a:p>
            <a:pPr algn="l"/>
            <a:r>
              <a:rPr lang="nl-NL" sz="2000" b="1" dirty="0">
                <a:solidFill>
                  <a:schemeClr val="tx2">
                    <a:lumMod val="75000"/>
                  </a:schemeClr>
                </a:solidFill>
                <a:latin typeface="Verdana Pro Light" panose="020B0304030504040204" pitchFamily="34" charset="0"/>
                <a:cs typeface="Gisha" panose="020B0502040204020203" pitchFamily="34" charset="-79"/>
              </a:rPr>
              <a:t>D – Balansventilatie</a:t>
            </a:r>
          </a:p>
          <a:p>
            <a:pPr algn="l"/>
            <a:r>
              <a:rPr lang="nl-NL" sz="2000" b="1" dirty="0">
                <a:solidFill>
                  <a:schemeClr val="tx2">
                    <a:lumMod val="75000"/>
                  </a:schemeClr>
                </a:solidFill>
                <a:latin typeface="Verdana Pro Light" panose="020B0304030504040204" pitchFamily="34" charset="0"/>
                <a:cs typeface="Gisha" panose="020B0502040204020203" pitchFamily="34" charset="-79"/>
              </a:rPr>
              <a:t>E - Gecombineerd systeem</a:t>
            </a:r>
          </a:p>
        </p:txBody>
      </p:sp>
      <p:sp>
        <p:nvSpPr>
          <p:cNvPr id="2" name="Tekstvak 1">
            <a:extLst>
              <a:ext uri="{FF2B5EF4-FFF2-40B4-BE49-F238E27FC236}">
                <a16:creationId xmlns:a16="http://schemas.microsoft.com/office/drawing/2014/main" id="{70715E90-6533-9691-0DB6-F0A03A36F32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B1AC3323-B5D4-6D86-705D-5FBE5B5AAB6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7282929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11 Ventilatiesystemen</a:t>
            </a:r>
          </a:p>
        </p:txBody>
      </p:sp>
      <p:pic>
        <p:nvPicPr>
          <p:cNvPr id="4" name="Afbeelding 3" descr="Afbeelding met buiten, zitten, oud, klein&#10;&#10;Automatisch gegenereerde beschrijving">
            <a:extLst>
              <a:ext uri="{FF2B5EF4-FFF2-40B4-BE49-F238E27FC236}">
                <a16:creationId xmlns:a16="http://schemas.microsoft.com/office/drawing/2014/main" id="{B03242C1-DC45-4A51-904B-9EA9D9F75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 y="0"/>
            <a:ext cx="9144000" cy="6858000"/>
          </a:xfrm>
          <a:prstGeom prst="rect">
            <a:avLst/>
          </a:prstGeom>
        </p:spPr>
      </p:pic>
      <p:pic>
        <p:nvPicPr>
          <p:cNvPr id="8" name="Afbeelding 7" descr="Afbeelding met binnen, zitten, klein, stal&#10;&#10;Automatisch gegenereerde beschrijving">
            <a:extLst>
              <a:ext uri="{FF2B5EF4-FFF2-40B4-BE49-F238E27FC236}">
                <a16:creationId xmlns:a16="http://schemas.microsoft.com/office/drawing/2014/main" id="{BAC56E96-139F-4916-9F20-E098C9F22E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632" r="31076"/>
          <a:stretch/>
        </p:blipFill>
        <p:spPr>
          <a:xfrm>
            <a:off x="9290050" y="0"/>
            <a:ext cx="2952750" cy="6858000"/>
          </a:xfrm>
          <a:prstGeom prst="rect">
            <a:avLst/>
          </a:prstGeom>
        </p:spPr>
      </p:pic>
    </p:spTree>
    <p:extLst>
      <p:ext uri="{BB962C8B-B14F-4D97-AF65-F5344CB8AC3E}">
        <p14:creationId xmlns:p14="http://schemas.microsoft.com/office/powerpoint/2010/main" val="3108642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8F7E30A-FB92-2FEC-53C0-0C2E47B60976}"/>
              </a:ext>
            </a:extLst>
          </p:cNvPr>
          <p:cNvPicPr>
            <a:picLocks noChangeAspect="1"/>
          </p:cNvPicPr>
          <p:nvPr/>
        </p:nvPicPr>
        <p:blipFill>
          <a:blip r:embed="rId3"/>
          <a:stretch>
            <a:fillRect/>
          </a:stretch>
        </p:blipFill>
        <p:spPr>
          <a:xfrm>
            <a:off x="6209391" y="1056935"/>
            <a:ext cx="5334600" cy="4985277"/>
          </a:xfrm>
          <a:prstGeom prst="rect">
            <a:avLst/>
          </a:prstGeom>
        </p:spPr>
      </p:pic>
      <p:pic>
        <p:nvPicPr>
          <p:cNvPr id="11" name="Afbeelding 10">
            <a:extLst>
              <a:ext uri="{FF2B5EF4-FFF2-40B4-BE49-F238E27FC236}">
                <a16:creationId xmlns:a16="http://schemas.microsoft.com/office/drawing/2014/main" id="{5B899E25-BD31-85F5-7F53-F6A9550D7D2C}"/>
              </a:ext>
            </a:extLst>
          </p:cNvPr>
          <p:cNvPicPr>
            <a:picLocks noChangeAspect="1"/>
          </p:cNvPicPr>
          <p:nvPr/>
        </p:nvPicPr>
        <p:blipFill>
          <a:blip r:embed="rId4"/>
          <a:stretch>
            <a:fillRect/>
          </a:stretch>
        </p:blipFill>
        <p:spPr>
          <a:xfrm>
            <a:off x="0" y="454378"/>
            <a:ext cx="6264183" cy="6210838"/>
          </a:xfrm>
          <a:prstGeom prst="rect">
            <a:avLst/>
          </a:prstGeom>
        </p:spPr>
      </p:pic>
      <p:sp>
        <p:nvSpPr>
          <p:cNvPr id="6" name="Vrije vorm: vorm 5">
            <a:extLst>
              <a:ext uri="{FF2B5EF4-FFF2-40B4-BE49-F238E27FC236}">
                <a16:creationId xmlns:a16="http://schemas.microsoft.com/office/drawing/2014/main" id="{0808360C-9F31-CA7F-68FD-950E8CAEED37}"/>
              </a:ext>
            </a:extLst>
          </p:cNvPr>
          <p:cNvSpPr/>
          <p:nvPr/>
        </p:nvSpPr>
        <p:spPr>
          <a:xfrm>
            <a:off x="1783976" y="242047"/>
            <a:ext cx="4320989" cy="5414682"/>
          </a:xfrm>
          <a:custGeom>
            <a:avLst/>
            <a:gdLst>
              <a:gd name="connsiteX0" fmla="*/ 4320989 w 4320989"/>
              <a:gd name="connsiteY0" fmla="*/ 5414682 h 5414682"/>
              <a:gd name="connsiteX1" fmla="*/ 0 w 4320989"/>
              <a:gd name="connsiteY1" fmla="*/ 5414682 h 5414682"/>
              <a:gd name="connsiteX2" fmla="*/ 0 w 4320989"/>
              <a:gd name="connsiteY2" fmla="*/ 0 h 5414682"/>
              <a:gd name="connsiteX3" fmla="*/ 17930 w 4320989"/>
              <a:gd name="connsiteY3" fmla="*/ 44824 h 5414682"/>
            </a:gdLst>
            <a:ahLst/>
            <a:cxnLst>
              <a:cxn ang="0">
                <a:pos x="connsiteX0" y="connsiteY0"/>
              </a:cxn>
              <a:cxn ang="0">
                <a:pos x="connsiteX1" y="connsiteY1"/>
              </a:cxn>
              <a:cxn ang="0">
                <a:pos x="connsiteX2" y="connsiteY2"/>
              </a:cxn>
              <a:cxn ang="0">
                <a:pos x="connsiteX3" y="connsiteY3"/>
              </a:cxn>
            </a:cxnLst>
            <a:rect l="l" t="t" r="r" b="b"/>
            <a:pathLst>
              <a:path w="4320989" h="5414682">
                <a:moveTo>
                  <a:pt x="4320989" y="5414682"/>
                </a:moveTo>
                <a:lnTo>
                  <a:pt x="0" y="5414682"/>
                </a:lnTo>
                <a:lnTo>
                  <a:pt x="0" y="0"/>
                </a:lnTo>
                <a:lnTo>
                  <a:pt x="17930" y="44824"/>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C1C17C4C-241A-22F4-7673-6DCC1E0D95F1}"/>
              </a:ext>
            </a:extLst>
          </p:cNvPr>
          <p:cNvSpPr/>
          <p:nvPr/>
        </p:nvSpPr>
        <p:spPr>
          <a:xfrm>
            <a:off x="3209366" y="604221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220</a:t>
            </a:r>
          </a:p>
        </p:txBody>
      </p:sp>
      <p:cxnSp>
        <p:nvCxnSpPr>
          <p:cNvPr id="12" name="Rechte verbindingslijn 11">
            <a:extLst>
              <a:ext uri="{FF2B5EF4-FFF2-40B4-BE49-F238E27FC236}">
                <a16:creationId xmlns:a16="http://schemas.microsoft.com/office/drawing/2014/main" id="{58B470CD-3A21-753B-B7DF-36C17F90514D}"/>
              </a:ext>
            </a:extLst>
          </p:cNvPr>
          <p:cNvCxnSpPr>
            <a:cxnSpLocks/>
          </p:cNvCxnSpPr>
          <p:nvPr/>
        </p:nvCxnSpPr>
        <p:spPr>
          <a:xfrm>
            <a:off x="3657601" y="6293224"/>
            <a:ext cx="206187" cy="110398"/>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hthoek 12">
            <a:extLst>
              <a:ext uri="{FF2B5EF4-FFF2-40B4-BE49-F238E27FC236}">
                <a16:creationId xmlns:a16="http://schemas.microsoft.com/office/drawing/2014/main" id="{123F3D1C-754A-313D-7CD3-3D053B714459}"/>
              </a:ext>
            </a:extLst>
          </p:cNvPr>
          <p:cNvSpPr/>
          <p:nvPr/>
        </p:nvSpPr>
        <p:spPr>
          <a:xfrm>
            <a:off x="5515686" y="586949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140</a:t>
            </a:r>
          </a:p>
        </p:txBody>
      </p:sp>
      <p:cxnSp>
        <p:nvCxnSpPr>
          <p:cNvPr id="14" name="Rechte verbindingslijn 13">
            <a:extLst>
              <a:ext uri="{FF2B5EF4-FFF2-40B4-BE49-F238E27FC236}">
                <a16:creationId xmlns:a16="http://schemas.microsoft.com/office/drawing/2014/main" id="{70592F36-E75A-1EA0-C7D7-A327229BD21E}"/>
              </a:ext>
            </a:extLst>
          </p:cNvPr>
          <p:cNvCxnSpPr/>
          <p:nvPr/>
        </p:nvCxnSpPr>
        <p:spPr>
          <a:xfrm>
            <a:off x="5892800" y="6121400"/>
            <a:ext cx="121920" cy="171824"/>
          </a:xfrm>
          <a:prstGeom prst="line">
            <a:avLst/>
          </a:prstGeom>
        </p:spPr>
        <p:style>
          <a:lnRef idx="2">
            <a:schemeClr val="accent1"/>
          </a:lnRef>
          <a:fillRef idx="0">
            <a:schemeClr val="accent1"/>
          </a:fillRef>
          <a:effectRef idx="1">
            <a:schemeClr val="accent1"/>
          </a:effectRef>
          <a:fontRef idx="minor">
            <a:schemeClr val="tx1"/>
          </a:fontRef>
        </p:style>
      </p:cxnSp>
      <p:pic>
        <p:nvPicPr>
          <p:cNvPr id="5" name="Afbeelding 4">
            <a:extLst>
              <a:ext uri="{FF2B5EF4-FFF2-40B4-BE49-F238E27FC236}">
                <a16:creationId xmlns:a16="http://schemas.microsoft.com/office/drawing/2014/main" id="{9B664BCD-60A7-0B9B-67A4-C0A5F973855F}"/>
              </a:ext>
            </a:extLst>
          </p:cNvPr>
          <p:cNvPicPr>
            <a:picLocks noChangeAspect="1"/>
          </p:cNvPicPr>
          <p:nvPr/>
        </p:nvPicPr>
        <p:blipFill>
          <a:blip r:embed="rId5"/>
          <a:stretch>
            <a:fillRect/>
          </a:stretch>
        </p:blipFill>
        <p:spPr>
          <a:xfrm>
            <a:off x="966961" y="393413"/>
            <a:ext cx="2484900" cy="3303723"/>
          </a:xfrm>
          <a:prstGeom prst="rect">
            <a:avLst/>
          </a:prstGeom>
        </p:spPr>
      </p:pic>
      <p:sp>
        <p:nvSpPr>
          <p:cNvPr id="16" name="Rechthoek 15">
            <a:extLst>
              <a:ext uri="{FF2B5EF4-FFF2-40B4-BE49-F238E27FC236}">
                <a16:creationId xmlns:a16="http://schemas.microsoft.com/office/drawing/2014/main" id="{BD958CE1-4984-507A-CF2B-8928E4F90317}"/>
              </a:ext>
            </a:extLst>
          </p:cNvPr>
          <p:cNvSpPr/>
          <p:nvPr/>
        </p:nvSpPr>
        <p:spPr>
          <a:xfrm>
            <a:off x="5658584" y="1173480"/>
            <a:ext cx="610673" cy="190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t>&lt; 0,5 m 2</a:t>
            </a:r>
          </a:p>
        </p:txBody>
      </p:sp>
      <p:cxnSp>
        <p:nvCxnSpPr>
          <p:cNvPr id="17" name="Rechte verbindingslijn met pijl 16">
            <a:extLst>
              <a:ext uri="{FF2B5EF4-FFF2-40B4-BE49-F238E27FC236}">
                <a16:creationId xmlns:a16="http://schemas.microsoft.com/office/drawing/2014/main" id="{BE657C4D-EE62-B43F-7F25-3B2951C41F7E}"/>
              </a:ext>
            </a:extLst>
          </p:cNvPr>
          <p:cNvCxnSpPr>
            <a:cxnSpLocks/>
            <a:stCxn id="16" idx="2"/>
          </p:cNvCxnSpPr>
          <p:nvPr/>
        </p:nvCxnSpPr>
        <p:spPr>
          <a:xfrm>
            <a:off x="5963921" y="1363980"/>
            <a:ext cx="0" cy="40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 name="Rechte verbindingslijn 3">
            <a:extLst>
              <a:ext uri="{FF2B5EF4-FFF2-40B4-BE49-F238E27FC236}">
                <a16:creationId xmlns:a16="http://schemas.microsoft.com/office/drawing/2014/main" id="{97EAECBF-19A5-6C6B-B087-58788A7BA6CF}"/>
              </a:ext>
            </a:extLst>
          </p:cNvPr>
          <p:cNvCxnSpPr>
            <a:cxnSpLocks/>
          </p:cNvCxnSpPr>
          <p:nvPr/>
        </p:nvCxnSpPr>
        <p:spPr>
          <a:xfrm flipV="1">
            <a:off x="7559937" y="-237522"/>
            <a:ext cx="0" cy="5217416"/>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7" name="Rechte verbindingslijn 6">
            <a:extLst>
              <a:ext uri="{FF2B5EF4-FFF2-40B4-BE49-F238E27FC236}">
                <a16:creationId xmlns:a16="http://schemas.microsoft.com/office/drawing/2014/main" id="{CB85F4BD-3DA0-1702-B51B-830A90C3CC6B}"/>
              </a:ext>
            </a:extLst>
          </p:cNvPr>
          <p:cNvCxnSpPr>
            <a:cxnSpLocks/>
          </p:cNvCxnSpPr>
          <p:nvPr/>
        </p:nvCxnSpPr>
        <p:spPr>
          <a:xfrm>
            <a:off x="7559937" y="4979894"/>
            <a:ext cx="503286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15" name="Tekstvak 14">
            <a:extLst>
              <a:ext uri="{FF2B5EF4-FFF2-40B4-BE49-F238E27FC236}">
                <a16:creationId xmlns:a16="http://schemas.microsoft.com/office/drawing/2014/main" id="{27ACFD7A-D2D1-FEB7-297C-746FA1977B31}"/>
              </a:ext>
            </a:extLst>
          </p:cNvPr>
          <p:cNvSpPr txBox="1"/>
          <p:nvPr/>
        </p:nvSpPr>
        <p:spPr>
          <a:xfrm>
            <a:off x="6099175" y="3845857"/>
            <a:ext cx="5818518"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600" dirty="0"/>
              <a:t>Bepaal van appartement 286;</a:t>
            </a:r>
          </a:p>
          <a:p>
            <a:pPr marL="285750" indent="-285750">
              <a:buFont typeface="Arial" panose="020B0604020202020204" pitchFamily="34" charset="0"/>
              <a:buChar char="•"/>
            </a:pPr>
            <a:r>
              <a:rPr lang="nl-NL" sz="1600" dirty="0">
                <a:highlight>
                  <a:srgbClr val="FFFFFF"/>
                </a:highlight>
              </a:rPr>
              <a:t>Het verliesoppervlak van het hellende dak</a:t>
            </a:r>
          </a:p>
          <a:p>
            <a:pPr marL="762152" lvl="1" indent="-285750">
              <a:buFont typeface="Arial" panose="020B0604020202020204" pitchFamily="34" charset="0"/>
              <a:buChar char="•"/>
            </a:pPr>
            <a:r>
              <a:rPr lang="nl-NL" sz="1600" dirty="0">
                <a:highlight>
                  <a:srgbClr val="FFFFFF"/>
                </a:highlight>
              </a:rPr>
              <a:t>Met de stelling van Pythagoras </a:t>
            </a:r>
          </a:p>
          <a:p>
            <a:pPr marL="762152" lvl="1" indent="-285750">
              <a:buFont typeface="Arial" panose="020B0604020202020204" pitchFamily="34" charset="0"/>
              <a:buChar char="•"/>
            </a:pPr>
            <a:r>
              <a:rPr lang="nl-NL" sz="1600" dirty="0">
                <a:highlight>
                  <a:srgbClr val="FFFFFF"/>
                </a:highlight>
              </a:rPr>
              <a:t>Met de hellingshoekfactor</a:t>
            </a:r>
          </a:p>
          <a:p>
            <a:pPr marL="285750" indent="-285750">
              <a:buFont typeface="Arial" panose="020B0604020202020204" pitchFamily="34" charset="0"/>
              <a:buChar char="•"/>
            </a:pPr>
            <a:r>
              <a:rPr lang="nl-NL" sz="1600" dirty="0">
                <a:highlight>
                  <a:srgbClr val="FFFF00"/>
                </a:highlight>
              </a:rPr>
              <a:t>Het verliesoppervlak van het platte dak</a:t>
            </a:r>
          </a:p>
          <a:p>
            <a:r>
              <a:rPr lang="nl-NL" sz="1600" dirty="0">
                <a:highlight>
                  <a:srgbClr val="FFFF00"/>
                </a:highlight>
              </a:rPr>
              <a:t>(0,11+4,08+0,07=4,26) x (7,84+0,07-1,24=6,67) = 28,41 m²</a:t>
            </a:r>
          </a:p>
        </p:txBody>
      </p:sp>
    </p:spTree>
    <p:extLst>
      <p:ext uri="{BB962C8B-B14F-4D97-AF65-F5344CB8AC3E}">
        <p14:creationId xmlns:p14="http://schemas.microsoft.com/office/powerpoint/2010/main" val="12649568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11 Ventilatiesystemen</a:t>
            </a:r>
          </a:p>
        </p:txBody>
      </p:sp>
      <p:pic>
        <p:nvPicPr>
          <p:cNvPr id="4" name="Afbeelding 3" descr="Afbeelding met buiten, zitten, oud, klein&#10;&#10;Automatisch gegenereerde beschrijving">
            <a:extLst>
              <a:ext uri="{FF2B5EF4-FFF2-40B4-BE49-F238E27FC236}">
                <a16:creationId xmlns:a16="http://schemas.microsoft.com/office/drawing/2014/main" id="{B03242C1-DC45-4A51-904B-9EA9D9F75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 y="0"/>
            <a:ext cx="9144000" cy="6858000"/>
          </a:xfrm>
          <a:prstGeom prst="rect">
            <a:avLst/>
          </a:prstGeom>
        </p:spPr>
      </p:pic>
      <p:pic>
        <p:nvPicPr>
          <p:cNvPr id="8" name="Afbeelding 7" descr="Afbeelding met binnen, zitten, klein, stal&#10;&#10;Automatisch gegenereerde beschrijving">
            <a:extLst>
              <a:ext uri="{FF2B5EF4-FFF2-40B4-BE49-F238E27FC236}">
                <a16:creationId xmlns:a16="http://schemas.microsoft.com/office/drawing/2014/main" id="{BAC56E96-139F-4916-9F20-E098C9F22E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632" r="31076"/>
          <a:stretch/>
        </p:blipFill>
        <p:spPr>
          <a:xfrm>
            <a:off x="9290050" y="0"/>
            <a:ext cx="2952750" cy="6858000"/>
          </a:xfrm>
          <a:prstGeom prst="rect">
            <a:avLst/>
          </a:prstGeom>
        </p:spPr>
      </p:pic>
      <p:sp>
        <p:nvSpPr>
          <p:cNvPr id="3" name="Tekstvak 2">
            <a:extLst>
              <a:ext uri="{FF2B5EF4-FFF2-40B4-BE49-F238E27FC236}">
                <a16:creationId xmlns:a16="http://schemas.microsoft.com/office/drawing/2014/main" id="{276C7631-EDF5-44E5-919B-7420D18ACCFF}"/>
              </a:ext>
            </a:extLst>
          </p:cNvPr>
          <p:cNvSpPr txBox="1"/>
          <p:nvPr/>
        </p:nvSpPr>
        <p:spPr>
          <a:xfrm>
            <a:off x="8458200" y="326341"/>
            <a:ext cx="2860738" cy="677108"/>
          </a:xfrm>
          <a:prstGeom prst="rect">
            <a:avLst/>
          </a:prstGeom>
          <a:solidFill>
            <a:schemeClr val="bg1"/>
          </a:solidFill>
        </p:spPr>
        <p:txBody>
          <a:bodyPr wrap="square" rtlCol="0">
            <a:spAutoFit/>
          </a:bodyPr>
          <a:lstStyle/>
          <a:p>
            <a:r>
              <a:rPr lang="nl-NL" dirty="0"/>
              <a:t>Systeem</a:t>
            </a:r>
          </a:p>
          <a:p>
            <a:r>
              <a:rPr lang="nl-NL" dirty="0"/>
              <a:t>C – mechanische afvoer</a:t>
            </a:r>
          </a:p>
        </p:txBody>
      </p:sp>
    </p:spTree>
    <p:extLst>
      <p:ext uri="{BB962C8B-B14F-4D97-AF65-F5344CB8AC3E}">
        <p14:creationId xmlns:p14="http://schemas.microsoft.com/office/powerpoint/2010/main" val="33496379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A6D1-D3FC-4F0C-9CA4-2901DB62D3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749" y="4316627"/>
            <a:ext cx="2163373" cy="216337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uco Silent omschrijving">
            <a:extLst>
              <a:ext uri="{FF2B5EF4-FFF2-40B4-BE49-F238E27FC236}">
                <a16:creationId xmlns:a16="http://schemas.microsoft.com/office/drawing/2014/main" id="{34AEC0FC-A2E1-473B-B317-11320A293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925" y="1119188"/>
            <a:ext cx="4762500" cy="461962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232DABEE-CCF9-A0D4-2C8A-4EE49A8A511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26758193-E91C-E778-D3F2-50C90C03F0C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73691355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A6D1-D3FC-4F0C-9CA4-2901DB62D3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749" y="4316627"/>
            <a:ext cx="2163373" cy="216337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uco Silent omschrijving">
            <a:extLst>
              <a:ext uri="{FF2B5EF4-FFF2-40B4-BE49-F238E27FC236}">
                <a16:creationId xmlns:a16="http://schemas.microsoft.com/office/drawing/2014/main" id="{34AEC0FC-A2E1-473B-B317-11320A293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925" y="1119188"/>
            <a:ext cx="4762500" cy="461962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3866E83D-7158-43E0-8AD4-9645D992047B}"/>
              </a:ext>
            </a:extLst>
          </p:cNvPr>
          <p:cNvSpPr txBox="1"/>
          <p:nvPr/>
        </p:nvSpPr>
        <p:spPr>
          <a:xfrm>
            <a:off x="8734425" y="1545541"/>
            <a:ext cx="2860738" cy="677108"/>
          </a:xfrm>
          <a:prstGeom prst="rect">
            <a:avLst/>
          </a:prstGeom>
          <a:solidFill>
            <a:schemeClr val="bg1"/>
          </a:solidFill>
        </p:spPr>
        <p:txBody>
          <a:bodyPr wrap="square" rtlCol="0">
            <a:spAutoFit/>
          </a:bodyPr>
          <a:lstStyle/>
          <a:p>
            <a:r>
              <a:rPr lang="nl-NL" dirty="0"/>
              <a:t>Systeem</a:t>
            </a:r>
          </a:p>
          <a:p>
            <a:r>
              <a:rPr lang="nl-NL" dirty="0"/>
              <a:t>C – mechanische afvoer</a:t>
            </a:r>
          </a:p>
        </p:txBody>
      </p:sp>
      <p:sp>
        <p:nvSpPr>
          <p:cNvPr id="2" name="Tekstvak 1">
            <a:extLst>
              <a:ext uri="{FF2B5EF4-FFF2-40B4-BE49-F238E27FC236}">
                <a16:creationId xmlns:a16="http://schemas.microsoft.com/office/drawing/2014/main" id="{8679C001-DCCD-C904-3A2E-ED47B449554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81C94780-7FA7-DAA0-BB9F-BE63A523EEC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645374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keuken, zitten, koelkast&#10;&#10;Automatisch gegenereerde beschrijving">
            <a:extLst>
              <a:ext uri="{FF2B5EF4-FFF2-40B4-BE49-F238E27FC236}">
                <a16:creationId xmlns:a16="http://schemas.microsoft.com/office/drawing/2014/main" id="{B9F98EA3-9221-400D-AC16-7DED06501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spTree>
    <p:extLst>
      <p:ext uri="{BB962C8B-B14F-4D97-AF65-F5344CB8AC3E}">
        <p14:creationId xmlns:p14="http://schemas.microsoft.com/office/powerpoint/2010/main" val="204970781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keuken, zitten, koelkast&#10;&#10;Automatisch gegenereerde beschrijving">
            <a:extLst>
              <a:ext uri="{FF2B5EF4-FFF2-40B4-BE49-F238E27FC236}">
                <a16:creationId xmlns:a16="http://schemas.microsoft.com/office/drawing/2014/main" id="{B9F98EA3-9221-400D-AC16-7DED06501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sp>
        <p:nvSpPr>
          <p:cNvPr id="4" name="Tekstvak 3">
            <a:extLst>
              <a:ext uri="{FF2B5EF4-FFF2-40B4-BE49-F238E27FC236}">
                <a16:creationId xmlns:a16="http://schemas.microsoft.com/office/drawing/2014/main" id="{186009BE-0D33-4B18-82F2-A16CAC67B77E}"/>
              </a:ext>
            </a:extLst>
          </p:cNvPr>
          <p:cNvSpPr txBox="1"/>
          <p:nvPr/>
        </p:nvSpPr>
        <p:spPr>
          <a:xfrm>
            <a:off x="8458200" y="326341"/>
            <a:ext cx="2860738" cy="677108"/>
          </a:xfrm>
          <a:prstGeom prst="rect">
            <a:avLst/>
          </a:prstGeom>
          <a:solidFill>
            <a:schemeClr val="bg1"/>
          </a:solidFill>
        </p:spPr>
        <p:txBody>
          <a:bodyPr wrap="square" rtlCol="0">
            <a:spAutoFit/>
          </a:bodyPr>
          <a:lstStyle/>
          <a:p>
            <a:r>
              <a:rPr lang="nl-NL" dirty="0"/>
              <a:t>Systeem</a:t>
            </a:r>
          </a:p>
          <a:p>
            <a:r>
              <a:rPr lang="nl-NL" dirty="0"/>
              <a:t>C – mechanische afvoer</a:t>
            </a:r>
          </a:p>
        </p:txBody>
      </p:sp>
    </p:spTree>
    <p:extLst>
      <p:ext uri="{BB962C8B-B14F-4D97-AF65-F5344CB8AC3E}">
        <p14:creationId xmlns:p14="http://schemas.microsoft.com/office/powerpoint/2010/main" val="11964044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object, kamer, zitten&#10;&#10;Automatisch gegenereerde beschrijving">
            <a:extLst>
              <a:ext uri="{FF2B5EF4-FFF2-40B4-BE49-F238E27FC236}">
                <a16:creationId xmlns:a16="http://schemas.microsoft.com/office/drawing/2014/main" id="{87223A90-4F55-4051-A4D7-CFBB070DB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spTree>
    <p:extLst>
      <p:ext uri="{BB962C8B-B14F-4D97-AF65-F5344CB8AC3E}">
        <p14:creationId xmlns:p14="http://schemas.microsoft.com/office/powerpoint/2010/main" val="84119865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object, kamer, zitten&#10;&#10;Automatisch gegenereerde beschrijving">
            <a:extLst>
              <a:ext uri="{FF2B5EF4-FFF2-40B4-BE49-F238E27FC236}">
                <a16:creationId xmlns:a16="http://schemas.microsoft.com/office/drawing/2014/main" id="{87223A90-4F55-4051-A4D7-CFBB070DB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sp>
        <p:nvSpPr>
          <p:cNvPr id="4" name="Tekstvak 3">
            <a:extLst>
              <a:ext uri="{FF2B5EF4-FFF2-40B4-BE49-F238E27FC236}">
                <a16:creationId xmlns:a16="http://schemas.microsoft.com/office/drawing/2014/main" id="{BEF54A1A-BFE0-40AD-ACEB-E636DEC9E507}"/>
              </a:ext>
            </a:extLst>
          </p:cNvPr>
          <p:cNvSpPr txBox="1"/>
          <p:nvPr/>
        </p:nvSpPr>
        <p:spPr>
          <a:xfrm>
            <a:off x="8458200" y="326341"/>
            <a:ext cx="2860738" cy="677108"/>
          </a:xfrm>
          <a:prstGeom prst="rect">
            <a:avLst/>
          </a:prstGeom>
          <a:solidFill>
            <a:schemeClr val="bg1"/>
          </a:solidFill>
        </p:spPr>
        <p:txBody>
          <a:bodyPr wrap="square" rtlCol="0">
            <a:spAutoFit/>
          </a:bodyPr>
          <a:lstStyle/>
          <a:p>
            <a:r>
              <a:rPr lang="nl-NL" dirty="0"/>
              <a:t>Systeem</a:t>
            </a:r>
          </a:p>
          <a:p>
            <a:r>
              <a:rPr lang="nl-NL" dirty="0"/>
              <a:t>D – balans ventilatie </a:t>
            </a:r>
          </a:p>
        </p:txBody>
      </p:sp>
    </p:spTree>
    <p:extLst>
      <p:ext uri="{BB962C8B-B14F-4D97-AF65-F5344CB8AC3E}">
        <p14:creationId xmlns:p14="http://schemas.microsoft.com/office/powerpoint/2010/main" val="6567568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F405CCC6-6CE4-4B9D-B40D-8A4BD14C41BC}"/>
              </a:ext>
            </a:extLst>
          </p:cNvPr>
          <p:cNvSpPr txBox="1"/>
          <p:nvPr/>
        </p:nvSpPr>
        <p:spPr>
          <a:xfrm>
            <a:off x="5680075" y="523875"/>
            <a:ext cx="3235325" cy="677108"/>
          </a:xfrm>
          <a:prstGeom prst="rect">
            <a:avLst/>
          </a:prstGeom>
          <a:noFill/>
        </p:spPr>
        <p:txBody>
          <a:bodyPr wrap="square" rtlCol="0">
            <a:spAutoFit/>
          </a:bodyPr>
          <a:lstStyle/>
          <a:p>
            <a:r>
              <a:rPr lang="nl-NL" dirty="0"/>
              <a:t>Wat voor systeem?</a:t>
            </a:r>
          </a:p>
          <a:p>
            <a:r>
              <a:rPr lang="nl-NL" dirty="0"/>
              <a:t>WTW?</a:t>
            </a:r>
          </a:p>
        </p:txBody>
      </p:sp>
      <p:pic>
        <p:nvPicPr>
          <p:cNvPr id="12290" name="Picture 2">
            <a:extLst>
              <a:ext uri="{FF2B5EF4-FFF2-40B4-BE49-F238E27FC236}">
                <a16:creationId xmlns:a16="http://schemas.microsoft.com/office/drawing/2014/main" id="{42E80720-595A-4921-8C2A-7DB3E015E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95250"/>
            <a:ext cx="6667500" cy="6667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Zehnder Stork Comfofan S P mechanische ventilator - perilex">
            <a:extLst>
              <a:ext uri="{FF2B5EF4-FFF2-40B4-BE49-F238E27FC236}">
                <a16:creationId xmlns:a16="http://schemas.microsoft.com/office/drawing/2014/main" id="{EB4A949D-90CE-49E4-AB52-7A3EB5B2C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525" y="95250"/>
            <a:ext cx="4762500" cy="455295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1AA4D07C-1803-4C0A-99BE-77DCED50AC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8124" y="3943310"/>
            <a:ext cx="2570163" cy="257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0800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F405CCC6-6CE4-4B9D-B40D-8A4BD14C41BC}"/>
              </a:ext>
            </a:extLst>
          </p:cNvPr>
          <p:cNvSpPr txBox="1"/>
          <p:nvPr/>
        </p:nvSpPr>
        <p:spPr>
          <a:xfrm>
            <a:off x="5680075" y="523875"/>
            <a:ext cx="3235325" cy="677108"/>
          </a:xfrm>
          <a:prstGeom prst="rect">
            <a:avLst/>
          </a:prstGeom>
          <a:noFill/>
        </p:spPr>
        <p:txBody>
          <a:bodyPr wrap="square" rtlCol="0">
            <a:spAutoFit/>
          </a:bodyPr>
          <a:lstStyle/>
          <a:p>
            <a:r>
              <a:rPr lang="nl-NL" dirty="0"/>
              <a:t>Wat voor systeem?</a:t>
            </a:r>
          </a:p>
          <a:p>
            <a:r>
              <a:rPr lang="nl-NL" dirty="0"/>
              <a:t>WTW?</a:t>
            </a:r>
          </a:p>
        </p:txBody>
      </p:sp>
      <p:pic>
        <p:nvPicPr>
          <p:cNvPr id="12290" name="Picture 2">
            <a:extLst>
              <a:ext uri="{FF2B5EF4-FFF2-40B4-BE49-F238E27FC236}">
                <a16:creationId xmlns:a16="http://schemas.microsoft.com/office/drawing/2014/main" id="{42E80720-595A-4921-8C2A-7DB3E015E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95250"/>
            <a:ext cx="6667500" cy="6667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Zehnder Stork Comfofan S P mechanische ventilator - perilex">
            <a:extLst>
              <a:ext uri="{FF2B5EF4-FFF2-40B4-BE49-F238E27FC236}">
                <a16:creationId xmlns:a16="http://schemas.microsoft.com/office/drawing/2014/main" id="{EB4A949D-90CE-49E4-AB52-7A3EB5B2C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525" y="95250"/>
            <a:ext cx="4762500" cy="455295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1AA4D07C-1803-4C0A-99BE-77DCED50AC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8124" y="3943310"/>
            <a:ext cx="2570163" cy="2570163"/>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3F61E427-9806-4D22-AD93-AB02143C29FF}"/>
              </a:ext>
            </a:extLst>
          </p:cNvPr>
          <p:cNvSpPr txBox="1"/>
          <p:nvPr/>
        </p:nvSpPr>
        <p:spPr>
          <a:xfrm>
            <a:off x="8458200" y="326341"/>
            <a:ext cx="2860738" cy="677108"/>
          </a:xfrm>
          <a:prstGeom prst="rect">
            <a:avLst/>
          </a:prstGeom>
          <a:solidFill>
            <a:schemeClr val="bg1"/>
          </a:solidFill>
        </p:spPr>
        <p:txBody>
          <a:bodyPr wrap="square" rtlCol="0">
            <a:spAutoFit/>
          </a:bodyPr>
          <a:lstStyle/>
          <a:p>
            <a:r>
              <a:rPr lang="nl-NL" dirty="0"/>
              <a:t>Systeem</a:t>
            </a:r>
          </a:p>
          <a:p>
            <a:r>
              <a:rPr lang="nl-NL" dirty="0"/>
              <a:t>E – Gecombineerd systeem</a:t>
            </a:r>
          </a:p>
        </p:txBody>
      </p:sp>
    </p:spTree>
    <p:extLst>
      <p:ext uri="{BB962C8B-B14F-4D97-AF65-F5344CB8AC3E}">
        <p14:creationId xmlns:p14="http://schemas.microsoft.com/office/powerpoint/2010/main" val="139547627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 		(11.2)</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Ventilatiesysteem</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Hoofdsysteem / subsysteem			(11.3)</a:t>
            </a: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Ventilatiedebiet		</a:t>
            </a:r>
            <a:b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Mechanische ventilatie (type B t/m E)		(11.4)</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Luchtbehandelingskast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Wtw</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bypass, verwarming/koeling via vent.	(11.5)</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Lekdichtheid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kanelen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warmteverliezen 		(11.6)</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Energieverbruik ventilatoren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Vermogen van de ventilatoren			(11.7)</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A55228B3-36EB-0417-B76D-43E378C7BF1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CAEA1706-CD14-A417-D610-3C0F676B401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98919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Overige kenmerken</a:t>
            </a: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Restant verwarming opwekker</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87B2ACD5-69CD-912C-3B14-2705B2E40AA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1263049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447872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Ventilatiedebiet</a:t>
            </a: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het logboek of inregelrapport niet beschikbaar is, moet het ventilatiedebiet bij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projectspecifieke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systemen met een capaciteit van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1.000 m3/u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of meer worden afgelezen van het typeplaatje op de ventilator of LBK, of worden opgemaakt uit de documentatie die bij de ventilator of LBK hoort. Als de technische ruimte niet toegankelijk is en/of het debiet niet bekend is, wordt gerekend met default-waarden. </a:t>
            </a:r>
          </a:p>
          <a:p>
            <a:pPr algn="l"/>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woningsystemen in de bestaande bouw zal het ventilatiedebiet in de meeste gevallen onbekend zijn. Zie ook het beslisschema van afbeelding 11.8.</a:t>
            </a:r>
          </a:p>
          <a:p>
            <a:pPr algn="l"/>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1466B226-3C3E-4572-911D-FDE2767F8B8D}"/>
              </a:ext>
            </a:extLst>
          </p:cNvPr>
          <p:cNvPicPr>
            <a:picLocks noChangeAspect="1"/>
          </p:cNvPicPr>
          <p:nvPr/>
        </p:nvPicPr>
        <p:blipFill>
          <a:blip r:embed="rId3"/>
          <a:stretch>
            <a:fillRect/>
          </a:stretch>
        </p:blipFill>
        <p:spPr>
          <a:xfrm>
            <a:off x="0" y="3429000"/>
            <a:ext cx="2973161" cy="3429000"/>
          </a:xfrm>
          <a:prstGeom prst="rect">
            <a:avLst/>
          </a:prstGeom>
        </p:spPr>
      </p:pic>
      <p:pic>
        <p:nvPicPr>
          <p:cNvPr id="4" name="Afbeelding 3">
            <a:extLst>
              <a:ext uri="{FF2B5EF4-FFF2-40B4-BE49-F238E27FC236}">
                <a16:creationId xmlns:a16="http://schemas.microsoft.com/office/drawing/2014/main" id="{D9B4A5A6-45D5-16FA-556C-E0C2F2EF3113}"/>
              </a:ext>
            </a:extLst>
          </p:cNvPr>
          <p:cNvPicPr>
            <a:picLocks noChangeAspect="1"/>
          </p:cNvPicPr>
          <p:nvPr/>
        </p:nvPicPr>
        <p:blipFill rotWithShape="1">
          <a:blip r:embed="rId4"/>
          <a:srcRect b="2450"/>
          <a:stretch/>
        </p:blipFill>
        <p:spPr>
          <a:xfrm>
            <a:off x="7537307" y="162560"/>
            <a:ext cx="4661043" cy="6399605"/>
          </a:xfrm>
          <a:prstGeom prst="rect">
            <a:avLst/>
          </a:prstGeom>
        </p:spPr>
      </p:pic>
      <p:sp>
        <p:nvSpPr>
          <p:cNvPr id="2" name="Tekstvak 1">
            <a:extLst>
              <a:ext uri="{FF2B5EF4-FFF2-40B4-BE49-F238E27FC236}">
                <a16:creationId xmlns:a16="http://schemas.microsoft.com/office/drawing/2014/main" id="{F547D556-7CC0-B728-4747-960CBB0E4DB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Ventilatiedebiet</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78587814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11 Ventilatiesystemen</a:t>
            </a: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Ventilatiedebiet</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Bepaal voor de systemen B, C, D en E het ventilatiedebiet;</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In het logboek behorende bij de LBK en/of inregelrapporten is dit ventilatiedebiet vaak te achterhalen;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Logboek en inregelrapport niet beschikbaar, ventilatiedebiet aflezen van typeplaatje ventilator of LBK;</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Is de Technische </a:t>
            </a:r>
            <a:r>
              <a:rPr lang="nl-NL" sz="1600" dirty="0" err="1">
                <a:solidFill>
                  <a:schemeClr val="tx2">
                    <a:lumMod val="75000"/>
                  </a:schemeClr>
                </a:solidFill>
                <a:latin typeface="Verdana Pro Light" panose="020B0304030504040204" pitchFamily="34" charset="0"/>
                <a:cs typeface="Gisha" panose="020B0502040204020203" pitchFamily="34" charset="-79"/>
              </a:rPr>
              <a:t>Rruimte</a:t>
            </a:r>
            <a:r>
              <a:rPr lang="nl-NL" sz="1600" dirty="0">
                <a:solidFill>
                  <a:schemeClr val="tx2">
                    <a:lumMod val="75000"/>
                  </a:schemeClr>
                </a:solidFill>
                <a:latin typeface="Verdana Pro Light" panose="020B0304030504040204" pitchFamily="34" charset="0"/>
                <a:cs typeface="Gisha" panose="020B0502040204020203" pitchFamily="34" charset="-79"/>
              </a:rPr>
              <a:t> niet toegankelijk en het debiet niet bekend, rekenen met </a:t>
            </a:r>
            <a:r>
              <a:rPr lang="nl-NL" sz="1600" dirty="0" err="1">
                <a:solidFill>
                  <a:schemeClr val="tx2">
                    <a:lumMod val="75000"/>
                  </a:schemeClr>
                </a:solidFill>
                <a:latin typeface="Verdana Pro Light" panose="020B0304030504040204" pitchFamily="34" charset="0"/>
                <a:cs typeface="Gisha" panose="020B0502040204020203" pitchFamily="34" charset="-79"/>
              </a:rPr>
              <a:t>defaultwaarden</a:t>
            </a:r>
            <a:r>
              <a:rPr lang="nl-NL" sz="1600" dirty="0">
                <a:solidFill>
                  <a:schemeClr val="tx2">
                    <a:lumMod val="75000"/>
                  </a:schemeClr>
                </a:solidFill>
                <a:latin typeface="Verdana Pro Light" panose="020B0304030504040204" pitchFamily="34" charset="0"/>
                <a:cs typeface="Gisha" panose="020B0502040204020203" pitchFamily="34" charset="-79"/>
              </a:rPr>
              <a:t>;</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Indien er een Variabel Volumesysteem (VAV, debietregeling) moet het ventilatordebiet bij max stand van de VAV-klep worden opgegeven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Bij recirculatie moet het ventilatiedebiet worden opgegeven dat in de rekenzone wordt ingeblazen (verse- en recirculatielucht).</a:t>
            </a: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cs typeface="Gisha" panose="020B0502040204020203" pitchFamily="34" charset="-79"/>
            </a:endParaRPr>
          </a:p>
        </p:txBody>
      </p:sp>
      <p:pic>
        <p:nvPicPr>
          <p:cNvPr id="4" name="Afbeelding 3" descr="Afbeelding met tekst&#10;&#10;Automatisch gegenereerde beschrijving">
            <a:extLst>
              <a:ext uri="{FF2B5EF4-FFF2-40B4-BE49-F238E27FC236}">
                <a16:creationId xmlns:a16="http://schemas.microsoft.com/office/drawing/2014/main" id="{63E3FBC9-9471-45EE-BB8B-559CAE0AB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154" y="0"/>
            <a:ext cx="9144000" cy="6858000"/>
          </a:xfrm>
          <a:prstGeom prst="rect">
            <a:avLst/>
          </a:prstGeom>
        </p:spPr>
      </p:pic>
    </p:spTree>
    <p:extLst>
      <p:ext uri="{BB962C8B-B14F-4D97-AF65-F5344CB8AC3E}">
        <p14:creationId xmlns:p14="http://schemas.microsoft.com/office/powerpoint/2010/main" val="16231875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Recirculatie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Met recirculatie wordt bedoeld dat een deel van de lucht, die mechanisch wordt afgezogen,  weer terug in het gebouw wordt gevoerd, aangevuld met verse lucht.</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Recirculatie is herkenbaar aan een kleppensectie tussen de aanvoer- en afvoerlucht in de technische ruimte of het kan worden bepaald op basis van installatieschema's. Luchthoeveelheden voor recirculatie zijn te vinden bij de documentatie van de luchtbehandelingskast of in het bestek. Als niet kan worden vastgesteld dat er recirculatie is, moet worden aangenomen dat er geen recirculatie is. Recirculatie komt alleen voor in woongebouwen met een LBK (collectieve ventilatievoorziening).</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1FB645C6-60ED-CB63-5851-63788216786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Recirculatie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A6419258-7CF3-F4C2-CEC0-1EA5B70A7FD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0785506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11 Ventilatiesystemen</a:t>
            </a: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Ventilatiedebiet</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Recirculatie</a:t>
            </a:r>
          </a:p>
          <a:p>
            <a:pPr algn="l"/>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Stel vast, in geval van ventilatiesystemen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of er sprake is van recirculatie en bepaal wat het maximale recirculatiepercentage is. Als het recirculatiepercentage onbekend is, moet voor woongebouwen en woonfuncties in een woongebouw 20% gerekend worden. Voor individuele woningen is  dit 0%.</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p:txBody>
      </p:sp>
      <p:graphicFrame>
        <p:nvGraphicFramePr>
          <p:cNvPr id="3" name="Tabel 3">
            <a:extLst>
              <a:ext uri="{FF2B5EF4-FFF2-40B4-BE49-F238E27FC236}">
                <a16:creationId xmlns:a16="http://schemas.microsoft.com/office/drawing/2014/main" id="{25D92EB8-50B8-4279-95B4-4D5E99038BAD}"/>
              </a:ext>
            </a:extLst>
          </p:cNvPr>
          <p:cNvGraphicFramePr>
            <a:graphicFrameLocks noGrp="1"/>
          </p:cNvGraphicFramePr>
          <p:nvPr/>
        </p:nvGraphicFramePr>
        <p:xfrm>
          <a:off x="3145166" y="3316519"/>
          <a:ext cx="8132234" cy="3337560"/>
        </p:xfrm>
        <a:graphic>
          <a:graphicData uri="http://schemas.openxmlformats.org/drawingml/2006/table">
            <a:tbl>
              <a:tblPr firstRow="1" bandRow="1">
                <a:tableStyleId>{5C22544A-7EE6-4342-B048-85BDC9FD1C3A}</a:tableStyleId>
              </a:tblPr>
              <a:tblGrid>
                <a:gridCol w="5595180">
                  <a:extLst>
                    <a:ext uri="{9D8B030D-6E8A-4147-A177-3AD203B41FA5}">
                      <a16:colId xmlns:a16="http://schemas.microsoft.com/office/drawing/2014/main" val="2380729365"/>
                    </a:ext>
                  </a:extLst>
                </a:gridCol>
                <a:gridCol w="2537054">
                  <a:extLst>
                    <a:ext uri="{9D8B030D-6E8A-4147-A177-3AD203B41FA5}">
                      <a16:colId xmlns:a16="http://schemas.microsoft.com/office/drawing/2014/main" val="1797320964"/>
                    </a:ext>
                  </a:extLst>
                </a:gridCol>
              </a:tblGrid>
              <a:tr h="370840">
                <a:tc>
                  <a:txBody>
                    <a:bodyPr/>
                    <a:lstStyle/>
                    <a:p>
                      <a:r>
                        <a:rPr lang="nl-NL" sz="1400" dirty="0"/>
                        <a:t>Recirculatie</a:t>
                      </a:r>
                    </a:p>
                  </a:txBody>
                  <a:tcPr/>
                </a:tc>
                <a:tc>
                  <a:txBody>
                    <a:bodyPr/>
                    <a:lstStyle/>
                    <a:p>
                      <a:r>
                        <a:rPr lang="nl-NL" sz="1400" dirty="0"/>
                        <a:t>Rekenwaarde indien onbekend</a:t>
                      </a:r>
                    </a:p>
                  </a:txBody>
                  <a:tcPr/>
                </a:tc>
                <a:extLst>
                  <a:ext uri="{0D108BD9-81ED-4DB2-BD59-A6C34878D82A}">
                    <a16:rowId xmlns:a16="http://schemas.microsoft.com/office/drawing/2014/main" val="1688229732"/>
                  </a:ext>
                </a:extLst>
              </a:tr>
              <a:tr h="370840">
                <a:tc>
                  <a:txBody>
                    <a:bodyPr/>
                    <a:lstStyle/>
                    <a:p>
                      <a:pPr marL="0" algn="l" defTabSz="457200" rtl="0" eaLnBrk="1" latinLnBrk="0" hangingPunct="1"/>
                      <a:r>
                        <a:rPr lang="nl-NL" sz="1400" kern="1200" dirty="0">
                          <a:solidFill>
                            <a:schemeClr val="dk1"/>
                          </a:solidFill>
                          <a:latin typeface="+mn-lt"/>
                          <a:ea typeface="+mn-ea"/>
                          <a:cs typeface="+mn-cs"/>
                        </a:rPr>
                        <a:t>Recirculatiepercentage is minder dan 20% van het maximale debiet</a:t>
                      </a:r>
                    </a:p>
                  </a:txBody>
                  <a:tcPr/>
                </a:tc>
                <a:tc rowSpan="8">
                  <a:txBody>
                    <a:bodyPr/>
                    <a:lstStyle/>
                    <a:p>
                      <a:pPr marL="0" algn="l" defTabSz="457200" rtl="0" eaLnBrk="1" latinLnBrk="0" hangingPunct="1"/>
                      <a:endParaRPr lang="nl-NL" sz="1400" kern="1200" dirty="0">
                        <a:solidFill>
                          <a:schemeClr val="dk1"/>
                        </a:solidFill>
                        <a:latin typeface="+mn-lt"/>
                        <a:ea typeface="+mn-ea"/>
                        <a:cs typeface="+mn-cs"/>
                      </a:endParaRPr>
                    </a:p>
                    <a:p>
                      <a:pPr marL="0" algn="l" defTabSz="457200" rtl="0" eaLnBrk="1" latinLnBrk="0" hangingPunct="1"/>
                      <a:endParaRPr lang="nl-NL" sz="1400" kern="1200" dirty="0">
                        <a:solidFill>
                          <a:schemeClr val="dk1"/>
                        </a:solidFill>
                        <a:latin typeface="+mn-lt"/>
                        <a:ea typeface="+mn-ea"/>
                        <a:cs typeface="+mn-cs"/>
                      </a:endParaRPr>
                    </a:p>
                    <a:p>
                      <a:pPr marL="0" algn="l" defTabSz="457200" rtl="0" eaLnBrk="1" latinLnBrk="0" hangingPunct="1"/>
                      <a:endParaRPr lang="nl-NL" sz="1400" kern="1200" dirty="0">
                        <a:solidFill>
                          <a:schemeClr val="dk1"/>
                        </a:solidFill>
                        <a:latin typeface="+mn-lt"/>
                        <a:ea typeface="+mn-ea"/>
                        <a:cs typeface="+mn-cs"/>
                      </a:endParaRPr>
                    </a:p>
                    <a:p>
                      <a:pPr marL="0" algn="l" defTabSz="457200" rtl="0" eaLnBrk="1" latinLnBrk="0" hangingPunct="1"/>
                      <a:r>
                        <a:rPr lang="nl-NL" sz="1400" kern="1200" dirty="0">
                          <a:solidFill>
                            <a:schemeClr val="dk1"/>
                          </a:solidFill>
                          <a:latin typeface="+mn-lt"/>
                          <a:ea typeface="+mn-ea"/>
                          <a:cs typeface="+mn-cs"/>
                        </a:rPr>
                        <a:t>Als sprake is van recirculatie, maar het recirculatiepercentage is onbekend, reken dan voor woongebouwen met 20%, voor woningen is dit 0% (als onbekend is of recirculatie aanwezig is, ga dan uit van: geen recirculatie)</a:t>
                      </a:r>
                    </a:p>
                  </a:txBody>
                  <a:tcPr/>
                </a:tc>
                <a:extLst>
                  <a:ext uri="{0D108BD9-81ED-4DB2-BD59-A6C34878D82A}">
                    <a16:rowId xmlns:a16="http://schemas.microsoft.com/office/drawing/2014/main" val="4028871023"/>
                  </a:ext>
                </a:extLst>
              </a:tr>
              <a:tr h="370840">
                <a:tc>
                  <a:txBody>
                    <a:bodyPr/>
                    <a:lstStyle/>
                    <a:p>
                      <a:pPr marL="0" algn="l" defTabSz="457200" rtl="0" eaLnBrk="1" latinLnBrk="0" hangingPunct="1"/>
                      <a:r>
                        <a:rPr lang="nl-NL" sz="1400" kern="1200" dirty="0">
                          <a:solidFill>
                            <a:schemeClr val="dk1"/>
                          </a:solidFill>
                          <a:latin typeface="+mn-lt"/>
                          <a:ea typeface="+mn-ea"/>
                          <a:cs typeface="+mn-cs"/>
                        </a:rPr>
                        <a:t>Recirculatiepercentage is tenminste 20% van het maximale debiet</a:t>
                      </a:r>
                    </a:p>
                  </a:txBody>
                  <a:tcPr/>
                </a:tc>
                <a:tc vMerge="1">
                  <a:txBody>
                    <a:bodyPr/>
                    <a:lstStyle/>
                    <a:p>
                      <a:endParaRPr lang="nl-NL" dirty="0"/>
                    </a:p>
                  </a:txBody>
                  <a:tcPr/>
                </a:tc>
                <a:extLst>
                  <a:ext uri="{0D108BD9-81ED-4DB2-BD59-A6C34878D82A}">
                    <a16:rowId xmlns:a16="http://schemas.microsoft.com/office/drawing/2014/main" val="3734797031"/>
                  </a:ext>
                </a:extLst>
              </a:tr>
              <a:tr h="370840">
                <a:tc>
                  <a:txBody>
                    <a:bodyPr/>
                    <a:lstStyle/>
                    <a:p>
                      <a:pPr marL="0" algn="l" defTabSz="457200" rtl="0" eaLnBrk="1" latinLnBrk="0" hangingPunct="1"/>
                      <a:r>
                        <a:rPr lang="nl-NL" sz="1400" kern="1200" dirty="0">
                          <a:solidFill>
                            <a:schemeClr val="dk1"/>
                          </a:solidFill>
                          <a:latin typeface="+mn-lt"/>
                          <a:ea typeface="+mn-ea"/>
                          <a:cs typeface="+mn-cs"/>
                        </a:rPr>
                        <a:t>Recirculatiepercentage is tenminste 40% van het maximale debiet</a:t>
                      </a:r>
                    </a:p>
                  </a:txBody>
                  <a:tcPr/>
                </a:tc>
                <a:tc vMerge="1">
                  <a:txBody>
                    <a:bodyPr/>
                    <a:lstStyle/>
                    <a:p>
                      <a:endParaRPr lang="nl-NL" dirty="0"/>
                    </a:p>
                  </a:txBody>
                  <a:tcPr/>
                </a:tc>
                <a:extLst>
                  <a:ext uri="{0D108BD9-81ED-4DB2-BD59-A6C34878D82A}">
                    <a16:rowId xmlns:a16="http://schemas.microsoft.com/office/drawing/2014/main" val="804553525"/>
                  </a:ext>
                </a:extLst>
              </a:tr>
              <a:tr h="370840">
                <a:tc>
                  <a:txBody>
                    <a:bodyPr/>
                    <a:lstStyle/>
                    <a:p>
                      <a:pPr marL="0" algn="l" defTabSz="457200" rtl="0" eaLnBrk="1" latinLnBrk="0" hangingPunct="1"/>
                      <a:r>
                        <a:rPr lang="nl-NL" sz="1400" kern="1200" dirty="0">
                          <a:solidFill>
                            <a:schemeClr val="dk1"/>
                          </a:solidFill>
                          <a:latin typeface="+mn-lt"/>
                          <a:ea typeface="+mn-ea"/>
                          <a:cs typeface="+mn-cs"/>
                        </a:rPr>
                        <a:t>Recirculatiepercentage is tenminste 60% van het maximale debiet</a:t>
                      </a:r>
                    </a:p>
                  </a:txBody>
                  <a:tcPr/>
                </a:tc>
                <a:tc vMerge="1">
                  <a:txBody>
                    <a:bodyPr/>
                    <a:lstStyle/>
                    <a:p>
                      <a:endParaRPr lang="nl-NL" dirty="0"/>
                    </a:p>
                  </a:txBody>
                  <a:tcPr/>
                </a:tc>
                <a:extLst>
                  <a:ext uri="{0D108BD9-81ED-4DB2-BD59-A6C34878D82A}">
                    <a16:rowId xmlns:a16="http://schemas.microsoft.com/office/drawing/2014/main" val="2969948308"/>
                  </a:ext>
                </a:extLst>
              </a:tr>
              <a:tr h="370840">
                <a:tc>
                  <a:txBody>
                    <a:bodyPr/>
                    <a:lstStyle/>
                    <a:p>
                      <a:pPr marL="0" algn="l" defTabSz="457200" rtl="0" eaLnBrk="1" latinLnBrk="0" hangingPunct="1"/>
                      <a:r>
                        <a:rPr lang="nl-NL" sz="1400" kern="1200" dirty="0">
                          <a:solidFill>
                            <a:schemeClr val="dk1"/>
                          </a:solidFill>
                          <a:latin typeface="+mn-lt"/>
                          <a:ea typeface="+mn-ea"/>
                          <a:cs typeface="+mn-cs"/>
                        </a:rPr>
                        <a:t>Recirculatiepercentage is tenminste 80% van het maximale debiet</a:t>
                      </a:r>
                    </a:p>
                  </a:txBody>
                  <a:tcPr/>
                </a:tc>
                <a:tc vMerge="1">
                  <a:txBody>
                    <a:bodyPr/>
                    <a:lstStyle/>
                    <a:p>
                      <a:endParaRPr lang="nl-NL" dirty="0"/>
                    </a:p>
                  </a:txBody>
                  <a:tcPr/>
                </a:tc>
                <a:extLst>
                  <a:ext uri="{0D108BD9-81ED-4DB2-BD59-A6C34878D82A}">
                    <a16:rowId xmlns:a16="http://schemas.microsoft.com/office/drawing/2014/main" val="2486603558"/>
                  </a:ext>
                </a:extLst>
              </a:tr>
              <a:tr h="370840">
                <a:tc>
                  <a:txBody>
                    <a:bodyPr/>
                    <a:lstStyle/>
                    <a:p>
                      <a:pPr marL="0" algn="l" defTabSz="457200" rtl="0" eaLnBrk="1" latinLnBrk="0" hangingPunct="1"/>
                      <a:r>
                        <a:rPr lang="nl-NL" sz="1400" kern="1200" dirty="0">
                          <a:solidFill>
                            <a:schemeClr val="dk1"/>
                          </a:solidFill>
                          <a:latin typeface="+mn-lt"/>
                          <a:ea typeface="+mn-ea"/>
                          <a:cs typeface="+mn-cs"/>
                        </a:rPr>
                        <a:t>Recirculatie aanwezig, recirculatiepercentage onbekend</a:t>
                      </a:r>
                    </a:p>
                  </a:txBody>
                  <a:tcPr/>
                </a:tc>
                <a:tc vMerge="1">
                  <a:txBody>
                    <a:bodyPr/>
                    <a:lstStyle/>
                    <a:p>
                      <a:endParaRPr lang="nl-NL" dirty="0"/>
                    </a:p>
                  </a:txBody>
                  <a:tcPr/>
                </a:tc>
                <a:extLst>
                  <a:ext uri="{0D108BD9-81ED-4DB2-BD59-A6C34878D82A}">
                    <a16:rowId xmlns:a16="http://schemas.microsoft.com/office/drawing/2014/main" val="2912370648"/>
                  </a:ext>
                </a:extLst>
              </a:tr>
              <a:tr h="370840">
                <a:tc>
                  <a:txBody>
                    <a:bodyPr/>
                    <a:lstStyle/>
                    <a:p>
                      <a:pPr marL="0" algn="l" defTabSz="457200" rtl="0" eaLnBrk="1" latinLnBrk="0" hangingPunct="1"/>
                      <a:r>
                        <a:rPr lang="nl-NL" sz="1400" kern="1200" dirty="0">
                          <a:solidFill>
                            <a:schemeClr val="dk1"/>
                          </a:solidFill>
                          <a:latin typeface="+mn-lt"/>
                          <a:ea typeface="+mn-ea"/>
                          <a:cs typeface="+mn-cs"/>
                        </a:rPr>
                        <a:t>Geen recirculatie aanwezig.</a:t>
                      </a:r>
                    </a:p>
                  </a:txBody>
                  <a:tcPr/>
                </a:tc>
                <a:tc vMerge="1">
                  <a:txBody>
                    <a:bodyPr/>
                    <a:lstStyle/>
                    <a:p>
                      <a:endParaRPr lang="nl-NL" dirty="0"/>
                    </a:p>
                  </a:txBody>
                  <a:tcPr/>
                </a:tc>
                <a:extLst>
                  <a:ext uri="{0D108BD9-81ED-4DB2-BD59-A6C34878D82A}">
                    <a16:rowId xmlns:a16="http://schemas.microsoft.com/office/drawing/2014/main" val="1207584867"/>
                  </a:ext>
                </a:extLst>
              </a:tr>
              <a:tr h="370840">
                <a:tc>
                  <a:txBody>
                    <a:bodyPr/>
                    <a:lstStyle/>
                    <a:p>
                      <a:pPr marL="0" algn="l" defTabSz="457200" rtl="0" eaLnBrk="1" latinLnBrk="0" hangingPunct="1"/>
                      <a:r>
                        <a:rPr lang="nl-NL" sz="1400" kern="1200" dirty="0">
                          <a:solidFill>
                            <a:schemeClr val="dk1"/>
                          </a:solidFill>
                          <a:latin typeface="+mn-lt"/>
                          <a:ea typeface="+mn-ea"/>
                          <a:cs typeface="+mn-cs"/>
                        </a:rPr>
                        <a:t>Onbekend</a:t>
                      </a:r>
                    </a:p>
                  </a:txBody>
                  <a:tcPr/>
                </a:tc>
                <a:tc vMerge="1">
                  <a:txBody>
                    <a:bodyPr/>
                    <a:lstStyle/>
                    <a:p>
                      <a:pPr marL="0" algn="l" defTabSz="457200" rtl="0" eaLnBrk="1" latinLnBrk="0" hangingPunct="1"/>
                      <a:endParaRPr lang="nl-NL" sz="1400" kern="1200" dirty="0">
                        <a:solidFill>
                          <a:schemeClr val="dk1"/>
                        </a:solidFill>
                        <a:latin typeface="+mn-lt"/>
                        <a:ea typeface="+mn-ea"/>
                        <a:cs typeface="+mn-cs"/>
                      </a:endParaRPr>
                    </a:p>
                  </a:txBody>
                  <a:tcPr/>
                </a:tc>
                <a:extLst>
                  <a:ext uri="{0D108BD9-81ED-4DB2-BD59-A6C34878D82A}">
                    <a16:rowId xmlns:a16="http://schemas.microsoft.com/office/drawing/2014/main" val="3819991161"/>
                  </a:ext>
                </a:extLst>
              </a:tr>
            </a:tbl>
          </a:graphicData>
        </a:graphic>
      </p:graphicFrame>
      <p:pic>
        <p:nvPicPr>
          <p:cNvPr id="4" name="Afbeelding 3">
            <a:extLst>
              <a:ext uri="{FF2B5EF4-FFF2-40B4-BE49-F238E27FC236}">
                <a16:creationId xmlns:a16="http://schemas.microsoft.com/office/drawing/2014/main" id="{0E36AEF8-04CC-4D8F-AB84-EC7EA79C636E}"/>
              </a:ext>
            </a:extLst>
          </p:cNvPr>
          <p:cNvPicPr>
            <a:picLocks noChangeAspect="1"/>
          </p:cNvPicPr>
          <p:nvPr/>
        </p:nvPicPr>
        <p:blipFill rotWithShape="1">
          <a:blip r:embed="rId3">
            <a:extLst>
              <a:ext uri="{28A0092B-C50C-407E-A947-70E740481C1C}">
                <a14:useLocalDpi xmlns:a14="http://schemas.microsoft.com/office/drawing/2010/main" val="0"/>
              </a:ext>
            </a:extLst>
          </a:blip>
          <a:srcRect b="27692"/>
          <a:stretch/>
        </p:blipFill>
        <p:spPr>
          <a:xfrm>
            <a:off x="-315887" y="0"/>
            <a:ext cx="12645956" cy="6858000"/>
          </a:xfrm>
          <a:prstGeom prst="rect">
            <a:avLst/>
          </a:prstGeom>
        </p:spPr>
      </p:pic>
    </p:spTree>
    <p:extLst>
      <p:ext uri="{BB962C8B-B14F-4D97-AF65-F5344CB8AC3E}">
        <p14:creationId xmlns:p14="http://schemas.microsoft.com/office/powerpoint/2010/main" val="54851282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binnen, apparaat, blauw, freesbank&#10;&#10;Automatisch gegenereerde beschrijving">
            <a:extLst>
              <a:ext uri="{FF2B5EF4-FFF2-40B4-BE49-F238E27FC236}">
                <a16:creationId xmlns:a16="http://schemas.microsoft.com/office/drawing/2014/main" id="{419934B8-71ED-42BD-A191-D22C48EF7A7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1175" y="-92074"/>
            <a:ext cx="9477375" cy="7108031"/>
          </a:xfrm>
        </p:spPr>
      </p:pic>
    </p:spTree>
    <p:extLst>
      <p:ext uri="{BB962C8B-B14F-4D97-AF65-F5344CB8AC3E}">
        <p14:creationId xmlns:p14="http://schemas.microsoft.com/office/powerpoint/2010/main" val="34214714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 		(11.2)</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Ventilatiesysteem</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Hoofdsysteem / subsysteem			(11.3)</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Ventilatiedebiet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Mechanische ventilatie (type B t/m E)		(11.4)</a:t>
            </a: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Luchtbehandelingskast		</a:t>
            </a:r>
            <a:b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Wtw</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bypass, verwarming/koeling via vent.	(11.5)</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Lekdichtheid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kanelen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warmteverliezen 		(11.6)</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Energieverbruik ventilatoren	</a:t>
            </a:r>
            <a:b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Vermogen van de ventilatoren			(11.7)</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A55228B3-36EB-0417-B76D-43E378C7BF1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CAEA1706-CD14-A417-D610-3C0F676B401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19256291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Luchtbehandelingskast</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l"/>
            <a:r>
              <a:rPr lang="nl-NL" sz="1600" dirty="0">
                <a:solidFill>
                  <a:schemeClr val="tx2">
                    <a:lumMod val="75000"/>
                  </a:schemeClr>
                </a:solidFill>
                <a:latin typeface="Verdana Pro Light" panose="020B0304030504040204" pitchFamily="34" charset="0"/>
                <a:cs typeface="Gisha" panose="020B0502040204020203" pitchFamily="34" charset="-79"/>
              </a:rPr>
              <a:t>Een luchtbehandelingskast behandelt ventilatielucht voordat lucht een gebouw wordt ingeblazen. De luchtbehandelingskast (LBK) heeft tenminste filters (om deeltjes uit de lucht te filteren) en één of meer ventilatoren (om de lucht te verplaatsen). Dit is het geval bij systemen </a:t>
            </a:r>
            <a:r>
              <a:rPr lang="nl-NL" sz="1600" b="1" dirty="0">
                <a:solidFill>
                  <a:schemeClr val="tx2">
                    <a:lumMod val="75000"/>
                  </a:schemeClr>
                </a:solidFill>
                <a:latin typeface="Verdana Pro Light" panose="020B0304030504040204" pitchFamily="34" charset="0"/>
                <a:cs typeface="Gisha" panose="020B0502040204020203" pitchFamily="34" charset="-79"/>
              </a:rPr>
              <a:t>B</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b="1" dirty="0">
                <a:solidFill>
                  <a:schemeClr val="tx2">
                    <a:lumMod val="75000"/>
                  </a:schemeClr>
                </a:solidFill>
                <a:latin typeface="Verdana Pro Light" panose="020B0304030504040204" pitchFamily="34" charset="0"/>
                <a:cs typeface="Gisha" panose="020B0502040204020203" pitchFamily="34" charset="-79"/>
              </a:rPr>
              <a:t>D</a:t>
            </a:r>
            <a:r>
              <a:rPr lang="nl-NL" sz="1600" dirty="0">
                <a:solidFill>
                  <a:schemeClr val="tx2">
                    <a:lumMod val="75000"/>
                  </a:schemeClr>
                </a:solidFill>
                <a:latin typeface="Verdana Pro Light" panose="020B0304030504040204" pitchFamily="34" charset="0"/>
                <a:cs typeface="Gisha" panose="020B0502040204020203" pitchFamily="34" charset="-79"/>
              </a:rPr>
              <a:t> en </a:t>
            </a:r>
            <a:r>
              <a:rPr lang="nl-NL" sz="1600" b="1" dirty="0">
                <a:solidFill>
                  <a:schemeClr val="tx2">
                    <a:lumMod val="75000"/>
                  </a:schemeClr>
                </a:solidFill>
                <a:latin typeface="Verdana Pro Light" panose="020B0304030504040204" pitchFamily="34" charset="0"/>
                <a:cs typeface="Gisha" panose="020B0502040204020203" pitchFamily="34" charset="-79"/>
              </a:rPr>
              <a:t>E</a:t>
            </a:r>
            <a:r>
              <a:rPr lang="nl-NL" sz="1600" dirty="0">
                <a:solidFill>
                  <a:schemeClr val="tx2">
                    <a:lumMod val="75000"/>
                  </a:schemeClr>
                </a:solidFill>
                <a:latin typeface="Verdana Pro Light" panose="020B0304030504040204" pitchFamily="34" charset="0"/>
                <a:cs typeface="Gisha" panose="020B0502040204020203" pitchFamily="34" charset="-79"/>
              </a:rPr>
              <a:t>.</a:t>
            </a:r>
          </a:p>
          <a:p>
            <a:pPr algn="l"/>
            <a:endParaRPr lang="nl-NL" sz="1600" dirty="0">
              <a:solidFill>
                <a:schemeClr val="tx2">
                  <a:lumMod val="75000"/>
                </a:schemeClr>
              </a:solidFill>
              <a:latin typeface="Verdana Pro Light" panose="020B0304030504040204" pitchFamily="34" charset="0"/>
              <a:cs typeface="Gisha" panose="020B0502040204020203" pitchFamily="34" charset="-79"/>
            </a:endParaRPr>
          </a:p>
          <a:p>
            <a:pPr algn="l"/>
            <a:r>
              <a:rPr lang="nl-NL" sz="1600" dirty="0">
                <a:solidFill>
                  <a:schemeClr val="tx2">
                    <a:lumMod val="75000"/>
                  </a:schemeClr>
                </a:solidFill>
                <a:latin typeface="Verdana Pro Light" panose="020B0304030504040204" pitchFamily="34" charset="0"/>
                <a:cs typeface="Gisha" panose="020B0502040204020203" pitchFamily="34" charset="-79"/>
              </a:rPr>
              <a:t>In individuele woningen met systeem </a:t>
            </a:r>
            <a:r>
              <a:rPr lang="nl-NL" sz="1600" b="1" dirty="0">
                <a:solidFill>
                  <a:schemeClr val="tx2">
                    <a:lumMod val="75000"/>
                  </a:schemeClr>
                </a:solidFill>
                <a:latin typeface="Verdana Pro Light" panose="020B0304030504040204" pitchFamily="34" charset="0"/>
                <a:cs typeface="Gisha" panose="020B0502040204020203" pitchFamily="34" charset="-79"/>
              </a:rPr>
              <a:t>D</a:t>
            </a:r>
            <a:r>
              <a:rPr lang="nl-NL" sz="1600" dirty="0">
                <a:solidFill>
                  <a:schemeClr val="tx2">
                    <a:lumMod val="75000"/>
                  </a:schemeClr>
                </a:solidFill>
                <a:latin typeface="Verdana Pro Light" panose="020B0304030504040204" pitchFamily="34" charset="0"/>
                <a:cs typeface="Gisha" panose="020B0502040204020203" pitchFamily="34" charset="-79"/>
              </a:rPr>
              <a:t> kan voor LBK de </a:t>
            </a:r>
            <a:r>
              <a:rPr lang="nl-NL" sz="1600" b="1" dirty="0">
                <a:solidFill>
                  <a:schemeClr val="tx2">
                    <a:lumMod val="75000"/>
                  </a:schemeClr>
                </a:solidFill>
                <a:latin typeface="Verdana Pro Light" panose="020B0304030504040204" pitchFamily="34" charset="0"/>
                <a:cs typeface="Gisha" panose="020B0502040204020203" pitchFamily="34" charset="-79"/>
              </a:rPr>
              <a:t>balansventilatie-unit</a:t>
            </a:r>
            <a:r>
              <a:rPr lang="nl-NL" sz="1600" dirty="0">
                <a:solidFill>
                  <a:schemeClr val="tx2">
                    <a:lumMod val="75000"/>
                  </a:schemeClr>
                </a:solidFill>
                <a:latin typeface="Verdana Pro Light" panose="020B0304030504040204" pitchFamily="34" charset="0"/>
                <a:cs typeface="Gisha" panose="020B0502040204020203" pitchFamily="34" charset="-79"/>
              </a:rPr>
              <a:t> worden gelezen.</a:t>
            </a:r>
          </a:p>
          <a:p>
            <a:pPr algn="l"/>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algn="l">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Of er één of meer luchtbehandelingskasten (LBK) aanwezig zijn;</a:t>
            </a:r>
          </a:p>
          <a:p>
            <a:pPr marL="285750" indent="-285750" algn="l">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Stel per LBK vast of deze zich in de thermische zone bevindt;</a:t>
            </a:r>
          </a:p>
          <a:p>
            <a:pPr marL="285750" indent="-285750" algn="l">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Stel per LBK vast of deze warmteterugwinning (WTW) heeft. De WTW kan in de LBK geïntegreerd zijn, maar kan ook een los apparaat zijn. </a:t>
            </a:r>
          </a:p>
          <a:p>
            <a:pPr marL="762152" lvl="1"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 ja, bepaal dan de eigenschappen van de WTW, zie 11.5.2;</a:t>
            </a:r>
          </a:p>
          <a:p>
            <a:pPr marL="285750" indent="-285750" algn="l">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of verwarming, koeling, bevochtiging is aangesloten op de LBK. </a:t>
            </a:r>
          </a:p>
          <a:p>
            <a:pPr marL="762152" lvl="1"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 ja bepaal op welke installatie deze is aangesloten;</a:t>
            </a:r>
          </a:p>
        </p:txBody>
      </p:sp>
      <p:sp>
        <p:nvSpPr>
          <p:cNvPr id="2" name="Tekstvak 1">
            <a:extLst>
              <a:ext uri="{FF2B5EF4-FFF2-40B4-BE49-F238E27FC236}">
                <a16:creationId xmlns:a16="http://schemas.microsoft.com/office/drawing/2014/main" id="{F5211431-0D28-AF88-2071-05FC46FD9A7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LBK</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1B94F53F-26C1-D29F-C290-9EC8E0A0B92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6164558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6</a:t>
            </a:r>
            <a:r>
              <a:rPr lang="nl-NL" sz="2000" b="1" baseline="30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druk gaat niet verder in op de luchtbehandelingskasten. De sheets over de luchtbehandelingskasten worden ook niet verder behandeld. </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 herkennen aan de lichtblauwe achtergrond</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Deze staan nog wel in de presentatie ter ondersteuning en achtergrondinformatie. Dit betreft sheet 168 t/m 193</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volgende zaken worden nog wel behandeld: </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Tabel 11.10 Op te nemen gegevens toevoerkanaal i.c.m. een WTW</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11.6 DISTRIBUTIE</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11.6.1 Luchtdichtheid van kanalen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11.6.2 Warmteverliezen in kanalen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11.7 VENTILATOREN</a:t>
            </a:r>
          </a:p>
        </p:txBody>
      </p:sp>
      <p:sp>
        <p:nvSpPr>
          <p:cNvPr id="2" name="Tekstvak 1">
            <a:extLst>
              <a:ext uri="{FF2B5EF4-FFF2-40B4-BE49-F238E27FC236}">
                <a16:creationId xmlns:a16="http://schemas.microsoft.com/office/drawing/2014/main" id="{0CA03676-D2CA-B1B2-EDFF-25832D105FA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LBK</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D72873FE-1B90-B9A0-3CF7-FA2FECD1B4C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9258256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11 Ventilatiesystemen</a:t>
            </a: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LBK &amp; WTW</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1266" name="Picture 2" descr="Luchtbehandelingskasten | Daikin">
            <a:extLst>
              <a:ext uri="{FF2B5EF4-FFF2-40B4-BE49-F238E27FC236}">
                <a16:creationId xmlns:a16="http://schemas.microsoft.com/office/drawing/2014/main" id="{174C670E-1387-477E-918D-584D869DF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272" y="247111"/>
            <a:ext cx="4715156" cy="305488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iensten - Ventileren - Luchtbehandelingskasten - Stonecold airconditioning  BV">
            <a:extLst>
              <a:ext uri="{FF2B5EF4-FFF2-40B4-BE49-F238E27FC236}">
                <a16:creationId xmlns:a16="http://schemas.microsoft.com/office/drawing/2014/main" id="{6429C11E-0633-42BA-BB61-A223CA8E53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72420"/>
            <a:ext cx="4715156" cy="313115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VSK-theater over binnenklimaat - Installatie.nl">
            <a:extLst>
              <a:ext uri="{FF2B5EF4-FFF2-40B4-BE49-F238E27FC236}">
                <a16:creationId xmlns:a16="http://schemas.microsoft.com/office/drawing/2014/main" id="{90AD32D0-9459-45CF-A568-2955BA2877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7" y="142021"/>
            <a:ext cx="3849589" cy="2564789"/>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84D280B3-612D-197A-7E89-12AE0A2EEE16}"/>
              </a:ext>
            </a:extLst>
          </p:cNvPr>
          <p:cNvPicPr>
            <a:picLocks noChangeAspect="1"/>
          </p:cNvPicPr>
          <p:nvPr/>
        </p:nvPicPr>
        <p:blipFill>
          <a:blip r:embed="rId6"/>
          <a:stretch>
            <a:fillRect/>
          </a:stretch>
        </p:blipFill>
        <p:spPr>
          <a:xfrm>
            <a:off x="6277097" y="3106297"/>
            <a:ext cx="5921253" cy="3749365"/>
          </a:xfrm>
          <a:prstGeom prst="rect">
            <a:avLst/>
          </a:prstGeom>
        </p:spPr>
      </p:pic>
      <p:pic>
        <p:nvPicPr>
          <p:cNvPr id="6" name="Afbeelding 5">
            <a:extLst>
              <a:ext uri="{FF2B5EF4-FFF2-40B4-BE49-F238E27FC236}">
                <a16:creationId xmlns:a16="http://schemas.microsoft.com/office/drawing/2014/main" id="{BD66D2B9-7725-D603-5D66-CACD8071B1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9369" y="364424"/>
            <a:ext cx="3760348" cy="2820261"/>
          </a:xfrm>
          <a:prstGeom prst="rect">
            <a:avLst/>
          </a:prstGeom>
        </p:spPr>
      </p:pic>
    </p:spTree>
    <p:extLst>
      <p:ext uri="{BB962C8B-B14F-4D97-AF65-F5344CB8AC3E}">
        <p14:creationId xmlns:p14="http://schemas.microsoft.com/office/powerpoint/2010/main" val="166384885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Luchtbehandelingskast</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Afbeelding 1">
            <a:extLst>
              <a:ext uri="{FF2B5EF4-FFF2-40B4-BE49-F238E27FC236}">
                <a16:creationId xmlns:a16="http://schemas.microsoft.com/office/drawing/2014/main" id="{EE96189E-C6ED-4E42-B992-152C445B62ED}"/>
              </a:ext>
            </a:extLst>
          </p:cNvPr>
          <p:cNvPicPr>
            <a:picLocks noChangeAspect="1"/>
          </p:cNvPicPr>
          <p:nvPr/>
        </p:nvPicPr>
        <p:blipFill>
          <a:blip r:embed="rId3"/>
          <a:stretch>
            <a:fillRect/>
          </a:stretch>
        </p:blipFill>
        <p:spPr>
          <a:xfrm>
            <a:off x="436190" y="2988478"/>
            <a:ext cx="7336543" cy="3728189"/>
          </a:xfrm>
          <a:prstGeom prst="rect">
            <a:avLst/>
          </a:prstGeom>
        </p:spPr>
      </p:pic>
      <p:pic>
        <p:nvPicPr>
          <p:cNvPr id="15362" name="Picture 2" descr="Norm voor testen luchtbehandelingskast gewijzigd - Gawalo.nl">
            <a:extLst>
              <a:ext uri="{FF2B5EF4-FFF2-40B4-BE49-F238E27FC236}">
                <a16:creationId xmlns:a16="http://schemas.microsoft.com/office/drawing/2014/main" id="{C16097FA-B7B9-47BB-AF15-E96CAB178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9550" y="1279822"/>
            <a:ext cx="4798221" cy="205052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9E2DC09B-3D69-4DCE-94CC-88CC92D0794A}"/>
              </a:ext>
            </a:extLst>
          </p:cNvPr>
          <p:cNvPicPr>
            <a:picLocks noChangeAspect="1"/>
          </p:cNvPicPr>
          <p:nvPr/>
        </p:nvPicPr>
        <p:blipFill>
          <a:blip r:embed="rId5"/>
          <a:stretch>
            <a:fillRect/>
          </a:stretch>
        </p:blipFill>
        <p:spPr>
          <a:xfrm>
            <a:off x="9976108" y="3436374"/>
            <a:ext cx="2001663" cy="2666667"/>
          </a:xfrm>
          <a:prstGeom prst="rect">
            <a:avLst/>
          </a:prstGeom>
        </p:spPr>
      </p:pic>
      <p:pic>
        <p:nvPicPr>
          <p:cNvPr id="6" name="Afbeelding 5">
            <a:extLst>
              <a:ext uri="{FF2B5EF4-FFF2-40B4-BE49-F238E27FC236}">
                <a16:creationId xmlns:a16="http://schemas.microsoft.com/office/drawing/2014/main" id="{BE3A492A-F31E-4152-8A50-AC41CF04D107}"/>
              </a:ext>
            </a:extLst>
          </p:cNvPr>
          <p:cNvPicPr>
            <a:picLocks noChangeAspect="1"/>
          </p:cNvPicPr>
          <p:nvPr/>
        </p:nvPicPr>
        <p:blipFill>
          <a:blip r:embed="rId6"/>
          <a:stretch>
            <a:fillRect/>
          </a:stretch>
        </p:blipFill>
        <p:spPr>
          <a:xfrm>
            <a:off x="7772733" y="3448637"/>
            <a:ext cx="2001662" cy="2666666"/>
          </a:xfrm>
          <a:prstGeom prst="rect">
            <a:avLst/>
          </a:prstGeom>
        </p:spPr>
      </p:pic>
    </p:spTree>
    <p:extLst>
      <p:ext uri="{BB962C8B-B14F-4D97-AF65-F5344CB8AC3E}">
        <p14:creationId xmlns:p14="http://schemas.microsoft.com/office/powerpoint/2010/main" val="1264656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volgende kenmerken moeten van de opwekker worden verzameld: </a:t>
            </a:r>
          </a:p>
          <a:p>
            <a:pPr marL="457200"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Aantal verschillende opwekkers </a:t>
            </a:r>
          </a:p>
          <a:p>
            <a:pPr marL="457200"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Vermogen</a:t>
            </a:r>
          </a:p>
          <a:p>
            <a:pPr marL="457200"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Fabricagejaar</a:t>
            </a:r>
          </a:p>
          <a:p>
            <a:pPr marL="457200"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Opstelplaats opwektoestel</a:t>
            </a:r>
          </a:p>
          <a:p>
            <a:pPr marL="457200"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 water temperatuurniveau</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AF6820C0-71F4-3858-30C6-46304C6FF2E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Overige kenmerken</a:t>
            </a:r>
          </a:p>
        </p:txBody>
      </p:sp>
      <p:sp>
        <p:nvSpPr>
          <p:cNvPr id="3" name="Tekstvak 2">
            <a:extLst>
              <a:ext uri="{FF2B5EF4-FFF2-40B4-BE49-F238E27FC236}">
                <a16:creationId xmlns:a16="http://schemas.microsoft.com/office/drawing/2014/main" id="{D2FEF880-7885-C1F1-2DD3-AD676C1740F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5800031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Luchtbehandelingskast</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a:extLst>
              <a:ext uri="{FF2B5EF4-FFF2-40B4-BE49-F238E27FC236}">
                <a16:creationId xmlns:a16="http://schemas.microsoft.com/office/drawing/2014/main" id="{EC3E0C1B-6BDD-4295-A0D9-484A035D9E1A}"/>
              </a:ext>
            </a:extLst>
          </p:cNvPr>
          <p:cNvPicPr>
            <a:picLocks noChangeAspect="1"/>
          </p:cNvPicPr>
          <p:nvPr/>
        </p:nvPicPr>
        <p:blipFill>
          <a:blip r:embed="rId3"/>
          <a:stretch>
            <a:fillRect/>
          </a:stretch>
        </p:blipFill>
        <p:spPr>
          <a:xfrm>
            <a:off x="3822360" y="2289975"/>
            <a:ext cx="5577013" cy="4441964"/>
          </a:xfrm>
          <a:prstGeom prst="rect">
            <a:avLst/>
          </a:prstGeom>
        </p:spPr>
      </p:pic>
      <p:sp>
        <p:nvSpPr>
          <p:cNvPr id="2" name="Tekstvak 1">
            <a:extLst>
              <a:ext uri="{FF2B5EF4-FFF2-40B4-BE49-F238E27FC236}">
                <a16:creationId xmlns:a16="http://schemas.microsoft.com/office/drawing/2014/main" id="{503C9F55-6350-2230-F5A1-1B2A228EB27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4091497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WarmteTerugWinning</a:t>
            </a:r>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ventilatiesysteem dat bestaat uit mechanische toe- en afvoerventilatie (type D en E) kan voorzien zijn van warmteterugwinning (WTW). Aan de afvoerlucht wordt dan warmte (op momenten van warmtevraag) onttrokken om de toevoerlucht voor te verwarmen. Als er in de geventileerde ruimte koelvraag is, wordt de lucht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voorgekoeld</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Er zijn verschillende vormen van warmteterugwinning bij ventilatielucht. WTW komt voor in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luchtbehan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-delingskasten (woongebouwen) en in ventilatieboxen (individuele woningen).</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Het soort WTW met bijbehorende rendement:</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er een gecontroleerde kwaliteitsverklaring beschikbaar is, moet hiervan gebruik worden gemaakt t.a.v. het rendement;</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WTW onderdeel van LBK, geen kwaliteitsverklaring aanwezig voor najaar 2019</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Geen kwaliteitsverklaring, rendement wordt bepaald door type.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Bepaal of er sprake is van constant-volumeregeling;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Bepaal of de WTW een bypass heeft.</a:t>
            </a:r>
          </a:p>
        </p:txBody>
      </p:sp>
      <p:pic>
        <p:nvPicPr>
          <p:cNvPr id="16386" name="Picture 2" descr="Wat is een WTW unit?">
            <a:extLst>
              <a:ext uri="{FF2B5EF4-FFF2-40B4-BE49-F238E27FC236}">
                <a16:creationId xmlns:a16="http://schemas.microsoft.com/office/drawing/2014/main" id="{1116C86B-E4CE-4888-B2F3-52B7840025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85" r="24376"/>
          <a:stretch/>
        </p:blipFill>
        <p:spPr bwMode="auto">
          <a:xfrm>
            <a:off x="0" y="4852085"/>
            <a:ext cx="2904575" cy="143226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0BF7849-7DEA-54D9-C878-8B65FAA650A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47758755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WarmteTerugWinning</a:t>
            </a:r>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C5D286A8-51E3-9C21-BFB3-F18942AC02A4}"/>
              </a:ext>
            </a:extLst>
          </p:cNvPr>
          <p:cNvPicPr>
            <a:picLocks noChangeAspect="1"/>
          </p:cNvPicPr>
          <p:nvPr/>
        </p:nvPicPr>
        <p:blipFill>
          <a:blip r:embed="rId3"/>
          <a:stretch>
            <a:fillRect/>
          </a:stretch>
        </p:blipFill>
        <p:spPr>
          <a:xfrm>
            <a:off x="2929875" y="2189971"/>
            <a:ext cx="8770125" cy="3596737"/>
          </a:xfrm>
          <a:prstGeom prst="rect">
            <a:avLst/>
          </a:prstGeom>
        </p:spPr>
      </p:pic>
      <p:sp>
        <p:nvSpPr>
          <p:cNvPr id="2" name="Tekstvak 1">
            <a:extLst>
              <a:ext uri="{FF2B5EF4-FFF2-40B4-BE49-F238E27FC236}">
                <a16:creationId xmlns:a16="http://schemas.microsoft.com/office/drawing/2014/main" id="{924B523B-6DA8-4C2A-F770-950120EE0C9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9729925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WarmteTerugWinning</a:t>
            </a:r>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C5D286A8-51E3-9C21-BFB3-F18942AC02A4}"/>
              </a:ext>
            </a:extLst>
          </p:cNvPr>
          <p:cNvPicPr>
            <a:picLocks noChangeAspect="1"/>
          </p:cNvPicPr>
          <p:nvPr/>
        </p:nvPicPr>
        <p:blipFill>
          <a:blip r:embed="rId3"/>
          <a:stretch>
            <a:fillRect/>
          </a:stretch>
        </p:blipFill>
        <p:spPr>
          <a:xfrm>
            <a:off x="2929875" y="2189971"/>
            <a:ext cx="8770125" cy="3596737"/>
          </a:xfrm>
          <a:prstGeom prst="rect">
            <a:avLst/>
          </a:prstGeom>
        </p:spPr>
      </p:pic>
      <p:sp>
        <p:nvSpPr>
          <p:cNvPr id="2" name="Pijl: rechts 1">
            <a:extLst>
              <a:ext uri="{FF2B5EF4-FFF2-40B4-BE49-F238E27FC236}">
                <a16:creationId xmlns:a16="http://schemas.microsoft.com/office/drawing/2014/main" id="{D8D09D44-DA67-1F3D-C769-E682AE8531E3}"/>
              </a:ext>
            </a:extLst>
          </p:cNvPr>
          <p:cNvSpPr/>
          <p:nvPr/>
        </p:nvSpPr>
        <p:spPr>
          <a:xfrm>
            <a:off x="1902372" y="3815255"/>
            <a:ext cx="884326" cy="1786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Pijl: rechts 3">
            <a:extLst>
              <a:ext uri="{FF2B5EF4-FFF2-40B4-BE49-F238E27FC236}">
                <a16:creationId xmlns:a16="http://schemas.microsoft.com/office/drawing/2014/main" id="{0DA1EEBA-27B3-FDC4-627C-CFEF2CA16B84}"/>
              </a:ext>
            </a:extLst>
          </p:cNvPr>
          <p:cNvSpPr/>
          <p:nvPr/>
        </p:nvSpPr>
        <p:spPr>
          <a:xfrm>
            <a:off x="1908898" y="4056993"/>
            <a:ext cx="884326" cy="1786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Pijl: rechts 5">
            <a:extLst>
              <a:ext uri="{FF2B5EF4-FFF2-40B4-BE49-F238E27FC236}">
                <a16:creationId xmlns:a16="http://schemas.microsoft.com/office/drawing/2014/main" id="{3CFA2EC5-9675-D58C-8767-0C7DBDC1195D}"/>
              </a:ext>
            </a:extLst>
          </p:cNvPr>
          <p:cNvSpPr/>
          <p:nvPr/>
        </p:nvSpPr>
        <p:spPr>
          <a:xfrm>
            <a:off x="1902372" y="4671847"/>
            <a:ext cx="884326" cy="1786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B9FC026C-4833-C5FA-E78A-4234925838E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8134402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Kruisstroomwarmtewisselaar</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Dit is een warmtewisselaar waarbij toe- en afvoerstroom gescheiden langs één zijde van een luchtdichte scheidingswand stroomt. Dit type wisselaar bestaat uit een serie dunne kanaaltjes (het is dus geen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platenwisselaar). De warmteoverdracht vindt plaats door de scheidingswand. De stromingsrichting van toe- en afvoerlucht verschilt (onder een hoek van 30 tot 90 graden). Dit systeem biedt mogelijkheden voor een passieve voorkoeling van ventilatielucht (bypass-voorziening).</a:t>
            </a:r>
          </a:p>
        </p:txBody>
      </p:sp>
      <p:pic>
        <p:nvPicPr>
          <p:cNvPr id="2" name="Picture 2" descr="Wat is een WTW unit?">
            <a:extLst>
              <a:ext uri="{FF2B5EF4-FFF2-40B4-BE49-F238E27FC236}">
                <a16:creationId xmlns:a16="http://schemas.microsoft.com/office/drawing/2014/main" id="{1F5D8F3E-526A-477C-B0C5-1C47383820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85" r="24376"/>
          <a:stretch/>
        </p:blipFill>
        <p:spPr bwMode="auto">
          <a:xfrm>
            <a:off x="8985800" y="4641358"/>
            <a:ext cx="2904575" cy="14322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nformatie | WTW Onderhoud | WTW Filters - fairair">
            <a:extLst>
              <a:ext uri="{FF2B5EF4-FFF2-40B4-BE49-F238E27FC236}">
                <a16:creationId xmlns:a16="http://schemas.microsoft.com/office/drawing/2014/main" id="{E1912F41-412C-4E07-A261-0E1E89F733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83" t="4396" r="4495" b="5811"/>
          <a:stretch/>
        </p:blipFill>
        <p:spPr bwMode="auto">
          <a:xfrm>
            <a:off x="313038" y="2866768"/>
            <a:ext cx="2343535" cy="1361045"/>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4005EDC8-3D8A-4759-89B1-416072D3276F}"/>
              </a:ext>
            </a:extLst>
          </p:cNvPr>
          <p:cNvPicPr>
            <a:picLocks noChangeAspect="1"/>
          </p:cNvPicPr>
          <p:nvPr/>
        </p:nvPicPr>
        <p:blipFill>
          <a:blip r:embed="rId5"/>
          <a:stretch>
            <a:fillRect/>
          </a:stretch>
        </p:blipFill>
        <p:spPr>
          <a:xfrm>
            <a:off x="194739" y="4862376"/>
            <a:ext cx="4580952" cy="1266667"/>
          </a:xfrm>
          <a:prstGeom prst="rect">
            <a:avLst/>
          </a:prstGeom>
        </p:spPr>
      </p:pic>
      <p:pic>
        <p:nvPicPr>
          <p:cNvPr id="10" name="Picture 2">
            <a:extLst>
              <a:ext uri="{FF2B5EF4-FFF2-40B4-BE49-F238E27FC236}">
                <a16:creationId xmlns:a16="http://schemas.microsoft.com/office/drawing/2014/main" id="{3132E383-B16A-46AC-91CB-BB60932EA0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9366" y="4577784"/>
            <a:ext cx="3909838" cy="183585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F26F5B6B-6B81-7EBE-6D49-9465B6878BB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98939698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11 Ventilatiesystemen</a:t>
            </a: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LBK &amp; WTW</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Enthalpiewisselaar </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Enthalpiewisselaar is een warmtewisselaar met vochtigheidsterugwinning. Met een enthalpiewisselaar wordt een deel van het afgevoerde vocht overgedragen aan de toevoerlucht naar de woning. Dit is mogelijk doordat de wisselaar is voorzien van een speciaal membraamfolie dat ervoor zorgt dat de toe- en afvoerlucht volledig gescheiden blijven, maar er wel vocht kan worden overgedragen tussen beide luchtstromen. Het</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resultaat is een comfortabeler binnenklimaat waarbij de relatieve luchtvochtigheid gemiddeld 3 tot 5% hoger is dan met een conventionele warmtewisselaar.</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3314" name="Picture 2" descr="Afbeeldingsresultaat voor Enthalpiewisselaar">
            <a:extLst>
              <a:ext uri="{FF2B5EF4-FFF2-40B4-BE49-F238E27FC236}">
                <a16:creationId xmlns:a16="http://schemas.microsoft.com/office/drawing/2014/main" id="{49AAA087-85F1-43ED-BA0F-A13D0E72C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3851987"/>
            <a:ext cx="3435350" cy="257651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Afbeeldingsresultaat voor luchtbehandelingskast wtw">
            <a:extLst>
              <a:ext uri="{FF2B5EF4-FFF2-40B4-BE49-F238E27FC236}">
                <a16:creationId xmlns:a16="http://schemas.microsoft.com/office/drawing/2014/main" id="{23C3449D-9DB9-4DB4-BB68-14839BE07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25128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11 Ventilatiesystemen</a:t>
            </a: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LBK &amp; WTW</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Enthalpiewisselaar </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Enthalpiewisselaar is een warmtewisselaar met vochtigheidsterugwinning. Met een enthalpiewisselaar wordt een deel van het afgevoerde vocht overgedragen aan de toevoerlucht naar de woning. Dit is mogelijk doordat de wisselaar is voorzien van een speciaal membraamfolie dat ervoor zorgt dat de toe- en afvoerlucht volledig gescheiden blijven, maar er wel vocht kan worden overgedragen tussen beide luchtstromen. Het</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resultaat is een comfortabeler binnenklimaat waarbij de relatieve luchtvochtigheid gemiddeld 3 tot 5% hoger is dan met een conventionele warmtewisselaar.</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3314" name="Picture 2" descr="Afbeeldingsresultaat voor Enthalpiewisselaar">
            <a:extLst>
              <a:ext uri="{FF2B5EF4-FFF2-40B4-BE49-F238E27FC236}">
                <a16:creationId xmlns:a16="http://schemas.microsoft.com/office/drawing/2014/main" id="{49AAA087-85F1-43ED-BA0F-A13D0E72C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3851987"/>
            <a:ext cx="3435350" cy="257651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906D835E-7275-779A-E572-418EC79EC646}"/>
              </a:ext>
            </a:extLst>
          </p:cNvPr>
          <p:cNvPicPr>
            <a:picLocks noChangeAspect="1"/>
          </p:cNvPicPr>
          <p:nvPr/>
        </p:nvPicPr>
        <p:blipFill>
          <a:blip r:embed="rId4"/>
          <a:stretch>
            <a:fillRect/>
          </a:stretch>
        </p:blipFill>
        <p:spPr>
          <a:xfrm>
            <a:off x="0" y="296333"/>
            <a:ext cx="12436593" cy="6265334"/>
          </a:xfrm>
          <a:prstGeom prst="rect">
            <a:avLst/>
          </a:prstGeom>
        </p:spPr>
      </p:pic>
    </p:spTree>
    <p:extLst>
      <p:ext uri="{BB962C8B-B14F-4D97-AF65-F5344CB8AC3E}">
        <p14:creationId xmlns:p14="http://schemas.microsoft.com/office/powerpoint/2010/main" val="4267457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Twee-elementensysteem (</a:t>
            </a:r>
            <a:r>
              <a:rPr lang="nl-NL" sz="20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twin-coil</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Deze vorm van warmteterugwinning wordt toegepast wanneer er een separate toevoerkast en afvoerkast zijn voor de luchtbehandeling, die niet direct naast elkaar liggen. De toe- en afvoersectie zijn dan verbonden via aan leidingstelsel. Een warmtewisselaar bestaande uit twee sets van lucht/vloeistof warmtewisselaars. Zowel ingaande als</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uitgaande lucht stroomt door een lucht/vloeistofwarmtewisselaar. Via de vloeistof wordt de warmte overgedragen tussen de luchtstromen. Met een circulatiepomp wordt de vloeistof van de ene naar de andere</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warmtewisselaar gepompt. Dit type apparaat wordt ook wel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twin-coil</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genoemd. Het systeem is goed herkenbaar op principeschema's.</a:t>
            </a:r>
          </a:p>
        </p:txBody>
      </p:sp>
      <p:pic>
        <p:nvPicPr>
          <p:cNvPr id="21510" name="Picture 6">
            <a:extLst>
              <a:ext uri="{FF2B5EF4-FFF2-40B4-BE49-F238E27FC236}">
                <a16:creationId xmlns:a16="http://schemas.microsoft.com/office/drawing/2014/main" id="{63E0E1CC-1ED8-4416-8191-929DF7357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39" y="2970797"/>
            <a:ext cx="2195887" cy="345770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0D48D9A0-DB69-5754-F384-966E30CEF4F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71738302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Warmtewiel </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Dit wordt ook wel een langzaam roterende of intermitterende warmtewisselaar genoemd. Het is een warmtewisselaar bestaande uit een ronddraaiende rotor (circa 12 omwentelingen per minuut) van warmte-accumulerend materiaal. De rotor wordt afwisselend voor ingaande en uitgaande lucht gehouden. Het onderste deel van de rotor wordt meestal voor toevoerlucht gebruikt en het bovenste voor afvoerlucht. Warmtewielen hebben vaak ook de mogelijkheid om vocht vanuit de afvoerlucht naar de toevoerlucht uit te wisselen (terug te winnen). Dit zijn de zogenaamde hygroscopische warmtewielen. Warmtewielen zijn herkenbaar als installatieonderdelen die in de nabijheid van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luchtbehandelingkast</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staan opgesteld en die qua afmetingen groter zijn dan de doorsnede van de gezamenlijke luchtkanalen. Bij warmtewielen moeten de luchtkanalen voor toe- en afvoer naast of boven elkaar gelegen zijn.</a:t>
            </a:r>
          </a:p>
        </p:txBody>
      </p:sp>
      <p:pic>
        <p:nvPicPr>
          <p:cNvPr id="3" name="Afbeelding 2">
            <a:extLst>
              <a:ext uri="{FF2B5EF4-FFF2-40B4-BE49-F238E27FC236}">
                <a16:creationId xmlns:a16="http://schemas.microsoft.com/office/drawing/2014/main" id="{4520FD12-9EA8-45DD-A6D1-CB24CB996AE2}"/>
              </a:ext>
            </a:extLst>
          </p:cNvPr>
          <p:cNvPicPr>
            <a:picLocks noChangeAspect="1"/>
          </p:cNvPicPr>
          <p:nvPr/>
        </p:nvPicPr>
        <p:blipFill>
          <a:blip r:embed="rId3"/>
          <a:stretch>
            <a:fillRect/>
          </a:stretch>
        </p:blipFill>
        <p:spPr>
          <a:xfrm>
            <a:off x="193333" y="2650881"/>
            <a:ext cx="2866667" cy="2695238"/>
          </a:xfrm>
          <a:prstGeom prst="rect">
            <a:avLst/>
          </a:prstGeom>
        </p:spPr>
      </p:pic>
      <p:pic>
        <p:nvPicPr>
          <p:cNvPr id="22534" name="Picture 6" descr="Coronavirus en klimaatsystemen: onduidelijk wat er moet gebeuren | Ned Air">
            <a:extLst>
              <a:ext uri="{FF2B5EF4-FFF2-40B4-BE49-F238E27FC236}">
                <a16:creationId xmlns:a16="http://schemas.microsoft.com/office/drawing/2014/main" id="{52EA90C7-99CD-4460-BAD5-8087449B80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3533" y="4596712"/>
            <a:ext cx="3217774" cy="2102193"/>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Wat is een warmtewiel - MijnEPB">
            <a:extLst>
              <a:ext uri="{FF2B5EF4-FFF2-40B4-BE49-F238E27FC236}">
                <a16:creationId xmlns:a16="http://schemas.microsoft.com/office/drawing/2014/main" id="{14818AFC-6FED-4D8D-8B55-FFEA9FC89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6822" y="4524501"/>
            <a:ext cx="2302310" cy="217440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E9452914-74F1-AE58-6DBD-B600C3944E4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79990003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11 Ventilatiesystemen</a:t>
            </a: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LBK &amp; WTW</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descr="Afbeelding met binnen, vloer, plafond&#10;&#10;Automatisch gegenereerde beschrijving">
            <a:extLst>
              <a:ext uri="{FF2B5EF4-FFF2-40B4-BE49-F238E27FC236}">
                <a16:creationId xmlns:a16="http://schemas.microsoft.com/office/drawing/2014/main" id="{08000061-AD7C-49DE-80FD-F526A1F36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000" y="-5336"/>
            <a:ext cx="9144000" cy="6858000"/>
          </a:xfrm>
          <a:prstGeom prst="rect">
            <a:avLst/>
          </a:prstGeom>
        </p:spPr>
      </p:pic>
      <p:pic>
        <p:nvPicPr>
          <p:cNvPr id="8" name="Afbeelding 7" descr="Afbeelding met tekst, muur&#10;&#10;Automatisch gegenereerde beschrijving">
            <a:extLst>
              <a:ext uri="{FF2B5EF4-FFF2-40B4-BE49-F238E27FC236}">
                <a16:creationId xmlns:a16="http://schemas.microsoft.com/office/drawing/2014/main" id="{861C5E6C-6E26-487C-8F01-5873FD08B181}"/>
              </a:ext>
            </a:extLst>
          </p:cNvPr>
          <p:cNvPicPr>
            <a:picLocks noChangeAspect="1"/>
          </p:cNvPicPr>
          <p:nvPr/>
        </p:nvPicPr>
        <p:blipFill rotWithShape="1">
          <a:blip r:embed="rId4">
            <a:extLst>
              <a:ext uri="{28A0092B-C50C-407E-A947-70E740481C1C}">
                <a14:useLocalDpi xmlns:a14="http://schemas.microsoft.com/office/drawing/2010/main" val="0"/>
              </a:ext>
            </a:extLst>
          </a:blip>
          <a:srcRect l="28940" t="19487" r="25163" b="2051"/>
          <a:stretch/>
        </p:blipFill>
        <p:spPr>
          <a:xfrm>
            <a:off x="0" y="1273801"/>
            <a:ext cx="4196862" cy="5380893"/>
          </a:xfrm>
          <a:prstGeom prst="rect">
            <a:avLst/>
          </a:prstGeom>
        </p:spPr>
      </p:pic>
    </p:spTree>
    <p:extLst>
      <p:ext uri="{BB962C8B-B14F-4D97-AF65-F5344CB8AC3E}">
        <p14:creationId xmlns:p14="http://schemas.microsoft.com/office/powerpoint/2010/main" val="2065630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Aantal verschillende opwekkers</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op een verwarmingssysteem twee of meer opwekkers aangesloten zijn, dan moet van de aangesloten opwekkers het nominale vermogen worden opgenomen. Het (nominale) vermogen is nodig om na te gaan hoe de verdeling van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warmtelevering door de verschillende opwekkers plaatsvindt.</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D7025430-CB70-DB63-481F-F29AF23BBC21}"/>
              </a:ext>
            </a:extLst>
          </p:cNvPr>
          <p:cNvPicPr>
            <a:picLocks noChangeAspect="1"/>
          </p:cNvPicPr>
          <p:nvPr/>
        </p:nvPicPr>
        <p:blipFill>
          <a:blip r:embed="rId3"/>
          <a:stretch>
            <a:fillRect/>
          </a:stretch>
        </p:blipFill>
        <p:spPr>
          <a:xfrm>
            <a:off x="302891" y="3511637"/>
            <a:ext cx="3478533" cy="3276880"/>
          </a:xfrm>
          <a:prstGeom prst="rect">
            <a:avLst/>
          </a:prstGeom>
        </p:spPr>
      </p:pic>
      <p:pic>
        <p:nvPicPr>
          <p:cNvPr id="6" name="Afbeelding 5">
            <a:extLst>
              <a:ext uri="{FF2B5EF4-FFF2-40B4-BE49-F238E27FC236}">
                <a16:creationId xmlns:a16="http://schemas.microsoft.com/office/drawing/2014/main" id="{A4ACD92C-1B5A-B3AC-C277-843EBE5BC10F}"/>
              </a:ext>
            </a:extLst>
          </p:cNvPr>
          <p:cNvPicPr>
            <a:picLocks noChangeAspect="1"/>
          </p:cNvPicPr>
          <p:nvPr/>
        </p:nvPicPr>
        <p:blipFill>
          <a:blip r:embed="rId4"/>
          <a:stretch>
            <a:fillRect/>
          </a:stretch>
        </p:blipFill>
        <p:spPr>
          <a:xfrm>
            <a:off x="9343697" y="3422324"/>
            <a:ext cx="2740353" cy="3324962"/>
          </a:xfrm>
          <a:prstGeom prst="rect">
            <a:avLst/>
          </a:prstGeom>
        </p:spPr>
      </p:pic>
      <p:pic>
        <p:nvPicPr>
          <p:cNvPr id="4" name="Afbeelding 3">
            <a:extLst>
              <a:ext uri="{FF2B5EF4-FFF2-40B4-BE49-F238E27FC236}">
                <a16:creationId xmlns:a16="http://schemas.microsoft.com/office/drawing/2014/main" id="{460D20F3-52E8-4D29-AD66-1EBF3A8B02EB}"/>
              </a:ext>
            </a:extLst>
          </p:cNvPr>
          <p:cNvPicPr>
            <a:picLocks noChangeAspect="1"/>
          </p:cNvPicPr>
          <p:nvPr/>
        </p:nvPicPr>
        <p:blipFill>
          <a:blip r:embed="rId5"/>
          <a:stretch>
            <a:fillRect/>
          </a:stretch>
        </p:blipFill>
        <p:spPr>
          <a:xfrm>
            <a:off x="4557331" y="3278053"/>
            <a:ext cx="3859597" cy="3510464"/>
          </a:xfrm>
          <a:prstGeom prst="rect">
            <a:avLst/>
          </a:prstGeom>
        </p:spPr>
      </p:pic>
      <p:sp>
        <p:nvSpPr>
          <p:cNvPr id="2" name="Tekstvak 1">
            <a:extLst>
              <a:ext uri="{FF2B5EF4-FFF2-40B4-BE49-F238E27FC236}">
                <a16:creationId xmlns:a16="http://schemas.microsoft.com/office/drawing/2014/main" id="{A72DABE3-5CE8-60DE-A75B-A3438018BF9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Overige kenmerken</a:t>
            </a:r>
          </a:p>
        </p:txBody>
      </p:sp>
      <p:sp>
        <p:nvSpPr>
          <p:cNvPr id="5" name="Tekstvak 4">
            <a:extLst>
              <a:ext uri="{FF2B5EF4-FFF2-40B4-BE49-F238E27FC236}">
                <a16:creationId xmlns:a16="http://schemas.microsoft.com/office/drawing/2014/main" id="{8F66A815-66E0-9B30-2F2D-46FA7FF2F58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2260523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11 Ventilatiesystemen</a:t>
            </a:r>
          </a:p>
        </p:txBody>
      </p:sp>
      <p:pic>
        <p:nvPicPr>
          <p:cNvPr id="3" name="Afbeelding 2" descr="Afbeelding met binnen, groen, uitgelijnd, lijn&#10;&#10;Automatisch gegenereerde beschrijving">
            <a:extLst>
              <a:ext uri="{FF2B5EF4-FFF2-40B4-BE49-F238E27FC236}">
                <a16:creationId xmlns:a16="http://schemas.microsoft.com/office/drawing/2014/main" id="{BC94473A-0560-4750-BF71-D222A6495E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8000" y="0"/>
            <a:ext cx="9144000" cy="6858000"/>
          </a:xfrm>
          <a:prstGeom prst="rect">
            <a:avLst/>
          </a:prstGeom>
        </p:spPr>
      </p:pic>
      <p:sp>
        <p:nvSpPr>
          <p:cNvPr id="2" name="Tekstvak 1">
            <a:extLst>
              <a:ext uri="{FF2B5EF4-FFF2-40B4-BE49-F238E27FC236}">
                <a16:creationId xmlns:a16="http://schemas.microsoft.com/office/drawing/2014/main" id="{E2BD9BED-7CAD-9038-BF40-80397501151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15418120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cs typeface="Gisha" panose="020B0502040204020203" pitchFamily="34" charset="-79"/>
              </a:rPr>
              <a:t>Bypass op de WTW</a:t>
            </a: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Een WTW kan niet alleen de warmtevraag voor ruimteverwarming reduceren, maar ook de koelbehoefte. Met een bypass voorziening wordt de WTW omzeild of buiten werking gesteld en wordt (deels) koude buitenlucht het gebouw ingeblazen. </a:t>
            </a:r>
          </a:p>
          <a:p>
            <a:pPr fontAlgn="t"/>
            <a:endParaRPr lang="nl-NL" sz="1600"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Als er geen bewijsstuk beschikbaar is, kiest de adviseur voor de optie 'onbekend'.</a:t>
            </a:r>
          </a:p>
        </p:txBody>
      </p:sp>
      <p:pic>
        <p:nvPicPr>
          <p:cNvPr id="2" name="Afbeelding 1">
            <a:extLst>
              <a:ext uri="{FF2B5EF4-FFF2-40B4-BE49-F238E27FC236}">
                <a16:creationId xmlns:a16="http://schemas.microsoft.com/office/drawing/2014/main" id="{50CB3D43-4C0A-4112-B683-1BB70324C8D7}"/>
              </a:ext>
            </a:extLst>
          </p:cNvPr>
          <p:cNvPicPr>
            <a:picLocks noChangeAspect="1"/>
          </p:cNvPicPr>
          <p:nvPr/>
        </p:nvPicPr>
        <p:blipFill>
          <a:blip r:embed="rId3"/>
          <a:stretch>
            <a:fillRect/>
          </a:stretch>
        </p:blipFill>
        <p:spPr>
          <a:xfrm>
            <a:off x="7443925" y="3730405"/>
            <a:ext cx="4640125" cy="1283029"/>
          </a:xfrm>
          <a:prstGeom prst="rect">
            <a:avLst/>
          </a:prstGeom>
        </p:spPr>
      </p:pic>
      <p:pic>
        <p:nvPicPr>
          <p:cNvPr id="6" name="Afbeelding 5">
            <a:extLst>
              <a:ext uri="{FF2B5EF4-FFF2-40B4-BE49-F238E27FC236}">
                <a16:creationId xmlns:a16="http://schemas.microsoft.com/office/drawing/2014/main" id="{C2E1E0A2-7368-79E4-4859-04DE73700C83}"/>
              </a:ext>
            </a:extLst>
          </p:cNvPr>
          <p:cNvPicPr>
            <a:picLocks noChangeAspect="1"/>
          </p:cNvPicPr>
          <p:nvPr/>
        </p:nvPicPr>
        <p:blipFill>
          <a:blip r:embed="rId4"/>
          <a:stretch>
            <a:fillRect/>
          </a:stretch>
        </p:blipFill>
        <p:spPr>
          <a:xfrm>
            <a:off x="3908851" y="5013434"/>
            <a:ext cx="8289500" cy="1737936"/>
          </a:xfrm>
          <a:prstGeom prst="rect">
            <a:avLst/>
          </a:prstGeom>
        </p:spPr>
      </p:pic>
      <p:sp>
        <p:nvSpPr>
          <p:cNvPr id="3" name="Tekstvak 2">
            <a:extLst>
              <a:ext uri="{FF2B5EF4-FFF2-40B4-BE49-F238E27FC236}">
                <a16:creationId xmlns:a16="http://schemas.microsoft.com/office/drawing/2014/main" id="{3B60CE5E-5328-0EB1-6271-C87C92D7B54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45747950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algn="l"/>
            <a:r>
              <a:rPr lang="nl-NL" sz="2000" b="1" dirty="0">
                <a:solidFill>
                  <a:schemeClr val="tx2">
                    <a:lumMod val="75000"/>
                  </a:schemeClr>
                </a:solidFill>
                <a:latin typeface="Verdana Pro Light" panose="020B0304030504040204" pitchFamily="34" charset="0"/>
                <a:cs typeface="Gisha" panose="020B0502040204020203" pitchFamily="34" charset="-79"/>
              </a:rPr>
              <a:t>Duidelijk? </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algn="l"/>
            <a:r>
              <a:rPr lang="nl-NL" sz="2000" b="1" dirty="0">
                <a:solidFill>
                  <a:schemeClr val="tx2">
                    <a:lumMod val="75000"/>
                  </a:schemeClr>
                </a:solidFill>
                <a:latin typeface="Verdana Pro Light" panose="020B0304030504040204" pitchFamily="34" charset="0"/>
                <a:cs typeface="Gisha" panose="020B0502040204020203" pitchFamily="34" charset="-79"/>
              </a:rPr>
              <a:t>Even wat praktijkvoorbeelden</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algn="l"/>
            <a:r>
              <a:rPr lang="nl-NL" sz="2000" b="1" dirty="0">
                <a:solidFill>
                  <a:schemeClr val="tx2">
                    <a:lumMod val="75000"/>
                  </a:schemeClr>
                </a:solidFill>
                <a:latin typeface="Verdana Pro Light" panose="020B0304030504040204" pitchFamily="34" charset="0"/>
                <a:cs typeface="Gisha" panose="020B0502040204020203" pitchFamily="34" charset="-79"/>
              </a:rPr>
              <a:t>Wat kunnen we over de luchtbehandelingskasten zeggen?</a:t>
            </a:r>
          </a:p>
          <a:p>
            <a:pPr algn="l"/>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marL="342900" indent="-342900" algn="l">
              <a:buFont typeface="Arial" panose="020B0604020202020204" pitchFamily="34" charset="0"/>
              <a:buChar char="•"/>
            </a:pPr>
            <a:r>
              <a:rPr lang="nl-NL" sz="2000" b="1" dirty="0">
                <a:solidFill>
                  <a:schemeClr val="tx2">
                    <a:lumMod val="75000"/>
                  </a:schemeClr>
                </a:solidFill>
                <a:latin typeface="Verdana Pro Light" panose="020B0304030504040204" pitchFamily="34" charset="0"/>
                <a:cs typeface="Gisha" panose="020B0502040204020203" pitchFamily="34" charset="-79"/>
              </a:rPr>
              <a:t>Mech. Toevoer/ Mech. Afzuiging/ Balans</a:t>
            </a:r>
          </a:p>
          <a:p>
            <a:pPr marL="342900" indent="-342900" algn="l">
              <a:buFont typeface="Arial" panose="020B0604020202020204" pitchFamily="34" charset="0"/>
              <a:buChar char="•"/>
            </a:pPr>
            <a:r>
              <a:rPr lang="nl-NL" sz="2000" b="1" dirty="0">
                <a:solidFill>
                  <a:schemeClr val="tx2">
                    <a:lumMod val="75000"/>
                  </a:schemeClr>
                </a:solidFill>
                <a:latin typeface="Verdana Pro Light" panose="020B0304030504040204" pitchFamily="34" charset="0"/>
                <a:cs typeface="Gisha" panose="020B0502040204020203" pitchFamily="34" charset="-79"/>
              </a:rPr>
              <a:t>Verwarmingsbatterij/ koelbatterij?</a:t>
            </a:r>
          </a:p>
          <a:p>
            <a:pPr marL="342900" indent="-342900" algn="l">
              <a:buFont typeface="Arial" panose="020B0604020202020204" pitchFamily="34" charset="0"/>
              <a:buChar char="•"/>
            </a:pPr>
            <a:r>
              <a:rPr lang="nl-NL" sz="2000" b="1" dirty="0">
                <a:solidFill>
                  <a:schemeClr val="tx2">
                    <a:lumMod val="75000"/>
                  </a:schemeClr>
                </a:solidFill>
                <a:latin typeface="Verdana Pro Light" panose="020B0304030504040204" pitchFamily="34" charset="0"/>
                <a:cs typeface="Gisha" panose="020B0502040204020203" pitchFamily="34" charset="-79"/>
              </a:rPr>
              <a:t>Directe Expansie in de LBK (compressiekoeling </a:t>
            </a:r>
            <a:r>
              <a:rPr lang="nl-NL" sz="2000" b="1" dirty="0" err="1">
                <a:solidFill>
                  <a:schemeClr val="tx2">
                    <a:lumMod val="75000"/>
                  </a:schemeClr>
                </a:solidFill>
                <a:latin typeface="Verdana Pro Light" panose="020B0304030504040204" pitchFamily="34" charset="0"/>
                <a:cs typeface="Gisha" panose="020B0502040204020203" pitchFamily="34" charset="-79"/>
              </a:rPr>
              <a:t>i.c.m</a:t>
            </a:r>
            <a:r>
              <a:rPr lang="nl-NL" sz="2000" b="1" dirty="0">
                <a:solidFill>
                  <a:schemeClr val="tx2">
                    <a:lumMod val="75000"/>
                  </a:schemeClr>
                </a:solidFill>
                <a:latin typeface="Verdana Pro Light" panose="020B0304030504040204" pitchFamily="34" charset="0"/>
                <a:cs typeface="Gisha" panose="020B0502040204020203" pitchFamily="34" charset="-79"/>
              </a:rPr>
              <a:t> DX)</a:t>
            </a:r>
          </a:p>
          <a:p>
            <a:pPr marL="342900" indent="-342900" algn="l">
              <a:buFont typeface="Arial" panose="020B0604020202020204" pitchFamily="34" charset="0"/>
              <a:buChar char="•"/>
            </a:pPr>
            <a:r>
              <a:rPr lang="nl-NL" sz="2000" b="1" dirty="0">
                <a:solidFill>
                  <a:schemeClr val="tx2">
                    <a:lumMod val="75000"/>
                  </a:schemeClr>
                </a:solidFill>
                <a:latin typeface="Verdana Pro Light" panose="020B0304030504040204" pitchFamily="34" charset="0"/>
                <a:cs typeface="Gisha" panose="020B0502040204020203" pitchFamily="34" charset="-79"/>
              </a:rPr>
              <a:t>WTW-systeem (kruisstroom, warmtewiel etc.)</a:t>
            </a:r>
          </a:p>
        </p:txBody>
      </p:sp>
      <p:sp>
        <p:nvSpPr>
          <p:cNvPr id="2" name="Tekstvak 1">
            <a:extLst>
              <a:ext uri="{FF2B5EF4-FFF2-40B4-BE49-F238E27FC236}">
                <a16:creationId xmlns:a16="http://schemas.microsoft.com/office/drawing/2014/main" id="{0AFE3C95-C741-8B84-A882-5DE0005A211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05632891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Tijdelijke aanduiding voor inhoud 6" descr="Afbeelding met binnen, zitten, klein, apparatuur&#10;&#10;Automatisch gegenereerde beschrijving">
            <a:extLst>
              <a:ext uri="{FF2B5EF4-FFF2-40B4-BE49-F238E27FC236}">
                <a16:creationId xmlns:a16="http://schemas.microsoft.com/office/drawing/2014/main" id="{7EBBF765-7637-408D-8933-2B7D623FA96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8266" y="0"/>
            <a:ext cx="9144000" cy="6858000"/>
          </a:xfrm>
        </p:spPr>
      </p:pic>
    </p:spTree>
    <p:extLst>
      <p:ext uri="{BB962C8B-B14F-4D97-AF65-F5344CB8AC3E}">
        <p14:creationId xmlns:p14="http://schemas.microsoft.com/office/powerpoint/2010/main" val="12363136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Tijdelijke aanduiding voor inhoud 6" descr="Afbeelding met binnen, zitten, klein, apparatuur&#10;&#10;Automatisch gegenereerde beschrijving">
            <a:extLst>
              <a:ext uri="{FF2B5EF4-FFF2-40B4-BE49-F238E27FC236}">
                <a16:creationId xmlns:a16="http://schemas.microsoft.com/office/drawing/2014/main" id="{7EBBF765-7637-408D-8933-2B7D623FA96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8266" y="0"/>
            <a:ext cx="9144000" cy="6858000"/>
          </a:xfrm>
        </p:spPr>
      </p:pic>
      <p:sp>
        <p:nvSpPr>
          <p:cNvPr id="3" name="Tekstvak 2">
            <a:extLst>
              <a:ext uri="{FF2B5EF4-FFF2-40B4-BE49-F238E27FC236}">
                <a16:creationId xmlns:a16="http://schemas.microsoft.com/office/drawing/2014/main" id="{E0110F3B-8F21-4447-9A07-BF178BE6DB91}"/>
              </a:ext>
            </a:extLst>
          </p:cNvPr>
          <p:cNvSpPr txBox="1"/>
          <p:nvPr/>
        </p:nvSpPr>
        <p:spPr>
          <a:xfrm>
            <a:off x="8458200" y="326341"/>
            <a:ext cx="2860738" cy="969496"/>
          </a:xfrm>
          <a:prstGeom prst="rect">
            <a:avLst/>
          </a:prstGeom>
          <a:solidFill>
            <a:schemeClr val="bg1"/>
          </a:solidFill>
        </p:spPr>
        <p:txBody>
          <a:bodyPr wrap="square" rtlCol="0">
            <a:spAutoFit/>
          </a:bodyPr>
          <a:lstStyle/>
          <a:p>
            <a:r>
              <a:rPr lang="nl-NL" dirty="0"/>
              <a:t>Mech. Toevoer met condensor </a:t>
            </a:r>
            <a:r>
              <a:rPr lang="nl-NL" dirty="0" err="1"/>
              <a:t>vw</a:t>
            </a:r>
            <a:r>
              <a:rPr lang="nl-NL" dirty="0"/>
              <a:t>-/ en/of verdamper met DX in LBK</a:t>
            </a:r>
          </a:p>
        </p:txBody>
      </p:sp>
    </p:spTree>
    <p:extLst>
      <p:ext uri="{BB962C8B-B14F-4D97-AF65-F5344CB8AC3E}">
        <p14:creationId xmlns:p14="http://schemas.microsoft.com/office/powerpoint/2010/main" val="23730846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1BC5B-9847-4324-A661-F2C0FC963AEA}"/>
              </a:ext>
            </a:extLst>
          </p:cNvPr>
          <p:cNvSpPr>
            <a:spLocks noGrp="1"/>
          </p:cNvSpPr>
          <p:nvPr>
            <p:ph type="title"/>
          </p:nvPr>
        </p:nvSpPr>
        <p:spPr/>
        <p:txBody>
          <a:bodyPr/>
          <a:lstStyle/>
          <a:p>
            <a:endParaRPr lang="nl-NL"/>
          </a:p>
        </p:txBody>
      </p:sp>
      <p:pic>
        <p:nvPicPr>
          <p:cNvPr id="5" name="Tijdelijke aanduiding voor inhoud 4" descr="Afbeelding met groen, zitten, klein, groot&#10;&#10;Automatisch gegenereerde beschrijving">
            <a:extLst>
              <a:ext uri="{FF2B5EF4-FFF2-40B4-BE49-F238E27FC236}">
                <a16:creationId xmlns:a16="http://schemas.microsoft.com/office/drawing/2014/main" id="{1F7BE8AE-D090-4001-9669-19F0C072D67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16284" y="-155614"/>
            <a:ext cx="9351484" cy="7013614"/>
          </a:xfrm>
        </p:spPr>
      </p:pic>
    </p:spTree>
    <p:extLst>
      <p:ext uri="{BB962C8B-B14F-4D97-AF65-F5344CB8AC3E}">
        <p14:creationId xmlns:p14="http://schemas.microsoft.com/office/powerpoint/2010/main" val="12260846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1BC5B-9847-4324-A661-F2C0FC963AEA}"/>
              </a:ext>
            </a:extLst>
          </p:cNvPr>
          <p:cNvSpPr>
            <a:spLocks noGrp="1"/>
          </p:cNvSpPr>
          <p:nvPr>
            <p:ph type="title"/>
          </p:nvPr>
        </p:nvSpPr>
        <p:spPr/>
        <p:txBody>
          <a:bodyPr/>
          <a:lstStyle/>
          <a:p>
            <a:endParaRPr lang="nl-NL"/>
          </a:p>
        </p:txBody>
      </p:sp>
      <p:pic>
        <p:nvPicPr>
          <p:cNvPr id="5" name="Tijdelijke aanduiding voor inhoud 4" descr="Afbeelding met groen, zitten, klein, groot&#10;&#10;Automatisch gegenereerde beschrijving">
            <a:extLst>
              <a:ext uri="{FF2B5EF4-FFF2-40B4-BE49-F238E27FC236}">
                <a16:creationId xmlns:a16="http://schemas.microsoft.com/office/drawing/2014/main" id="{1F7BE8AE-D090-4001-9669-19F0C072D67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6284" y="-155614"/>
            <a:ext cx="9351484" cy="7013614"/>
          </a:xfrm>
        </p:spPr>
      </p:pic>
      <p:sp>
        <p:nvSpPr>
          <p:cNvPr id="4" name="Tekstvak 3">
            <a:extLst>
              <a:ext uri="{FF2B5EF4-FFF2-40B4-BE49-F238E27FC236}">
                <a16:creationId xmlns:a16="http://schemas.microsoft.com/office/drawing/2014/main" id="{A0C64C3C-A930-41B1-B50F-6341001DED06}"/>
              </a:ext>
            </a:extLst>
          </p:cNvPr>
          <p:cNvSpPr txBox="1"/>
          <p:nvPr/>
        </p:nvSpPr>
        <p:spPr>
          <a:xfrm>
            <a:off x="8458200" y="326341"/>
            <a:ext cx="2860738" cy="1261884"/>
          </a:xfrm>
          <a:prstGeom prst="rect">
            <a:avLst/>
          </a:prstGeom>
          <a:solidFill>
            <a:schemeClr val="bg1"/>
          </a:solidFill>
        </p:spPr>
        <p:txBody>
          <a:bodyPr wrap="square" rtlCol="0">
            <a:spAutoFit/>
          </a:bodyPr>
          <a:lstStyle/>
          <a:p>
            <a:r>
              <a:rPr lang="nl-NL" dirty="0"/>
              <a:t>Balansventilatie</a:t>
            </a:r>
          </a:p>
          <a:p>
            <a:r>
              <a:rPr lang="nl-NL" dirty="0"/>
              <a:t>Verwarmingsbatterij</a:t>
            </a:r>
          </a:p>
          <a:p>
            <a:r>
              <a:rPr lang="nl-NL" dirty="0"/>
              <a:t>Koelbatterij</a:t>
            </a:r>
          </a:p>
          <a:p>
            <a:r>
              <a:rPr lang="nl-NL" dirty="0"/>
              <a:t>WTW - warmtewiel</a:t>
            </a:r>
          </a:p>
        </p:txBody>
      </p:sp>
    </p:spTree>
    <p:extLst>
      <p:ext uri="{BB962C8B-B14F-4D97-AF65-F5344CB8AC3E}">
        <p14:creationId xmlns:p14="http://schemas.microsoft.com/office/powerpoint/2010/main" val="195394543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1BC5B-9847-4324-A661-F2C0FC963AEA}"/>
              </a:ext>
            </a:extLst>
          </p:cNvPr>
          <p:cNvSpPr>
            <a:spLocks noGrp="1"/>
          </p:cNvSpPr>
          <p:nvPr>
            <p:ph type="title"/>
          </p:nvPr>
        </p:nvSpPr>
        <p:spPr/>
        <p:txBody>
          <a:bodyPr/>
          <a:lstStyle/>
          <a:p>
            <a:endParaRPr lang="nl-NL"/>
          </a:p>
        </p:txBody>
      </p:sp>
      <p:pic>
        <p:nvPicPr>
          <p:cNvPr id="6" name="Tijdelijke aanduiding voor inhoud 5">
            <a:extLst>
              <a:ext uri="{FF2B5EF4-FFF2-40B4-BE49-F238E27FC236}">
                <a16:creationId xmlns:a16="http://schemas.microsoft.com/office/drawing/2014/main" id="{05EDF5F7-9D2A-4A16-9958-6BD327CFC67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990" t="19957" b="18398"/>
          <a:stretch/>
        </p:blipFill>
        <p:spPr>
          <a:xfrm>
            <a:off x="191160" y="0"/>
            <a:ext cx="11816030" cy="6743700"/>
          </a:xfrm>
        </p:spPr>
      </p:pic>
    </p:spTree>
    <p:extLst>
      <p:ext uri="{BB962C8B-B14F-4D97-AF65-F5344CB8AC3E}">
        <p14:creationId xmlns:p14="http://schemas.microsoft.com/office/powerpoint/2010/main" val="39188313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Tijdelijke aanduiding voor inhoud 6" descr="Afbeelding met binnen, tafel, spiegel, machine&#10;&#10;Automatisch gegenereerde beschrijving">
            <a:extLst>
              <a:ext uri="{FF2B5EF4-FFF2-40B4-BE49-F238E27FC236}">
                <a16:creationId xmlns:a16="http://schemas.microsoft.com/office/drawing/2014/main" id="{B8983CF9-3D65-4A93-A888-115717C6B3A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043870" y="795635"/>
            <a:ext cx="7022306" cy="5266729"/>
          </a:xfrm>
        </p:spPr>
      </p:pic>
      <p:sp>
        <p:nvSpPr>
          <p:cNvPr id="2" name="Tekstvak 1">
            <a:extLst>
              <a:ext uri="{FF2B5EF4-FFF2-40B4-BE49-F238E27FC236}">
                <a16:creationId xmlns:a16="http://schemas.microsoft.com/office/drawing/2014/main" id="{338384BE-1D0A-A537-C91B-FDCB97359AD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45303683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Tijdelijke aanduiding voor inhoud 6" descr="Afbeelding met binnen, tafel, spiegel, machine&#10;&#10;Automatisch gegenereerde beschrijving">
            <a:extLst>
              <a:ext uri="{FF2B5EF4-FFF2-40B4-BE49-F238E27FC236}">
                <a16:creationId xmlns:a16="http://schemas.microsoft.com/office/drawing/2014/main" id="{B8983CF9-3D65-4A93-A888-115717C6B3A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043870" y="795635"/>
            <a:ext cx="7022306" cy="5266729"/>
          </a:xfrm>
        </p:spPr>
      </p:pic>
      <p:sp>
        <p:nvSpPr>
          <p:cNvPr id="5" name="Tekstvak 4">
            <a:extLst>
              <a:ext uri="{FF2B5EF4-FFF2-40B4-BE49-F238E27FC236}">
                <a16:creationId xmlns:a16="http://schemas.microsoft.com/office/drawing/2014/main" id="{1FD8D564-8004-4E05-8137-851916E3DA40}"/>
              </a:ext>
            </a:extLst>
          </p:cNvPr>
          <p:cNvSpPr txBox="1"/>
          <p:nvPr/>
        </p:nvSpPr>
        <p:spPr>
          <a:xfrm>
            <a:off x="8458200" y="326341"/>
            <a:ext cx="2860738" cy="1261884"/>
          </a:xfrm>
          <a:prstGeom prst="rect">
            <a:avLst/>
          </a:prstGeom>
          <a:solidFill>
            <a:schemeClr val="bg1"/>
          </a:solidFill>
        </p:spPr>
        <p:txBody>
          <a:bodyPr wrap="square" rtlCol="0">
            <a:spAutoFit/>
          </a:bodyPr>
          <a:lstStyle/>
          <a:p>
            <a:r>
              <a:rPr lang="nl-NL" dirty="0"/>
              <a:t>Balansventilatie</a:t>
            </a:r>
          </a:p>
          <a:p>
            <a:r>
              <a:rPr lang="nl-NL" dirty="0"/>
              <a:t>Verwarmingsbatterij</a:t>
            </a:r>
          </a:p>
          <a:p>
            <a:r>
              <a:rPr lang="nl-NL" dirty="0"/>
              <a:t>Koelbatterij</a:t>
            </a:r>
          </a:p>
          <a:p>
            <a:r>
              <a:rPr lang="nl-NL" dirty="0"/>
              <a:t>WTW – </a:t>
            </a:r>
            <a:r>
              <a:rPr lang="nl-NL" dirty="0" err="1"/>
              <a:t>TwinCoil</a:t>
            </a:r>
            <a:endParaRPr lang="nl-NL" dirty="0"/>
          </a:p>
        </p:txBody>
      </p:sp>
      <p:sp>
        <p:nvSpPr>
          <p:cNvPr id="2" name="Tekstvak 1">
            <a:extLst>
              <a:ext uri="{FF2B5EF4-FFF2-40B4-BE49-F238E27FC236}">
                <a16:creationId xmlns:a16="http://schemas.microsoft.com/office/drawing/2014/main" id="{C598CE3C-AEF1-348B-C9B5-2A56EFF29DF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502975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9 Ruimteverwarming</a:t>
            </a:r>
          </a:p>
        </p:txBody>
      </p:sp>
      <p:pic>
        <p:nvPicPr>
          <p:cNvPr id="4" name="Afbeelding 3">
            <a:extLst>
              <a:ext uri="{FF2B5EF4-FFF2-40B4-BE49-F238E27FC236}">
                <a16:creationId xmlns:a16="http://schemas.microsoft.com/office/drawing/2014/main" id="{B28EB65C-3B2E-D2D3-03CB-B6A1EA1AACD9}"/>
              </a:ext>
            </a:extLst>
          </p:cNvPr>
          <p:cNvPicPr>
            <a:picLocks noChangeAspect="1"/>
          </p:cNvPicPr>
          <p:nvPr/>
        </p:nvPicPr>
        <p:blipFill>
          <a:blip r:embed="rId3"/>
          <a:stretch>
            <a:fillRect/>
          </a:stretch>
        </p:blipFill>
        <p:spPr>
          <a:xfrm>
            <a:off x="3420903" y="752665"/>
            <a:ext cx="6683319" cy="6005080"/>
          </a:xfrm>
          <a:prstGeom prst="rect">
            <a:avLst/>
          </a:prstGeom>
        </p:spPr>
      </p:pic>
      <p:sp>
        <p:nvSpPr>
          <p:cNvPr id="7" name="Tekstvak 6">
            <a:extLst>
              <a:ext uri="{FF2B5EF4-FFF2-40B4-BE49-F238E27FC236}">
                <a16:creationId xmlns:a16="http://schemas.microsoft.com/office/drawing/2014/main" id="{351B8A21-F6D8-57C1-6D68-21D8CDD7F1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Overige kenmerken</a:t>
            </a:r>
          </a:p>
        </p:txBody>
      </p:sp>
    </p:spTree>
    <p:extLst>
      <p:ext uri="{BB962C8B-B14F-4D97-AF65-F5344CB8AC3E}">
        <p14:creationId xmlns:p14="http://schemas.microsoft.com/office/powerpoint/2010/main" val="367504079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1BC5B-9847-4324-A661-F2C0FC963AEA}"/>
              </a:ext>
            </a:extLst>
          </p:cNvPr>
          <p:cNvSpPr>
            <a:spLocks noGrp="1"/>
          </p:cNvSpPr>
          <p:nvPr>
            <p:ph type="title"/>
          </p:nvPr>
        </p:nvSpPr>
        <p:spPr/>
        <p:txBody>
          <a:bodyPr/>
          <a:lstStyle/>
          <a:p>
            <a:endParaRPr lang="nl-NL"/>
          </a:p>
        </p:txBody>
      </p:sp>
      <p:pic>
        <p:nvPicPr>
          <p:cNvPr id="6" name="Tijdelijke aanduiding voor inhoud 5" descr="Afbeelding met buiten, vrachtwagen, gebouw, straat&#10;&#10;Automatisch gegenereerde beschrijving">
            <a:extLst>
              <a:ext uri="{FF2B5EF4-FFF2-40B4-BE49-F238E27FC236}">
                <a16:creationId xmlns:a16="http://schemas.microsoft.com/office/drawing/2014/main" id="{CB2A7E34-F4F9-473F-9F65-F373DE28127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323" y="0"/>
            <a:ext cx="6654800" cy="4991100"/>
          </a:xfrm>
        </p:spPr>
      </p:pic>
      <p:pic>
        <p:nvPicPr>
          <p:cNvPr id="10" name="Afbeelding 9" descr="Afbeelding met buiten, tafel, zitten, vrachtwagen&#10;&#10;Automatisch gegenereerde beschrijving">
            <a:extLst>
              <a:ext uri="{FF2B5EF4-FFF2-40B4-BE49-F238E27FC236}">
                <a16:creationId xmlns:a16="http://schemas.microsoft.com/office/drawing/2014/main" id="{8636B715-FC25-46E3-927B-D5209D0878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4"/>
          <a:stretch/>
        </p:blipFill>
        <p:spPr>
          <a:xfrm>
            <a:off x="6099175" y="0"/>
            <a:ext cx="6156325" cy="6858000"/>
          </a:xfrm>
          <a:prstGeom prst="rect">
            <a:avLst/>
          </a:prstGeom>
        </p:spPr>
      </p:pic>
      <p:pic>
        <p:nvPicPr>
          <p:cNvPr id="12" name="Afbeelding 11" descr="Afbeelding met binnen, zitten, tafel, toonbank&#10;&#10;Automatisch gegenereerde beschrijving">
            <a:extLst>
              <a:ext uri="{FF2B5EF4-FFF2-40B4-BE49-F238E27FC236}">
                <a16:creationId xmlns:a16="http://schemas.microsoft.com/office/drawing/2014/main" id="{487DE9F4-B912-4934-8C00-8FD7D9553B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257" t="14722" r="2014" b="9444"/>
          <a:stretch/>
        </p:blipFill>
        <p:spPr>
          <a:xfrm>
            <a:off x="3806145" y="4586287"/>
            <a:ext cx="2211946" cy="2257425"/>
          </a:xfrm>
          <a:prstGeom prst="rect">
            <a:avLst/>
          </a:prstGeom>
        </p:spPr>
      </p:pic>
    </p:spTree>
    <p:extLst>
      <p:ext uri="{BB962C8B-B14F-4D97-AF65-F5344CB8AC3E}">
        <p14:creationId xmlns:p14="http://schemas.microsoft.com/office/powerpoint/2010/main" val="147787277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1BC5B-9847-4324-A661-F2C0FC963AEA}"/>
              </a:ext>
            </a:extLst>
          </p:cNvPr>
          <p:cNvSpPr>
            <a:spLocks noGrp="1"/>
          </p:cNvSpPr>
          <p:nvPr>
            <p:ph type="title"/>
          </p:nvPr>
        </p:nvSpPr>
        <p:spPr/>
        <p:txBody>
          <a:bodyPr/>
          <a:lstStyle/>
          <a:p>
            <a:endParaRPr lang="nl-NL"/>
          </a:p>
        </p:txBody>
      </p:sp>
      <p:pic>
        <p:nvPicPr>
          <p:cNvPr id="6" name="Tijdelijke aanduiding voor inhoud 5" descr="Afbeelding met buiten, vrachtwagen, gebouw, straat&#10;&#10;Automatisch gegenereerde beschrijving">
            <a:extLst>
              <a:ext uri="{FF2B5EF4-FFF2-40B4-BE49-F238E27FC236}">
                <a16:creationId xmlns:a16="http://schemas.microsoft.com/office/drawing/2014/main" id="{CB2A7E34-F4F9-473F-9F65-F373DE28127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323" y="0"/>
            <a:ext cx="6654800" cy="4991100"/>
          </a:xfrm>
        </p:spPr>
      </p:pic>
      <p:pic>
        <p:nvPicPr>
          <p:cNvPr id="10" name="Afbeelding 9" descr="Afbeelding met buiten, tafel, zitten, vrachtwagen&#10;&#10;Automatisch gegenereerde beschrijving">
            <a:extLst>
              <a:ext uri="{FF2B5EF4-FFF2-40B4-BE49-F238E27FC236}">
                <a16:creationId xmlns:a16="http://schemas.microsoft.com/office/drawing/2014/main" id="{8636B715-FC25-46E3-927B-D5209D0878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4"/>
          <a:stretch/>
        </p:blipFill>
        <p:spPr>
          <a:xfrm>
            <a:off x="6099175" y="0"/>
            <a:ext cx="6156325" cy="6858000"/>
          </a:xfrm>
          <a:prstGeom prst="rect">
            <a:avLst/>
          </a:prstGeom>
        </p:spPr>
      </p:pic>
      <p:pic>
        <p:nvPicPr>
          <p:cNvPr id="12" name="Afbeelding 11" descr="Afbeelding met binnen, zitten, tafel, toonbank&#10;&#10;Automatisch gegenereerde beschrijving">
            <a:extLst>
              <a:ext uri="{FF2B5EF4-FFF2-40B4-BE49-F238E27FC236}">
                <a16:creationId xmlns:a16="http://schemas.microsoft.com/office/drawing/2014/main" id="{487DE9F4-B912-4934-8C00-8FD7D9553B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257" t="14722" r="2014" b="9444"/>
          <a:stretch/>
        </p:blipFill>
        <p:spPr>
          <a:xfrm>
            <a:off x="3806145" y="4586287"/>
            <a:ext cx="2211946" cy="2257425"/>
          </a:xfrm>
          <a:prstGeom prst="rect">
            <a:avLst/>
          </a:prstGeom>
        </p:spPr>
      </p:pic>
      <p:sp>
        <p:nvSpPr>
          <p:cNvPr id="7" name="Tekstvak 6">
            <a:extLst>
              <a:ext uri="{FF2B5EF4-FFF2-40B4-BE49-F238E27FC236}">
                <a16:creationId xmlns:a16="http://schemas.microsoft.com/office/drawing/2014/main" id="{78736EAD-67A1-4616-8BB1-6E89368FC8E6}"/>
              </a:ext>
            </a:extLst>
          </p:cNvPr>
          <p:cNvSpPr txBox="1"/>
          <p:nvPr/>
        </p:nvSpPr>
        <p:spPr>
          <a:xfrm>
            <a:off x="8458200" y="326341"/>
            <a:ext cx="2860738" cy="1554272"/>
          </a:xfrm>
          <a:prstGeom prst="rect">
            <a:avLst/>
          </a:prstGeom>
          <a:solidFill>
            <a:schemeClr val="bg1"/>
          </a:solidFill>
        </p:spPr>
        <p:txBody>
          <a:bodyPr wrap="square" rtlCol="0">
            <a:spAutoFit/>
          </a:bodyPr>
          <a:lstStyle/>
          <a:p>
            <a:r>
              <a:rPr lang="nl-NL" dirty="0"/>
              <a:t>Balansventilatie</a:t>
            </a:r>
          </a:p>
          <a:p>
            <a:r>
              <a:rPr lang="nl-NL" dirty="0"/>
              <a:t>WP condensor </a:t>
            </a:r>
            <a:r>
              <a:rPr lang="nl-NL" dirty="0" err="1"/>
              <a:t>vw</a:t>
            </a:r>
            <a:r>
              <a:rPr lang="nl-NL" dirty="0"/>
              <a:t>-/ en/of</a:t>
            </a:r>
          </a:p>
          <a:p>
            <a:r>
              <a:rPr lang="nl-NL" dirty="0"/>
              <a:t>Compressiekoelmachine</a:t>
            </a:r>
          </a:p>
          <a:p>
            <a:r>
              <a:rPr lang="nl-NL" dirty="0"/>
              <a:t>DX in LBK</a:t>
            </a:r>
          </a:p>
          <a:p>
            <a:r>
              <a:rPr lang="nl-NL" dirty="0"/>
              <a:t>WTW – Kruisstroom</a:t>
            </a:r>
          </a:p>
        </p:txBody>
      </p:sp>
    </p:spTree>
    <p:extLst>
      <p:ext uri="{BB962C8B-B14F-4D97-AF65-F5344CB8AC3E}">
        <p14:creationId xmlns:p14="http://schemas.microsoft.com/office/powerpoint/2010/main" val="111160773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1BC5B-9847-4324-A661-F2C0FC963AEA}"/>
              </a:ext>
            </a:extLst>
          </p:cNvPr>
          <p:cNvSpPr>
            <a:spLocks noGrp="1"/>
          </p:cNvSpPr>
          <p:nvPr>
            <p:ph type="title"/>
          </p:nvPr>
        </p:nvSpPr>
        <p:spPr/>
        <p:txBody>
          <a:bodyPr/>
          <a:lstStyle/>
          <a:p>
            <a:endParaRPr lang="nl-NL"/>
          </a:p>
        </p:txBody>
      </p:sp>
      <p:pic>
        <p:nvPicPr>
          <p:cNvPr id="7" name="Tijdelijke aanduiding voor inhoud 6" descr="Afbeelding met buiten, weg, straat, zitten&#10;&#10;Automatisch gegenereerde beschrijving">
            <a:extLst>
              <a:ext uri="{FF2B5EF4-FFF2-40B4-BE49-F238E27FC236}">
                <a16:creationId xmlns:a16="http://schemas.microsoft.com/office/drawing/2014/main" id="{9CC225E8-B83C-4B83-BD0E-A0D1AA4952E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8055"/>
          <a:stretch/>
        </p:blipFill>
        <p:spPr>
          <a:xfrm>
            <a:off x="0" y="76200"/>
            <a:ext cx="6505575" cy="6781800"/>
          </a:xfrm>
        </p:spPr>
      </p:pic>
      <p:pic>
        <p:nvPicPr>
          <p:cNvPr id="10" name="Afbeelding 9" descr="Afbeelding met buiten, gebouw, person, cement&#10;&#10;Automatisch gegenereerde beschrijving">
            <a:extLst>
              <a:ext uri="{FF2B5EF4-FFF2-40B4-BE49-F238E27FC236}">
                <a16:creationId xmlns:a16="http://schemas.microsoft.com/office/drawing/2014/main" id="{E2E5AD9B-55C0-47D1-9B2D-31C1F568E7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68" r="20798"/>
          <a:stretch/>
        </p:blipFill>
        <p:spPr>
          <a:xfrm>
            <a:off x="6505575" y="0"/>
            <a:ext cx="5562600" cy="6858000"/>
          </a:xfrm>
          <a:prstGeom prst="rect">
            <a:avLst/>
          </a:prstGeom>
        </p:spPr>
      </p:pic>
    </p:spTree>
    <p:extLst>
      <p:ext uri="{BB962C8B-B14F-4D97-AF65-F5344CB8AC3E}">
        <p14:creationId xmlns:p14="http://schemas.microsoft.com/office/powerpoint/2010/main" val="74575876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1BC5B-9847-4324-A661-F2C0FC963AEA}"/>
              </a:ext>
            </a:extLst>
          </p:cNvPr>
          <p:cNvSpPr>
            <a:spLocks noGrp="1"/>
          </p:cNvSpPr>
          <p:nvPr>
            <p:ph type="title"/>
          </p:nvPr>
        </p:nvSpPr>
        <p:spPr/>
        <p:txBody>
          <a:bodyPr/>
          <a:lstStyle/>
          <a:p>
            <a:endParaRPr lang="nl-NL"/>
          </a:p>
        </p:txBody>
      </p:sp>
      <p:pic>
        <p:nvPicPr>
          <p:cNvPr id="7" name="Tijdelijke aanduiding voor inhoud 6" descr="Afbeelding met buiten, weg, straat, zitten&#10;&#10;Automatisch gegenereerde beschrijving">
            <a:extLst>
              <a:ext uri="{FF2B5EF4-FFF2-40B4-BE49-F238E27FC236}">
                <a16:creationId xmlns:a16="http://schemas.microsoft.com/office/drawing/2014/main" id="{9CC225E8-B83C-4B83-BD0E-A0D1AA4952E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8055"/>
          <a:stretch/>
        </p:blipFill>
        <p:spPr>
          <a:xfrm>
            <a:off x="0" y="76200"/>
            <a:ext cx="6505575" cy="6781800"/>
          </a:xfrm>
        </p:spPr>
      </p:pic>
      <p:pic>
        <p:nvPicPr>
          <p:cNvPr id="10" name="Afbeelding 9" descr="Afbeelding met buiten, gebouw, person, cement&#10;&#10;Automatisch gegenereerde beschrijving">
            <a:extLst>
              <a:ext uri="{FF2B5EF4-FFF2-40B4-BE49-F238E27FC236}">
                <a16:creationId xmlns:a16="http://schemas.microsoft.com/office/drawing/2014/main" id="{E2E5AD9B-55C0-47D1-9B2D-31C1F568E7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68" r="20798"/>
          <a:stretch/>
        </p:blipFill>
        <p:spPr>
          <a:xfrm>
            <a:off x="6505575" y="0"/>
            <a:ext cx="5562600" cy="6858000"/>
          </a:xfrm>
          <a:prstGeom prst="rect">
            <a:avLst/>
          </a:prstGeom>
        </p:spPr>
      </p:pic>
      <p:sp>
        <p:nvSpPr>
          <p:cNvPr id="6" name="Tekstvak 5">
            <a:extLst>
              <a:ext uri="{FF2B5EF4-FFF2-40B4-BE49-F238E27FC236}">
                <a16:creationId xmlns:a16="http://schemas.microsoft.com/office/drawing/2014/main" id="{EB65E6E9-9CD7-490F-9253-B32B615D08EE}"/>
              </a:ext>
            </a:extLst>
          </p:cNvPr>
          <p:cNvSpPr txBox="1"/>
          <p:nvPr/>
        </p:nvSpPr>
        <p:spPr>
          <a:xfrm>
            <a:off x="8458200" y="326341"/>
            <a:ext cx="2860738" cy="1261884"/>
          </a:xfrm>
          <a:prstGeom prst="rect">
            <a:avLst/>
          </a:prstGeom>
          <a:solidFill>
            <a:schemeClr val="bg1"/>
          </a:solidFill>
        </p:spPr>
        <p:txBody>
          <a:bodyPr wrap="square" rtlCol="0">
            <a:spAutoFit/>
          </a:bodyPr>
          <a:lstStyle/>
          <a:p>
            <a:r>
              <a:rPr lang="nl-NL" dirty="0"/>
              <a:t>Balansventilatie</a:t>
            </a:r>
          </a:p>
          <a:p>
            <a:r>
              <a:rPr lang="nl-NL" dirty="0"/>
              <a:t>Compressiekoelmachine</a:t>
            </a:r>
          </a:p>
          <a:p>
            <a:r>
              <a:rPr lang="nl-NL" dirty="0"/>
              <a:t>DX in LBK</a:t>
            </a:r>
          </a:p>
          <a:p>
            <a:r>
              <a:rPr lang="nl-NL" dirty="0"/>
              <a:t>WTW - Kruisstroom</a:t>
            </a:r>
          </a:p>
        </p:txBody>
      </p:sp>
    </p:spTree>
    <p:extLst>
      <p:ext uri="{BB962C8B-B14F-4D97-AF65-F5344CB8AC3E}">
        <p14:creationId xmlns:p14="http://schemas.microsoft.com/office/powerpoint/2010/main" val="166635075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71065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Overige bepalingen ventilatie: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Tabel 11.10 Op te nemen gegevens toevoerkanaal i.c.m. een WTW</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11.6 Distributie</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11.6.1 Luchtdichtheid van kanalen</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11.6.2 Warmteverliezen in kanalen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11.7 Ventilatoren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0A29DAF7-16A6-697E-1E95-9F301E6634B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Overige informatie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872C79A0-79E2-2590-AA1C-952EAEB522A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47699444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737553"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Tabel 11.10 Op te nemen gegevens toevoerkanaal i.c.m. een WTW</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Stel de isolatiewaarde van de kanalen van de buitenaansluiting vast op basis van de isolatiedikte en de warmtegeleidingscoëfficiënt van de isolatie (R = d/λ [m²·K/W]). Als dat niet te bepalen is, dan volstaat de vaststelling of dit kanaal wel of niet is geïsoleerd.</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voor iedere WTW de lengte van de toevoerkanalen tussen buiten en de WTW voor zover binnen de thermische schil. Zie tabel 11.10; dit is de zogenaamde buitenaansluiting van de WTW. Als de lengte van de kanalen onbekend is, bepaal je deze forfaitair op basis van het systeemtype (centraal of decentraal systeem). Als de WTW/LBK buiten is opgesteld, moet je een lengte van 0 m aanhouden;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6AD2B0BB-AEFA-7400-06D6-DAC54E864160}"/>
              </a:ext>
            </a:extLst>
          </p:cNvPr>
          <p:cNvPicPr>
            <a:picLocks noChangeAspect="1"/>
          </p:cNvPicPr>
          <p:nvPr/>
        </p:nvPicPr>
        <p:blipFill>
          <a:blip r:embed="rId3"/>
          <a:stretch>
            <a:fillRect/>
          </a:stretch>
        </p:blipFill>
        <p:spPr>
          <a:xfrm>
            <a:off x="0" y="4221779"/>
            <a:ext cx="5777627" cy="2116267"/>
          </a:xfrm>
          <a:prstGeom prst="rect">
            <a:avLst/>
          </a:prstGeom>
        </p:spPr>
      </p:pic>
      <p:pic>
        <p:nvPicPr>
          <p:cNvPr id="5" name="Afbeelding 4">
            <a:extLst>
              <a:ext uri="{FF2B5EF4-FFF2-40B4-BE49-F238E27FC236}">
                <a16:creationId xmlns:a16="http://schemas.microsoft.com/office/drawing/2014/main" id="{CEB42CD1-6334-8657-A036-F158E08C9B67}"/>
              </a:ext>
            </a:extLst>
          </p:cNvPr>
          <p:cNvPicPr>
            <a:picLocks noChangeAspect="1"/>
          </p:cNvPicPr>
          <p:nvPr/>
        </p:nvPicPr>
        <p:blipFill>
          <a:blip r:embed="rId4"/>
          <a:stretch>
            <a:fillRect/>
          </a:stretch>
        </p:blipFill>
        <p:spPr>
          <a:xfrm>
            <a:off x="5663071" y="5592743"/>
            <a:ext cx="6304811" cy="1136381"/>
          </a:xfrm>
          <a:prstGeom prst="rect">
            <a:avLst/>
          </a:prstGeom>
        </p:spPr>
      </p:pic>
      <p:sp>
        <p:nvSpPr>
          <p:cNvPr id="6" name="Tekstvak 5">
            <a:extLst>
              <a:ext uri="{FF2B5EF4-FFF2-40B4-BE49-F238E27FC236}">
                <a16:creationId xmlns:a16="http://schemas.microsoft.com/office/drawing/2014/main" id="{436682F8-A1A3-A682-CE95-200296A4499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Toevoerkanaal</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8" name="Tekstvak 7">
            <a:extLst>
              <a:ext uri="{FF2B5EF4-FFF2-40B4-BE49-F238E27FC236}">
                <a16:creationId xmlns:a16="http://schemas.microsoft.com/office/drawing/2014/main" id="{9ED6F40F-C99B-044A-5AF3-B07512B13F6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3077416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71065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11.6 DISTRIBUTIE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sprake is van mechanische ventilatie (systeem B t/m E) wordt de ventilatielucht door ventilatoren via de kanalen gedistribueerd tussen buiten en de ruimten in het gebouw. Hierbij gaat ventilatielucht via luchtlekken in het luchtkanalensysteem verloren. Ook treden er via de kanalen warmteverliezen op. </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11.6.1 Luchtdichtheid van kanalen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luchtdichtheidsklasse van het kanaalsysteem moet je opgeven bij ventilatiesysteem B t/m E. Bepaal de luchtdichtheidsklasse volgens NEN-EN 1507, 12237en/of 15727</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alleen de componenten in het systeem aan een bepaalde luchtdichtheidsklasse voldoen, kan niet worden gesteld dat het luchtkanalensysteem deze luchtdichtheidsklasse heeft.</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geen meting is gedaan of het meetrapport voldoet niet aan de voorwaarden volgens de bovengenoemde meetnormen dan mag je in de volgende situaties uitgaan van luchtdichtheidsklasse LUKA A, B, C:</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kanalen die over meer dan 75% van hun lengte zijn ingestort in beton;</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kunststof leidingsystemen;</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metalen kanalen waarvan alle verbindingen zichtbaar zijn afgedicht.</a:t>
            </a:r>
          </a:p>
        </p:txBody>
      </p:sp>
      <p:graphicFrame>
        <p:nvGraphicFramePr>
          <p:cNvPr id="4" name="Tabel 3">
            <a:extLst>
              <a:ext uri="{FF2B5EF4-FFF2-40B4-BE49-F238E27FC236}">
                <a16:creationId xmlns:a16="http://schemas.microsoft.com/office/drawing/2014/main" id="{9458FDD4-749F-724F-4406-408030D0ED8B}"/>
              </a:ext>
            </a:extLst>
          </p:cNvPr>
          <p:cNvGraphicFramePr>
            <a:graphicFrameLocks noGrp="1"/>
          </p:cNvGraphicFramePr>
          <p:nvPr>
            <p:extLst>
              <p:ext uri="{D42A27DB-BD31-4B8C-83A1-F6EECF244321}">
                <p14:modId xmlns:p14="http://schemas.microsoft.com/office/powerpoint/2010/main" val="394102591"/>
              </p:ext>
            </p:extLst>
          </p:nvPr>
        </p:nvGraphicFramePr>
        <p:xfrm>
          <a:off x="63546" y="4762857"/>
          <a:ext cx="3077509" cy="1950720"/>
        </p:xfrm>
        <a:graphic>
          <a:graphicData uri="http://schemas.openxmlformats.org/drawingml/2006/table">
            <a:tbl>
              <a:tblPr firstRow="1" bandRow="1">
                <a:tableStyleId>{5C22544A-7EE6-4342-B048-85BDC9FD1C3A}</a:tableStyleId>
              </a:tblPr>
              <a:tblGrid>
                <a:gridCol w="1695729">
                  <a:extLst>
                    <a:ext uri="{9D8B030D-6E8A-4147-A177-3AD203B41FA5}">
                      <a16:colId xmlns:a16="http://schemas.microsoft.com/office/drawing/2014/main" val="1837621498"/>
                    </a:ext>
                  </a:extLst>
                </a:gridCol>
                <a:gridCol w="1381780">
                  <a:extLst>
                    <a:ext uri="{9D8B030D-6E8A-4147-A177-3AD203B41FA5}">
                      <a16:colId xmlns:a16="http://schemas.microsoft.com/office/drawing/2014/main" val="2329109106"/>
                    </a:ext>
                  </a:extLst>
                </a:gridCol>
              </a:tblGrid>
              <a:tr h="484976">
                <a:tc>
                  <a:txBody>
                    <a:bodyPr/>
                    <a:lstStyle/>
                    <a:p>
                      <a:r>
                        <a:rPr lang="nl-NL" sz="1400" dirty="0"/>
                        <a:t>Luchtdichtheid kanalen (correctiefactor)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400" dirty="0"/>
                        <a:t>Invoer indien onbekend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9174485"/>
                  </a:ext>
                </a:extLst>
              </a:tr>
              <a:tr h="285280">
                <a:tc>
                  <a:txBody>
                    <a:bodyPr/>
                    <a:lstStyle/>
                    <a:p>
                      <a:r>
                        <a:rPr lang="nl-NL" sz="1400" dirty="0"/>
                        <a:t>LUKA A, B of C (1,05)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r>
                        <a:rPr lang="nl-NL" sz="1400" b="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65326459"/>
                  </a:ext>
                </a:extLst>
              </a:tr>
              <a:tr h="285280">
                <a:tc>
                  <a:txBody>
                    <a:bodyPr/>
                    <a:lstStyle/>
                    <a:p>
                      <a:r>
                        <a:rPr lang="nl-NL" sz="1400" dirty="0"/>
                        <a:t>LUKA D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nl-NL" b="1" dirty="0"/>
                    </a:p>
                  </a:txBody>
                  <a:tcPr/>
                </a:tc>
                <a:extLst>
                  <a:ext uri="{0D108BD9-81ED-4DB2-BD59-A6C34878D82A}">
                    <a16:rowId xmlns:a16="http://schemas.microsoft.com/office/drawing/2014/main" val="219687420"/>
                  </a:ext>
                </a:extLst>
              </a:tr>
              <a:tr h="285280">
                <a:tc>
                  <a:txBody>
                    <a:bodyPr/>
                    <a:lstStyle/>
                    <a:p>
                      <a:r>
                        <a:rPr lang="nl-NL" sz="1400" dirty="0"/>
                        <a:t>Geen kanaal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nl-NL" b="1" dirty="0"/>
                    </a:p>
                  </a:txBody>
                  <a:tcPr/>
                </a:tc>
                <a:extLst>
                  <a:ext uri="{0D108BD9-81ED-4DB2-BD59-A6C34878D82A}">
                    <a16:rowId xmlns:a16="http://schemas.microsoft.com/office/drawing/2014/main" val="1330812145"/>
                  </a:ext>
                </a:extLst>
              </a:tr>
              <a:tr h="285280">
                <a:tc>
                  <a:txBody>
                    <a:bodyPr/>
                    <a:lstStyle/>
                    <a:p>
                      <a:r>
                        <a:rPr lang="nl-NL" sz="1400" dirty="0"/>
                        <a:t>Onbekend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nl-NL" b="1" dirty="0"/>
                    </a:p>
                  </a:txBody>
                  <a:tcPr/>
                </a:tc>
                <a:extLst>
                  <a:ext uri="{0D108BD9-81ED-4DB2-BD59-A6C34878D82A}">
                    <a16:rowId xmlns:a16="http://schemas.microsoft.com/office/drawing/2014/main" val="398511783"/>
                  </a:ext>
                </a:extLst>
              </a:tr>
            </a:tbl>
          </a:graphicData>
        </a:graphic>
      </p:graphicFrame>
      <p:sp>
        <p:nvSpPr>
          <p:cNvPr id="5" name="Tekstvak 4">
            <a:extLst>
              <a:ext uri="{FF2B5EF4-FFF2-40B4-BE49-F238E27FC236}">
                <a16:creationId xmlns:a16="http://schemas.microsoft.com/office/drawing/2014/main" id="{E38157AF-D787-32DC-85D8-F9001300511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58A36660-5D5D-9D3A-FCF2-A3537358CF8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48585476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71065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11.6 DISTRIBUTIE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sprake is van mechanische ventilatie (systeem B t/m E) wordt de ventilatielucht door ventilatoren via de kanalen gedistribueerd tussen buiten en de ruimten in het gebouw. Hierbij gaat ventilatielucht via luchtlekken in het luchtkanalensysteem verloren. Ook treden er via de kanalen warmteverliezen op. </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11.6.2 Warmteverliezen in kanalen</a:t>
            </a: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de warmteverliezen in ventilatiekanalen houd je alleen rekening met de kanalen buiten de thermische zone, tussen LBK of toevoerventilator enerzijds en de geventileerde ruimten anderzijds. Deze onderdelen komen alleen voor bij systeemtypen B, D en E.</a:t>
            </a:r>
          </a:p>
        </p:txBody>
      </p:sp>
      <p:pic>
        <p:nvPicPr>
          <p:cNvPr id="3" name="Afbeelding 2">
            <a:extLst>
              <a:ext uri="{FF2B5EF4-FFF2-40B4-BE49-F238E27FC236}">
                <a16:creationId xmlns:a16="http://schemas.microsoft.com/office/drawing/2014/main" id="{46037302-38D6-0907-18B7-10AAD7AAC6FF}"/>
              </a:ext>
            </a:extLst>
          </p:cNvPr>
          <p:cNvPicPr>
            <a:picLocks noChangeAspect="1"/>
          </p:cNvPicPr>
          <p:nvPr/>
        </p:nvPicPr>
        <p:blipFill>
          <a:blip r:embed="rId3"/>
          <a:stretch>
            <a:fillRect/>
          </a:stretch>
        </p:blipFill>
        <p:spPr>
          <a:xfrm>
            <a:off x="4243728" y="4258236"/>
            <a:ext cx="6181563" cy="2497920"/>
          </a:xfrm>
          <a:prstGeom prst="rect">
            <a:avLst/>
          </a:prstGeom>
        </p:spPr>
      </p:pic>
      <p:sp>
        <p:nvSpPr>
          <p:cNvPr id="6" name="Tekstvak 5">
            <a:extLst>
              <a:ext uri="{FF2B5EF4-FFF2-40B4-BE49-F238E27FC236}">
                <a16:creationId xmlns:a16="http://schemas.microsoft.com/office/drawing/2014/main" id="{AC6F1AD5-726B-5915-F1BC-5D30E3521AE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8" name="Tekstvak 7">
            <a:extLst>
              <a:ext uri="{FF2B5EF4-FFF2-40B4-BE49-F238E27FC236}">
                <a16:creationId xmlns:a16="http://schemas.microsoft.com/office/drawing/2014/main" id="{3DBBC1F9-6872-1CAE-BDEB-7B9834E970A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76634996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2E6BE4A-A4DC-4112-7A86-895D60305D96}"/>
              </a:ext>
            </a:extLst>
          </p:cNvPr>
          <p:cNvPicPr>
            <a:picLocks noChangeAspect="1"/>
          </p:cNvPicPr>
          <p:nvPr/>
        </p:nvPicPr>
        <p:blipFill>
          <a:blip r:embed="rId3"/>
          <a:stretch>
            <a:fillRect/>
          </a:stretch>
        </p:blipFill>
        <p:spPr>
          <a:xfrm>
            <a:off x="3622805" y="1293284"/>
            <a:ext cx="7959095" cy="5463280"/>
          </a:xfrm>
          <a:prstGeom prst="rect">
            <a:avLst/>
          </a:prstGeom>
        </p:spPr>
      </p:pic>
      <p:sp>
        <p:nvSpPr>
          <p:cNvPr id="2" name="Tekstvak 1">
            <a:extLst>
              <a:ext uri="{FF2B5EF4-FFF2-40B4-BE49-F238E27FC236}">
                <a16:creationId xmlns:a16="http://schemas.microsoft.com/office/drawing/2014/main" id="{D39B9AF9-F5CC-0527-3012-47F4C78D3C5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8910D1A0-8A7E-6E38-BD09-C1ACEF0DB94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21891349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11.7 VENTILATOREN </a:t>
            </a: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Ventilatoren komen in een gebouw in verschillende vormen en op diverse locaties voor. Dit kunnen losse ventilatoren zijn voor mechanische afvoer of toevoer, ventilatoren in een LBK of een </a:t>
            </a:r>
            <a:r>
              <a:rPr lang="nl-NL" sz="1600" dirty="0" err="1">
                <a:solidFill>
                  <a:schemeClr val="tx2">
                    <a:lumMod val="75000"/>
                  </a:schemeClr>
                </a:solidFill>
                <a:latin typeface="Verdana Pro Light" panose="020B0304030504040204" pitchFamily="34" charset="0"/>
                <a:cs typeface="Gisha" panose="020B0502040204020203" pitchFamily="34" charset="-79"/>
              </a:rPr>
              <a:t>ventilatiebox</a:t>
            </a:r>
            <a:r>
              <a:rPr lang="nl-NL" sz="1600" dirty="0">
                <a:solidFill>
                  <a:schemeClr val="tx2">
                    <a:lumMod val="75000"/>
                  </a:schemeClr>
                </a:solidFill>
                <a:latin typeface="Verdana Pro Light" panose="020B0304030504040204" pitchFamily="34" charset="0"/>
                <a:cs typeface="Gisha" panose="020B0502040204020203" pitchFamily="34" charset="-79"/>
              </a:rPr>
              <a:t>.</a:t>
            </a:r>
          </a:p>
          <a:p>
            <a:pPr fontAlgn="t"/>
            <a:endPar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rPr>
              <a:t>Bepaal het werkelijke nominale vermogen </a:t>
            </a:r>
            <a:r>
              <a:rPr lang="nl-NL" sz="1600" dirty="0" err="1">
                <a:solidFill>
                  <a:schemeClr val="tx2">
                    <a:lumMod val="75000"/>
                  </a:schemeClr>
                </a:solidFill>
                <a:highlight>
                  <a:srgbClr val="FFFFFF"/>
                </a:highlight>
                <a:latin typeface="Verdana Pro Light" panose="020B0304030504040204" pitchFamily="34" charset="0"/>
                <a:cs typeface="Gisha" panose="020B0502040204020203" pitchFamily="34" charset="-79"/>
              </a:rPr>
              <a:t>Pnom</a:t>
            </a:r>
            <a:r>
              <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rPr>
              <a:t> per ventilator;</a:t>
            </a:r>
          </a:p>
          <a:p>
            <a:pPr marL="342900" indent="-342900" fontAlgn="t">
              <a:buFont typeface="+mj-lt"/>
              <a:buAutoNum type="arabicPeriod"/>
            </a:pPr>
            <a:r>
              <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rPr>
              <a:t>Als dit onbekend is, bepaal je het elektrisch vermogen Pas plus:</a:t>
            </a:r>
          </a:p>
          <a:p>
            <a:pPr marL="819302" lvl="1" indent="-342900" fontAlgn="t">
              <a:buFont typeface="Arial" panose="020B0604020202020204" pitchFamily="34" charset="0"/>
              <a:buChar char="•"/>
            </a:pPr>
            <a:r>
              <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rPr>
              <a:t>De opgenomen spanning U bij het maximaal toegekende vermogen tijdens continubedrijf;</a:t>
            </a:r>
          </a:p>
          <a:p>
            <a:pPr marL="819302" lvl="1" indent="-342900" fontAlgn="t">
              <a:buFont typeface="Arial" panose="020B0604020202020204" pitchFamily="34" charset="0"/>
              <a:buChar char="•"/>
            </a:pPr>
            <a:r>
              <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rPr>
              <a:t>De opgenomen stroom I bij het maximaal toegekende vermogen tijdens continubedrijf;</a:t>
            </a:r>
          </a:p>
          <a:p>
            <a:pPr marL="819302" lvl="1" indent="-342900" fontAlgn="t">
              <a:buFont typeface="Arial" panose="020B0604020202020204" pitchFamily="34" charset="0"/>
              <a:buChar char="•"/>
            </a:pPr>
            <a:r>
              <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rPr>
              <a:t>De arbeidsfactor op basis van het type motor: gelijkstroom, </a:t>
            </a:r>
            <a:r>
              <a:rPr lang="nl-NL" sz="1600" dirty="0" err="1">
                <a:solidFill>
                  <a:schemeClr val="tx2">
                    <a:lumMod val="75000"/>
                  </a:schemeClr>
                </a:solidFill>
                <a:highlight>
                  <a:srgbClr val="FFFFFF"/>
                </a:highlight>
                <a:latin typeface="Verdana Pro Light" panose="020B0304030504040204" pitchFamily="34" charset="0"/>
                <a:cs typeface="Gisha" panose="020B0502040204020203" pitchFamily="34" charset="-79"/>
              </a:rPr>
              <a:t>eenfasewisselstroom</a:t>
            </a:r>
            <a:r>
              <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rPr>
              <a:t> of draaistroom.</a:t>
            </a:r>
          </a:p>
          <a:p>
            <a:pPr marL="342900" indent="-342900" fontAlgn="t">
              <a:buFont typeface="+mj-lt"/>
              <a:buAutoNum type="arabicPeriod"/>
            </a:pPr>
            <a:r>
              <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rPr>
              <a:t>Als type motor, spanning of stroom niet bekend zijn bepaal je het elektrisch vermogen en fabricagejaar;</a:t>
            </a:r>
          </a:p>
          <a:p>
            <a:pPr marL="342900" indent="-342900" fontAlgn="t">
              <a:buFont typeface="+mj-lt"/>
              <a:buAutoNum type="arabicPeriod"/>
            </a:pPr>
            <a:r>
              <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rPr>
              <a:t>Als zowel het elektrisch vermogen als het nominale vermogen niet bekend zijn, bepaal je het fabricagejaar en het type motor.</a:t>
            </a:r>
          </a:p>
        </p:txBody>
      </p:sp>
      <p:sp>
        <p:nvSpPr>
          <p:cNvPr id="2" name="Tekstvak 1">
            <a:extLst>
              <a:ext uri="{FF2B5EF4-FFF2-40B4-BE49-F238E27FC236}">
                <a16:creationId xmlns:a16="http://schemas.microsoft.com/office/drawing/2014/main" id="{40A01FB1-DC69-94D1-1189-3952DCFC024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03E1EABC-0806-2B88-E0A6-3411FDFF5F3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601860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679B5AC-FD9B-4A6D-B6A0-0F9D652E8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Huishoudelijke mededelingen</a:t>
            </a:r>
          </a:p>
        </p:txBody>
      </p:sp>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Inloop 09.30 uur – Start 10.00 uur</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Pauze 12.30 uur</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Einde 16.00 uur</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Koffie-break indien nodig </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Telefoon, belangrijk? buiten het lokaal afhandelen</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Binnenklimaat goed?</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977306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9 Ruimteverwarming</a:t>
            </a: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overige kenmerken verwarming –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Aantal opwekkers</a:t>
            </a:r>
          </a:p>
        </p:txBody>
      </p:sp>
      <p:pic>
        <p:nvPicPr>
          <p:cNvPr id="2" name="Afbeelding 1">
            <a:extLst>
              <a:ext uri="{FF2B5EF4-FFF2-40B4-BE49-F238E27FC236}">
                <a16:creationId xmlns:a16="http://schemas.microsoft.com/office/drawing/2014/main" id="{EC03BA56-9024-370C-B11D-0678DF039CD5}"/>
              </a:ext>
            </a:extLst>
          </p:cNvPr>
          <p:cNvPicPr>
            <a:picLocks noChangeAspect="1"/>
          </p:cNvPicPr>
          <p:nvPr/>
        </p:nvPicPr>
        <p:blipFill>
          <a:blip r:embed="rId3"/>
          <a:stretch>
            <a:fillRect/>
          </a:stretch>
        </p:blipFill>
        <p:spPr>
          <a:xfrm>
            <a:off x="9631583" y="3182680"/>
            <a:ext cx="2295238" cy="5476190"/>
          </a:xfrm>
          <a:prstGeom prst="rect">
            <a:avLst/>
          </a:prstGeom>
        </p:spPr>
      </p:pic>
      <p:pic>
        <p:nvPicPr>
          <p:cNvPr id="4" name="Afbeelding 3">
            <a:extLst>
              <a:ext uri="{FF2B5EF4-FFF2-40B4-BE49-F238E27FC236}">
                <a16:creationId xmlns:a16="http://schemas.microsoft.com/office/drawing/2014/main" id="{CB0DD6D0-48E7-B0BB-54E3-E5F5C59FB57E}"/>
              </a:ext>
            </a:extLst>
          </p:cNvPr>
          <p:cNvPicPr>
            <a:picLocks noChangeAspect="1"/>
          </p:cNvPicPr>
          <p:nvPr/>
        </p:nvPicPr>
        <p:blipFill>
          <a:blip r:embed="rId4"/>
          <a:stretch>
            <a:fillRect/>
          </a:stretch>
        </p:blipFill>
        <p:spPr>
          <a:xfrm>
            <a:off x="6455404" y="2261268"/>
            <a:ext cx="2847426" cy="4218732"/>
          </a:xfrm>
          <a:prstGeom prst="rect">
            <a:avLst/>
          </a:prstGeom>
        </p:spPr>
      </p:pic>
      <p:pic>
        <p:nvPicPr>
          <p:cNvPr id="8" name="Afbeelding 7">
            <a:extLst>
              <a:ext uri="{FF2B5EF4-FFF2-40B4-BE49-F238E27FC236}">
                <a16:creationId xmlns:a16="http://schemas.microsoft.com/office/drawing/2014/main" id="{C72B662A-8207-7066-3B43-97F091C3AF2E}"/>
              </a:ext>
            </a:extLst>
          </p:cNvPr>
          <p:cNvPicPr>
            <a:picLocks noChangeAspect="1"/>
          </p:cNvPicPr>
          <p:nvPr/>
        </p:nvPicPr>
        <p:blipFill>
          <a:blip r:embed="rId5"/>
          <a:stretch>
            <a:fillRect/>
          </a:stretch>
        </p:blipFill>
        <p:spPr>
          <a:xfrm>
            <a:off x="276594" y="1210236"/>
            <a:ext cx="6014433" cy="5404074"/>
          </a:xfrm>
          <a:prstGeom prst="rect">
            <a:avLst/>
          </a:prstGeom>
        </p:spPr>
      </p:pic>
    </p:spTree>
    <p:extLst>
      <p:ext uri="{BB962C8B-B14F-4D97-AF65-F5344CB8AC3E}">
        <p14:creationId xmlns:p14="http://schemas.microsoft.com/office/powerpoint/2010/main" val="187333365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11.7 VENTILATOREN </a:t>
            </a: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Voor systemen &lt; 1000 m3/h mag je het nominale vermogen op basis van type motor en</a:t>
            </a: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fabricagejaar forfaitair bepalen, tenzij er een kwaliteitsverklaring toegepast wordt. </a:t>
            </a: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Bij toepassing van een kwaliteitsverklaring dient meestal het werkelijke debiet bekend te zijn, omdat het opgenomen vermogen afhankelijk is van het debiet.</a:t>
            </a:r>
          </a:p>
        </p:txBody>
      </p:sp>
      <p:pic>
        <p:nvPicPr>
          <p:cNvPr id="3" name="Afbeelding 2">
            <a:extLst>
              <a:ext uri="{FF2B5EF4-FFF2-40B4-BE49-F238E27FC236}">
                <a16:creationId xmlns:a16="http://schemas.microsoft.com/office/drawing/2014/main" id="{B6D148D6-9378-99E2-FD39-FC94E0736EB9}"/>
              </a:ext>
            </a:extLst>
          </p:cNvPr>
          <p:cNvPicPr>
            <a:picLocks noChangeAspect="1"/>
          </p:cNvPicPr>
          <p:nvPr/>
        </p:nvPicPr>
        <p:blipFill>
          <a:blip r:embed="rId3"/>
          <a:stretch>
            <a:fillRect/>
          </a:stretch>
        </p:blipFill>
        <p:spPr>
          <a:xfrm>
            <a:off x="3060000" y="3173544"/>
            <a:ext cx="6746367" cy="3516078"/>
          </a:xfrm>
          <a:prstGeom prst="rect">
            <a:avLst/>
          </a:prstGeom>
        </p:spPr>
      </p:pic>
      <p:sp>
        <p:nvSpPr>
          <p:cNvPr id="4" name="Tekstvak 3">
            <a:extLst>
              <a:ext uri="{FF2B5EF4-FFF2-40B4-BE49-F238E27FC236}">
                <a16:creationId xmlns:a16="http://schemas.microsoft.com/office/drawing/2014/main" id="{A1223D7D-073D-2ADB-5C67-0FF077C2122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60B9879E-45BA-DE66-FF6C-FC42FBD732A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80561851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erelateerde afbeelding">
            <a:extLst>
              <a:ext uri="{FF2B5EF4-FFF2-40B4-BE49-F238E27FC236}">
                <a16:creationId xmlns:a16="http://schemas.microsoft.com/office/drawing/2014/main" id="{32AD4268-19E3-4A53-9FE7-A9E9B2C3A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537" y="383959"/>
            <a:ext cx="4439275" cy="609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71197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69DFD542-434E-4E68-60C1-8832DBD3D647}"/>
              </a:ext>
            </a:extLst>
          </p:cNvPr>
          <p:cNvSpPr txBox="1">
            <a:spLocks noChangeAspect="1"/>
          </p:cNvSpPr>
          <p:nvPr/>
        </p:nvSpPr>
        <p:spPr>
          <a:xfrm>
            <a:off x="1050927" y="958500"/>
            <a:ext cx="10698041"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12</a:t>
            </a:r>
            <a:endPar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Betreft een tussenwoning uit 1990</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woning is gebouwd conform destijds geldende bouweisen</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berging is uitgevoerd in halfsteens muren zonder isolatie</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constructie tussen de berging en de badkamer betreft eveneens een halfsteens muur zonder isolatie</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begane grondvloer is een in het werk gestorte </a:t>
            </a:r>
            <a:r>
              <a:rPr lang="nl-NL" sz="14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betonnenvloer</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voorzien van een zwevende dekvloer met 5 cm isolatie</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verdiepingsvloeren bestaan uit kanaalplaatvloeren</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oppervlak van de schacht op zowel de 1</a:t>
            </a:r>
            <a:r>
              <a:rPr lang="nl-NL" sz="1400" baseline="30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als de 2</a:t>
            </a:r>
            <a:r>
              <a:rPr lang="nl-NL" sz="1400" baseline="30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verdieping is 0,55 m²</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hellingshoek van het dak is 60 graden</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Zowel de BG als 1</a:t>
            </a:r>
            <a:r>
              <a:rPr lang="nl-NL" sz="1400" baseline="30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verdieping hebben een vrije hoogte van 2,60 m1 (bovenkant vloer – onderkant plafond)</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verdiepingsvloeren zijn 200 mm dik</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luik op de tekening is in werkelijkheid een </a:t>
            </a:r>
            <a:r>
              <a:rPr lang="nl-NL" sz="14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vlisotrap</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nok van het hellende dak ligt precies in het midden van de verdiepingsvloer</a:t>
            </a:r>
          </a:p>
          <a:p>
            <a:pPr marL="285750" indent="-285750" fontAlgn="t">
              <a:buFont typeface="Arial" panose="020B0604020202020204" pitchFamily="34" charset="0"/>
              <a:buChar char="•"/>
            </a:pPr>
            <a:endParaRPr lang="nl-NL" sz="14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volledige begane grond (met uitzondering van de berging) wordt verwarmd en gekoeld met een hybride systeem bestaande uit een HR107 ketel zonder kwaliteitsverklaring (fabricagejaar 2014) en een luchtwater warmtepomp. Het afgiftesysteem is vloerverwarming/vloerkoeling. De WP is in dezelfde ruimte als de ketel geplaatst. De distributieleidingen zijn niet </a:t>
            </a:r>
            <a:r>
              <a:rPr lang="nl-NL" sz="14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geisoleerd</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de berging hangt een radiator (aangesloten op de cv-ketel) voor vorstbeveiliging	</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 de 1</a:t>
            </a:r>
            <a:r>
              <a:rPr lang="nl-NL" sz="1400" baseline="30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verdieping wordt alleen slaapkamer 2 verwarmd en gekoeld door een airco. De overige slaapkamers, overloop en 2</a:t>
            </a:r>
            <a:r>
              <a:rPr lang="nl-NL" sz="1400" baseline="30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verdieping worden niet verwarmd</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de toilet, keuken en badkamer zijn afzuigventielen aangetroffen en in de berging hangt een </a:t>
            </a:r>
            <a:r>
              <a:rPr lang="nl-NL" sz="14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ventilatiebox</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De ventielen zijn op de </a:t>
            </a:r>
            <a:r>
              <a:rPr lang="nl-NL" sz="14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ventilatiebox</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aangesloten.</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 kozijnen zijn origineel en voorzien van </a:t>
            </a:r>
            <a:r>
              <a:rPr lang="nl-NL" sz="14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handbedienbare</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roosters.</a:t>
            </a:r>
          </a:p>
          <a:p>
            <a:pPr marL="285750" indent="-285750" fontAlgn="t">
              <a:buFont typeface="Arial" panose="020B0604020202020204" pitchFamily="34" charset="0"/>
              <a:buChar char="•"/>
            </a:pP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de woonkamer hangt een CO</a:t>
            </a:r>
            <a:r>
              <a:rPr lang="nl-NL" sz="14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sensor die zowel meet als ook de </a:t>
            </a:r>
            <a:r>
              <a:rPr lang="nl-NL" sz="14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ventilatiebox</a:t>
            </a:r>
            <a:r>
              <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(afvoer) stuurt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endParaRPr>
          </a:p>
        </p:txBody>
      </p:sp>
      <p:sp>
        <p:nvSpPr>
          <p:cNvPr id="3" name="Tekstvak 2">
            <a:extLst>
              <a:ext uri="{FF2B5EF4-FFF2-40B4-BE49-F238E27FC236}">
                <a16:creationId xmlns:a16="http://schemas.microsoft.com/office/drawing/2014/main" id="{456744B4-3F48-B407-552B-A740E659404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56378657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06EAD-EAE0-50F4-9320-B99F8472EC9E}"/>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225FAD14-E2D2-6888-583C-6C9F507CDF57}"/>
              </a:ext>
            </a:extLst>
          </p:cNvPr>
          <p:cNvPicPr>
            <a:picLocks noChangeAspect="1"/>
          </p:cNvPicPr>
          <p:nvPr/>
        </p:nvPicPr>
        <p:blipFill>
          <a:blip r:embed="rId2"/>
          <a:stretch>
            <a:fillRect/>
          </a:stretch>
        </p:blipFill>
        <p:spPr>
          <a:xfrm>
            <a:off x="224915" y="1447145"/>
            <a:ext cx="3124471" cy="4770533"/>
          </a:xfrm>
          <a:prstGeom prst="rect">
            <a:avLst/>
          </a:prstGeom>
        </p:spPr>
      </p:pic>
      <p:pic>
        <p:nvPicPr>
          <p:cNvPr id="6" name="Afbeelding 5">
            <a:extLst>
              <a:ext uri="{FF2B5EF4-FFF2-40B4-BE49-F238E27FC236}">
                <a16:creationId xmlns:a16="http://schemas.microsoft.com/office/drawing/2014/main" id="{7BA6DAEA-6ACA-93F3-F59B-3321341EF2B1}"/>
              </a:ext>
            </a:extLst>
          </p:cNvPr>
          <p:cNvPicPr>
            <a:picLocks noChangeAspect="1"/>
          </p:cNvPicPr>
          <p:nvPr/>
        </p:nvPicPr>
        <p:blipFill>
          <a:blip r:embed="rId3"/>
          <a:stretch>
            <a:fillRect/>
          </a:stretch>
        </p:blipFill>
        <p:spPr>
          <a:xfrm>
            <a:off x="3349386" y="250505"/>
            <a:ext cx="3330229" cy="6500423"/>
          </a:xfrm>
          <a:prstGeom prst="rect">
            <a:avLst/>
          </a:prstGeom>
        </p:spPr>
      </p:pic>
      <p:pic>
        <p:nvPicPr>
          <p:cNvPr id="8" name="Afbeelding 7">
            <a:extLst>
              <a:ext uri="{FF2B5EF4-FFF2-40B4-BE49-F238E27FC236}">
                <a16:creationId xmlns:a16="http://schemas.microsoft.com/office/drawing/2014/main" id="{D3254BEA-ABED-E949-7BE0-4F4E809FB025}"/>
              </a:ext>
            </a:extLst>
          </p:cNvPr>
          <p:cNvPicPr>
            <a:picLocks noChangeAspect="1"/>
          </p:cNvPicPr>
          <p:nvPr/>
        </p:nvPicPr>
        <p:blipFill>
          <a:blip r:embed="rId4"/>
          <a:stretch>
            <a:fillRect/>
          </a:stretch>
        </p:blipFill>
        <p:spPr>
          <a:xfrm>
            <a:off x="7342095" y="84092"/>
            <a:ext cx="4775936" cy="4749155"/>
          </a:xfrm>
          <a:prstGeom prst="rect">
            <a:avLst/>
          </a:prstGeom>
        </p:spPr>
      </p:pic>
      <p:pic>
        <p:nvPicPr>
          <p:cNvPr id="10" name="Afbeelding 9">
            <a:extLst>
              <a:ext uri="{FF2B5EF4-FFF2-40B4-BE49-F238E27FC236}">
                <a16:creationId xmlns:a16="http://schemas.microsoft.com/office/drawing/2014/main" id="{E1ED4CC9-734D-FE6F-D3B4-370A482C0278}"/>
              </a:ext>
            </a:extLst>
          </p:cNvPr>
          <p:cNvPicPr>
            <a:picLocks noChangeAspect="1"/>
          </p:cNvPicPr>
          <p:nvPr/>
        </p:nvPicPr>
        <p:blipFill>
          <a:blip r:embed="rId5"/>
          <a:stretch>
            <a:fillRect/>
          </a:stretch>
        </p:blipFill>
        <p:spPr>
          <a:xfrm>
            <a:off x="7022151" y="4146681"/>
            <a:ext cx="1895081" cy="2604247"/>
          </a:xfrm>
          <a:prstGeom prst="rect">
            <a:avLst/>
          </a:prstGeom>
        </p:spPr>
      </p:pic>
      <p:pic>
        <p:nvPicPr>
          <p:cNvPr id="12" name="Afbeelding 11">
            <a:extLst>
              <a:ext uri="{FF2B5EF4-FFF2-40B4-BE49-F238E27FC236}">
                <a16:creationId xmlns:a16="http://schemas.microsoft.com/office/drawing/2014/main" id="{ED7FBB18-5D22-7A76-3DCB-78768273FD1A}"/>
              </a:ext>
            </a:extLst>
          </p:cNvPr>
          <p:cNvPicPr>
            <a:picLocks noChangeAspect="1"/>
          </p:cNvPicPr>
          <p:nvPr/>
        </p:nvPicPr>
        <p:blipFill>
          <a:blip r:embed="rId6"/>
          <a:stretch>
            <a:fillRect/>
          </a:stretch>
        </p:blipFill>
        <p:spPr>
          <a:xfrm>
            <a:off x="8917232" y="4734650"/>
            <a:ext cx="3281118" cy="2016277"/>
          </a:xfrm>
          <a:prstGeom prst="rect">
            <a:avLst/>
          </a:prstGeom>
        </p:spPr>
      </p:pic>
      <p:pic>
        <p:nvPicPr>
          <p:cNvPr id="14" name="Afbeelding 13">
            <a:extLst>
              <a:ext uri="{FF2B5EF4-FFF2-40B4-BE49-F238E27FC236}">
                <a16:creationId xmlns:a16="http://schemas.microsoft.com/office/drawing/2014/main" id="{E5939A71-50D8-949B-3DE3-25D2C46FDFCA}"/>
              </a:ext>
            </a:extLst>
          </p:cNvPr>
          <p:cNvPicPr>
            <a:picLocks noChangeAspect="1"/>
          </p:cNvPicPr>
          <p:nvPr/>
        </p:nvPicPr>
        <p:blipFill>
          <a:blip r:embed="rId7"/>
          <a:stretch>
            <a:fillRect/>
          </a:stretch>
        </p:blipFill>
        <p:spPr>
          <a:xfrm>
            <a:off x="3473001" y="2458669"/>
            <a:ext cx="2971456" cy="1492575"/>
          </a:xfrm>
          <a:prstGeom prst="rect">
            <a:avLst/>
          </a:prstGeom>
        </p:spPr>
      </p:pic>
    </p:spTree>
    <p:extLst>
      <p:ext uri="{BB962C8B-B14F-4D97-AF65-F5344CB8AC3E}">
        <p14:creationId xmlns:p14="http://schemas.microsoft.com/office/powerpoint/2010/main" val="94421730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B6928BF-8C52-7C0D-648E-0F20D51B0BF0}"/>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F90030F7-9682-76E4-6D19-D56E61070C84}"/>
              </a:ext>
            </a:extLst>
          </p:cNvPr>
          <p:cNvSpPr txBox="1">
            <a:spLocks noChangeAspect="1"/>
          </p:cNvSpPr>
          <p:nvPr/>
        </p:nvSpPr>
        <p:spPr>
          <a:xfrm>
            <a:off x="3596027" y="296748"/>
            <a:ext cx="10698041"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aantal rekenzones inclusief het GBO per rekenzone</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Beschrijf de installaties (verwarming, koeling, ventilatie) per rekenzone</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verliesoppervlak van de vloer </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verliesoppervlak van de linker zijgevel (bruto)</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verliesoppervlak van het hellende dak aan de voorgevel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perimeter</a:t>
            </a:r>
            <a:endPar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endParaRPr>
          </a:p>
        </p:txBody>
      </p:sp>
    </p:spTree>
    <p:extLst>
      <p:ext uri="{BB962C8B-B14F-4D97-AF65-F5344CB8AC3E}">
        <p14:creationId xmlns:p14="http://schemas.microsoft.com/office/powerpoint/2010/main" val="420150937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B6928BF-8C52-7C0D-648E-0F20D51B0BF0}"/>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F90030F7-9682-76E4-6D19-D56E61070C84}"/>
              </a:ext>
            </a:extLst>
          </p:cNvPr>
          <p:cNvSpPr txBox="1">
            <a:spLocks noChangeAspect="1"/>
          </p:cNvSpPr>
          <p:nvPr/>
        </p:nvSpPr>
        <p:spPr>
          <a:xfrm>
            <a:off x="3596027" y="296748"/>
            <a:ext cx="10698041"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aantal rekenzones inclusief het GBO per rekenzone</a:t>
            </a:r>
          </a:p>
        </p:txBody>
      </p:sp>
    </p:spTree>
    <p:extLst>
      <p:ext uri="{BB962C8B-B14F-4D97-AF65-F5344CB8AC3E}">
        <p14:creationId xmlns:p14="http://schemas.microsoft.com/office/powerpoint/2010/main" val="281673186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E81C-F039-3391-CC4B-CD493A955AB3}"/>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9690CA6A-4339-5C22-2306-9F64B5AC06FB}"/>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6E03E999-CEC5-1C8F-4F85-412530859789}"/>
              </a:ext>
            </a:extLst>
          </p:cNvPr>
          <p:cNvSpPr txBox="1">
            <a:spLocks noChangeAspect="1"/>
          </p:cNvSpPr>
          <p:nvPr/>
        </p:nvSpPr>
        <p:spPr>
          <a:xfrm>
            <a:off x="3596027" y="296748"/>
            <a:ext cx="8602323"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aantal rekenzones inclusief het GBO per rekenzone</a:t>
            </a:r>
          </a:p>
          <a:p>
            <a:pPr fontAlgn="t"/>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1a: </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thermische zone. </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Berging en vliering zijn overige ruimtes. Alle andere ruimtes behoren altijd tot de thermische zone</a:t>
            </a:r>
          </a:p>
          <a:p>
            <a:pPr marL="171450" indent="-171450" fontAlgn="t">
              <a:buFont typeface="Arial" panose="020B0604020202020204" pitchFamily="34" charset="0"/>
              <a:buChar char="•"/>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Berging = omhulling is niet voorzien van isolatie/spouw. De tussenliggende constructie is niet voorzien van isolatie of spouw. De radiator is voor vorstbeveiliging en wordt niet beoordeeld als </a:t>
            </a: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warmteafgiftesysteem. </a:t>
            </a:r>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Conclusie = berging behoord niet tot de thermische zone</a:t>
            </a:r>
          </a:p>
          <a:p>
            <a:pPr marL="171450" indent="-171450" fontAlgn="t">
              <a:buFont typeface="Arial" panose="020B0604020202020204" pitchFamily="34" charset="0"/>
              <a:buChar char="•"/>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Vliering = omhulling (dak = 1990 = Rc 2,0) is voorzien van isolatie. De tussenliggende constructie (kanaalplaatvloer) is een constructie zonder isolatie/spouw. </a:t>
            </a:r>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Conclusie = vliering behoord tot de thermische zone.</a:t>
            </a:r>
          </a:p>
        </p:txBody>
      </p:sp>
      <p:sp>
        <p:nvSpPr>
          <p:cNvPr id="2" name="Niet toegestaan-symbool 1">
            <a:extLst>
              <a:ext uri="{FF2B5EF4-FFF2-40B4-BE49-F238E27FC236}">
                <a16:creationId xmlns:a16="http://schemas.microsoft.com/office/drawing/2014/main" id="{E0B155E6-D66E-EC8D-B46F-CBC78C7974AE}"/>
              </a:ext>
            </a:extLst>
          </p:cNvPr>
          <p:cNvSpPr/>
          <p:nvPr/>
        </p:nvSpPr>
        <p:spPr>
          <a:xfrm>
            <a:off x="1818640" y="1209040"/>
            <a:ext cx="670560" cy="508000"/>
          </a:xfrm>
          <a:prstGeom prst="noSmoking">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solidFill>
                <a:schemeClr val="tx1"/>
              </a:solidFill>
            </a:endParaRPr>
          </a:p>
        </p:txBody>
      </p:sp>
      <p:pic>
        <p:nvPicPr>
          <p:cNvPr id="4" name="Afbeelding 3">
            <a:extLst>
              <a:ext uri="{FF2B5EF4-FFF2-40B4-BE49-F238E27FC236}">
                <a16:creationId xmlns:a16="http://schemas.microsoft.com/office/drawing/2014/main" id="{2D94C421-617C-9FBA-665F-F2ABF1C83A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272773" y="4491874"/>
            <a:ext cx="564648" cy="494243"/>
          </a:xfrm>
          <a:prstGeom prst="rect">
            <a:avLst/>
          </a:prstGeom>
        </p:spPr>
      </p:pic>
    </p:spTree>
    <p:extLst>
      <p:ext uri="{BB962C8B-B14F-4D97-AF65-F5344CB8AC3E}">
        <p14:creationId xmlns:p14="http://schemas.microsoft.com/office/powerpoint/2010/main" val="147195275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C204F-8BBD-D5AF-234B-E6A674E30FF9}"/>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A522C5F2-6852-599E-C61D-814BE7ED9479}"/>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8D32B8C2-5AA7-1A28-C8BE-F5F78CDD60E0}"/>
              </a:ext>
            </a:extLst>
          </p:cNvPr>
          <p:cNvSpPr txBox="1">
            <a:spLocks noChangeAspect="1"/>
          </p:cNvSpPr>
          <p:nvPr/>
        </p:nvSpPr>
        <p:spPr>
          <a:xfrm>
            <a:off x="3596027" y="296748"/>
            <a:ext cx="8602323" cy="5761546"/>
          </a:xfrm>
          <a:prstGeom prst="rect">
            <a:avLst/>
          </a:prstGeom>
          <a:noFill/>
          <a:ln>
            <a:solidFill>
              <a:srgbClr val="0070C0"/>
            </a:solid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aantal rekenzones inclusief het GBO per rekenzone</a:t>
            </a:r>
          </a:p>
          <a:p>
            <a:pPr fontAlgn="t"/>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1b</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bepaal de </a:t>
            </a: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 basis van de klimaatsystemen zijn er 3 </a:t>
            </a: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initiele</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klimatiseringzones</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te onderscheiden: </a:t>
            </a:r>
          </a:p>
          <a:p>
            <a:pPr marL="228600" indent="-228600" fontAlgn="t">
              <a:buAutoNum type="arabicPeriod"/>
            </a:pPr>
            <a:r>
              <a:rPr lang="nl-NL" sz="1200" dirty="0">
                <a:solidFill>
                  <a:schemeClr val="tx2">
                    <a:lumMod val="75000"/>
                  </a:schemeClr>
                </a:solidFill>
                <a:highlight>
                  <a:srgbClr val="00B0F0"/>
                </a:highlight>
                <a:latin typeface="Verdana Pro Light" panose="020B0304030504040204" pitchFamily="34" charset="0"/>
                <a:ea typeface="Roboto Light" panose="02000000000000000000" pitchFamily="2" charset="0"/>
                <a:cs typeface="Gisha" panose="020B0502040204020203" pitchFamily="34" charset="-79"/>
              </a:rPr>
              <a:t>Hybridesysteem met vloerverwarming/vloerkoeling</a:t>
            </a:r>
          </a:p>
          <a:p>
            <a:pPr marL="228600" indent="-228600" fontAlgn="t">
              <a:buAutoNum type="arabicPeriod"/>
            </a:pPr>
            <a:r>
              <a:rPr lang="nl-NL" sz="1200" dirty="0">
                <a:solidFill>
                  <a:schemeClr val="tx2">
                    <a:lumMod val="75000"/>
                  </a:schemeClr>
                </a:solidFill>
                <a:highlight>
                  <a:srgbClr val="00FF00"/>
                </a:highlight>
                <a:latin typeface="Verdana Pro Light" panose="020B0304030504040204" pitchFamily="34" charset="0"/>
                <a:ea typeface="Roboto Light" panose="02000000000000000000" pitchFamily="2" charset="0"/>
                <a:cs typeface="Gisha" panose="020B0502040204020203" pitchFamily="34" charset="-79"/>
              </a:rPr>
              <a:t>Systeem met verwarming/koeling middels airco</a:t>
            </a:r>
          </a:p>
          <a:p>
            <a:pPr marL="228600" indent="-228600" fontAlgn="t">
              <a:buAutoNum type="arabicPeriod"/>
            </a:pPr>
            <a:r>
              <a:rPr lang="nl-NL" sz="12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Verblijfsruimtes die niet verwarmd worden = verwarming middels elektrische radiatoren</a:t>
            </a:r>
          </a:p>
          <a:p>
            <a:pPr lvl="1" fontAlgn="t"/>
            <a:r>
              <a:rPr lang="nl-NL" sz="12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De overige ruimtes die niet verwarmd worden ken je toe aan de </a:t>
            </a:r>
            <a:r>
              <a:rPr lang="nl-NL" sz="1200" dirty="0" err="1">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klimatiseringszone</a:t>
            </a:r>
            <a:r>
              <a:rPr lang="nl-NL" sz="12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 waar ze het meeste mee overeenkomen. Dus het aangrenzende systeem zonder koeling. </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Let op: het ventilatiesysteem voldoet aan de eis afzuiging in keuken, toilet badkamer en voor de gehele woning kan dus systeem C aangehouden worden</a:t>
            </a:r>
          </a:p>
          <a:p>
            <a:pPr fontAlgn="t"/>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Niet toegestaan-symbool 1">
            <a:extLst>
              <a:ext uri="{FF2B5EF4-FFF2-40B4-BE49-F238E27FC236}">
                <a16:creationId xmlns:a16="http://schemas.microsoft.com/office/drawing/2014/main" id="{E4441D38-4677-B799-04D1-90C2FD1EF206}"/>
              </a:ext>
            </a:extLst>
          </p:cNvPr>
          <p:cNvSpPr/>
          <p:nvPr/>
        </p:nvSpPr>
        <p:spPr>
          <a:xfrm>
            <a:off x="1818640" y="1209040"/>
            <a:ext cx="670560" cy="508000"/>
          </a:xfrm>
          <a:prstGeom prst="noSmoking">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solidFill>
                <a:schemeClr val="tx1"/>
              </a:solidFill>
            </a:endParaRPr>
          </a:p>
        </p:txBody>
      </p:sp>
      <p:sp>
        <p:nvSpPr>
          <p:cNvPr id="4" name="Vrije vorm: vorm 3">
            <a:extLst>
              <a:ext uri="{FF2B5EF4-FFF2-40B4-BE49-F238E27FC236}">
                <a16:creationId xmlns:a16="http://schemas.microsoft.com/office/drawing/2014/main" id="{BC62C6FA-C9DA-8A4B-DE84-94E9FCD937C6}"/>
              </a:ext>
            </a:extLst>
          </p:cNvPr>
          <p:cNvSpPr/>
          <p:nvPr/>
        </p:nvSpPr>
        <p:spPr>
          <a:xfrm>
            <a:off x="5291328" y="3371088"/>
            <a:ext cx="999744" cy="1469136"/>
          </a:xfrm>
          <a:custGeom>
            <a:avLst/>
            <a:gdLst>
              <a:gd name="connsiteX0" fmla="*/ 670560 w 999744"/>
              <a:gd name="connsiteY0" fmla="*/ 0 h 1469136"/>
              <a:gd name="connsiteX1" fmla="*/ 0 w 999744"/>
              <a:gd name="connsiteY1" fmla="*/ 0 h 1469136"/>
              <a:gd name="connsiteX2" fmla="*/ 0 w 999744"/>
              <a:gd name="connsiteY2" fmla="*/ 1469136 h 1469136"/>
              <a:gd name="connsiteX3" fmla="*/ 999744 w 999744"/>
              <a:gd name="connsiteY3" fmla="*/ 1469136 h 1469136"/>
              <a:gd name="connsiteX4" fmla="*/ 999744 w 999744"/>
              <a:gd name="connsiteY4" fmla="*/ 408432 h 1469136"/>
              <a:gd name="connsiteX5" fmla="*/ 670560 w 999744"/>
              <a:gd name="connsiteY5" fmla="*/ 408432 h 1469136"/>
              <a:gd name="connsiteX6" fmla="*/ 670560 w 999744"/>
              <a:gd name="connsiteY6" fmla="*/ 0 h 146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44" h="1469136">
                <a:moveTo>
                  <a:pt x="670560" y="0"/>
                </a:moveTo>
                <a:lnTo>
                  <a:pt x="0" y="0"/>
                </a:lnTo>
                <a:lnTo>
                  <a:pt x="0" y="1469136"/>
                </a:lnTo>
                <a:lnTo>
                  <a:pt x="999744" y="1469136"/>
                </a:lnTo>
                <a:lnTo>
                  <a:pt x="999744" y="408432"/>
                </a:lnTo>
                <a:lnTo>
                  <a:pt x="670560" y="408432"/>
                </a:lnTo>
                <a:lnTo>
                  <a:pt x="670560" y="0"/>
                </a:lnTo>
                <a:close/>
              </a:path>
            </a:pathLst>
          </a:cu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6" name="Vrije vorm: vorm 5">
            <a:extLst>
              <a:ext uri="{FF2B5EF4-FFF2-40B4-BE49-F238E27FC236}">
                <a16:creationId xmlns:a16="http://schemas.microsoft.com/office/drawing/2014/main" id="{9C6E078E-9AA3-95D8-D981-567563B0687E}"/>
              </a:ext>
            </a:extLst>
          </p:cNvPr>
          <p:cNvSpPr/>
          <p:nvPr/>
        </p:nvSpPr>
        <p:spPr>
          <a:xfrm>
            <a:off x="4443984" y="3352800"/>
            <a:ext cx="1865376" cy="2919984"/>
          </a:xfrm>
          <a:custGeom>
            <a:avLst/>
            <a:gdLst>
              <a:gd name="connsiteX0" fmla="*/ 847344 w 1865376"/>
              <a:gd name="connsiteY0" fmla="*/ 0 h 2919984"/>
              <a:gd name="connsiteX1" fmla="*/ 0 w 1865376"/>
              <a:gd name="connsiteY1" fmla="*/ 0 h 2919984"/>
              <a:gd name="connsiteX2" fmla="*/ 0 w 1865376"/>
              <a:gd name="connsiteY2" fmla="*/ 2499360 h 2919984"/>
              <a:gd name="connsiteX3" fmla="*/ 774192 w 1865376"/>
              <a:gd name="connsiteY3" fmla="*/ 2499360 h 2919984"/>
              <a:gd name="connsiteX4" fmla="*/ 774192 w 1865376"/>
              <a:gd name="connsiteY4" fmla="*/ 2919984 h 2919984"/>
              <a:gd name="connsiteX5" fmla="*/ 1865376 w 1865376"/>
              <a:gd name="connsiteY5" fmla="*/ 2919984 h 2919984"/>
              <a:gd name="connsiteX6" fmla="*/ 1865376 w 1865376"/>
              <a:gd name="connsiteY6" fmla="*/ 1487424 h 2919984"/>
              <a:gd name="connsiteX7" fmla="*/ 841248 w 1865376"/>
              <a:gd name="connsiteY7" fmla="*/ 1487424 h 2919984"/>
              <a:gd name="connsiteX8" fmla="*/ 847344 w 1865376"/>
              <a:gd name="connsiteY8" fmla="*/ 0 h 291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5376" h="2919984">
                <a:moveTo>
                  <a:pt x="847344" y="0"/>
                </a:moveTo>
                <a:lnTo>
                  <a:pt x="0" y="0"/>
                </a:lnTo>
                <a:lnTo>
                  <a:pt x="0" y="2499360"/>
                </a:lnTo>
                <a:lnTo>
                  <a:pt x="774192" y="2499360"/>
                </a:lnTo>
                <a:lnTo>
                  <a:pt x="774192" y="2919984"/>
                </a:lnTo>
                <a:lnTo>
                  <a:pt x="1865376" y="2919984"/>
                </a:lnTo>
                <a:lnTo>
                  <a:pt x="1865376" y="1487424"/>
                </a:lnTo>
                <a:lnTo>
                  <a:pt x="841248" y="1487424"/>
                </a:lnTo>
                <a:lnTo>
                  <a:pt x="847344" y="0"/>
                </a:lnTo>
                <a:close/>
              </a:path>
            </a:pathLst>
          </a:cu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2CF9DA6A-A565-EC16-1292-EE959E22F2EE}"/>
              </a:ext>
            </a:extLst>
          </p:cNvPr>
          <p:cNvSpPr/>
          <p:nvPr/>
        </p:nvSpPr>
        <p:spPr>
          <a:xfrm>
            <a:off x="7851648" y="4657344"/>
            <a:ext cx="1865376" cy="323088"/>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E6DAF9F6-9B46-4BD8-6AFD-4203F1D54224}"/>
              </a:ext>
            </a:extLst>
          </p:cNvPr>
          <p:cNvSpPr/>
          <p:nvPr/>
        </p:nvSpPr>
        <p:spPr>
          <a:xfrm>
            <a:off x="761283" y="3352800"/>
            <a:ext cx="1865376" cy="291998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EDEA89A3-4FB7-0244-832D-5B553556466A}"/>
              </a:ext>
            </a:extLst>
          </p:cNvPr>
          <p:cNvSpPr/>
          <p:nvPr/>
        </p:nvSpPr>
        <p:spPr>
          <a:xfrm>
            <a:off x="1785620" y="2070846"/>
            <a:ext cx="841039" cy="116765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289F4AC8-60C3-5E34-364D-3B9EC89C8CB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272773" y="4491874"/>
            <a:ext cx="564648" cy="494243"/>
          </a:xfrm>
          <a:prstGeom prst="rect">
            <a:avLst/>
          </a:prstGeom>
        </p:spPr>
      </p:pic>
    </p:spTree>
    <p:extLst>
      <p:ext uri="{BB962C8B-B14F-4D97-AF65-F5344CB8AC3E}">
        <p14:creationId xmlns:p14="http://schemas.microsoft.com/office/powerpoint/2010/main" val="5251085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07755-48B8-1FB8-6FFC-2788DA4AFE40}"/>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2FA2FD28-5B8C-E3E4-73FD-B3B697E12555}"/>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F87307FD-A566-E80D-4BEA-23DFD294F203}"/>
              </a:ext>
            </a:extLst>
          </p:cNvPr>
          <p:cNvSpPr txBox="1">
            <a:spLocks noChangeAspect="1"/>
          </p:cNvSpPr>
          <p:nvPr/>
        </p:nvSpPr>
        <p:spPr>
          <a:xfrm>
            <a:off x="3596027" y="296748"/>
            <a:ext cx="8602323" cy="5761546"/>
          </a:xfrm>
          <a:prstGeom prst="rect">
            <a:avLst/>
          </a:prstGeom>
          <a:noFill/>
          <a:ln>
            <a:solidFill>
              <a:srgbClr val="0070C0"/>
            </a:solid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aantal rekenzones inclusief het GBO per rekenzone</a:t>
            </a:r>
          </a:p>
          <a:p>
            <a:pPr fontAlgn="t"/>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1b: </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a:t>
            </a: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Om te kijken of er geen kleinere </a:t>
            </a: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klimatiseringzone</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weggestreept hoeft te worden dient voor iedere </a:t>
            </a: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het GBO bepaalt te worden</a:t>
            </a:r>
          </a:p>
          <a:p>
            <a:pPr marL="228600" indent="-228600" fontAlgn="t">
              <a:buAutoNum type="arabicPeriod"/>
            </a:pPr>
            <a:r>
              <a:rPr lang="nl-NL" sz="1200" dirty="0">
                <a:solidFill>
                  <a:schemeClr val="tx2">
                    <a:lumMod val="75000"/>
                  </a:schemeClr>
                </a:solidFill>
                <a:highlight>
                  <a:srgbClr val="00B0F0"/>
                </a:highlight>
                <a:latin typeface="Verdana Pro Light" panose="020B0304030504040204" pitchFamily="34" charset="0"/>
                <a:ea typeface="Roboto Light" panose="02000000000000000000" pitchFamily="2" charset="0"/>
                <a:cs typeface="Gisha" panose="020B0502040204020203" pitchFamily="34" charset="-79"/>
              </a:rPr>
              <a:t>4,61x7,19 + 2,16x2,91 = 33,15 m² + 6,29 m² </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2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39,44 m² </a:t>
            </a:r>
          </a:p>
          <a:p>
            <a:pPr marL="228600" indent="-228600" fontAlgn="t">
              <a:buAutoNum type="arabicPeriod"/>
            </a:pPr>
            <a:r>
              <a:rPr lang="nl-NL" sz="1200" dirty="0">
                <a:solidFill>
                  <a:schemeClr val="tx2">
                    <a:lumMod val="75000"/>
                  </a:schemeClr>
                </a:solidFill>
                <a:highlight>
                  <a:srgbClr val="00FF00"/>
                </a:highlight>
                <a:latin typeface="Verdana Pro Light" panose="020B0304030504040204" pitchFamily="34" charset="0"/>
                <a:ea typeface="Roboto Light" panose="02000000000000000000" pitchFamily="2" charset="0"/>
                <a:cs typeface="Gisha" panose="020B0502040204020203" pitchFamily="34" charset="-79"/>
              </a:rPr>
              <a:t>(2,49x3,66) – 0,85 m² </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2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8,26 m²</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(8,26/39,44x100% = </a:t>
            </a:r>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20,94%   </a:t>
            </a:r>
          </a:p>
          <a:p>
            <a:pPr marL="228600" indent="-228600" fontAlgn="t">
              <a:buAutoNum type="arabicPeriod"/>
            </a:pPr>
            <a:r>
              <a:rPr lang="nl-NL" sz="12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22,74 m² (1</a:t>
            </a:r>
            <a:r>
              <a:rPr lang="nl-NL" sz="1200" baseline="300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e</a:t>
            </a:r>
            <a:r>
              <a:rPr lang="nl-NL" sz="12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 verdieping) + 3,12 (2</a:t>
            </a:r>
            <a:r>
              <a:rPr lang="nl-NL" sz="1200" baseline="300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e</a:t>
            </a:r>
            <a:r>
              <a:rPr lang="nl-NL" sz="12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 verdieping) </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2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25,86 m²</a:t>
            </a:r>
          </a:p>
          <a:p>
            <a:pPr fontAlgn="t"/>
            <a:r>
              <a:rPr lang="nl-NL" sz="105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Onderbouwing: Totaal Ag 1</a:t>
            </a:r>
            <a:r>
              <a:rPr lang="nl-NL" sz="1050" baseline="300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e</a:t>
            </a:r>
            <a:r>
              <a:rPr lang="nl-NL" sz="105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 = 4,61x7,19 = 33,15 m² - </a:t>
            </a:r>
            <a:r>
              <a:rPr lang="nl-NL" sz="1050" dirty="0" err="1">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klima</a:t>
            </a:r>
            <a:r>
              <a:rPr lang="nl-NL" sz="105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 2 (8,26) - schacht (0,55) - h&lt;1,5m1 (2,15) = 22,74 m²</a:t>
            </a:r>
          </a:p>
          <a:p>
            <a:pPr fontAlgn="t"/>
            <a:r>
              <a:rPr lang="nl-NL" sz="105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Onderbouwing: Totaal Ag 2</a:t>
            </a:r>
            <a:r>
              <a:rPr lang="nl-NL" sz="1050" baseline="300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e</a:t>
            </a:r>
            <a:r>
              <a:rPr lang="nl-NL" sz="105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 = 4,61x0,8 = 3,67 m² - schacht (0,55) = 3,12 m²</a:t>
            </a:r>
          </a:p>
          <a:p>
            <a:pPr marL="228600" indent="-228600" fontAlgn="t">
              <a:buAutoNum type="arabicPeriod"/>
            </a:pPr>
            <a:endParaRPr lang="nl-NL" sz="12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Niet toegestaan-symbool 1">
            <a:extLst>
              <a:ext uri="{FF2B5EF4-FFF2-40B4-BE49-F238E27FC236}">
                <a16:creationId xmlns:a16="http://schemas.microsoft.com/office/drawing/2014/main" id="{7ABF8F33-8C39-066F-B5B4-F15F377FE446}"/>
              </a:ext>
            </a:extLst>
          </p:cNvPr>
          <p:cNvSpPr/>
          <p:nvPr/>
        </p:nvSpPr>
        <p:spPr>
          <a:xfrm>
            <a:off x="1818640" y="1209040"/>
            <a:ext cx="670560" cy="508000"/>
          </a:xfrm>
          <a:prstGeom prst="noSmoking">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solidFill>
                <a:schemeClr val="tx1"/>
              </a:solidFill>
            </a:endParaRPr>
          </a:p>
        </p:txBody>
      </p:sp>
      <p:sp>
        <p:nvSpPr>
          <p:cNvPr id="4" name="Vrije vorm: vorm 3">
            <a:extLst>
              <a:ext uri="{FF2B5EF4-FFF2-40B4-BE49-F238E27FC236}">
                <a16:creationId xmlns:a16="http://schemas.microsoft.com/office/drawing/2014/main" id="{25DD7797-367C-D9E9-9B0E-2D9A79D35EE9}"/>
              </a:ext>
            </a:extLst>
          </p:cNvPr>
          <p:cNvSpPr/>
          <p:nvPr/>
        </p:nvSpPr>
        <p:spPr>
          <a:xfrm>
            <a:off x="5291328" y="3371088"/>
            <a:ext cx="999744" cy="1469136"/>
          </a:xfrm>
          <a:custGeom>
            <a:avLst/>
            <a:gdLst>
              <a:gd name="connsiteX0" fmla="*/ 670560 w 999744"/>
              <a:gd name="connsiteY0" fmla="*/ 0 h 1469136"/>
              <a:gd name="connsiteX1" fmla="*/ 0 w 999744"/>
              <a:gd name="connsiteY1" fmla="*/ 0 h 1469136"/>
              <a:gd name="connsiteX2" fmla="*/ 0 w 999744"/>
              <a:gd name="connsiteY2" fmla="*/ 1469136 h 1469136"/>
              <a:gd name="connsiteX3" fmla="*/ 999744 w 999744"/>
              <a:gd name="connsiteY3" fmla="*/ 1469136 h 1469136"/>
              <a:gd name="connsiteX4" fmla="*/ 999744 w 999744"/>
              <a:gd name="connsiteY4" fmla="*/ 408432 h 1469136"/>
              <a:gd name="connsiteX5" fmla="*/ 670560 w 999744"/>
              <a:gd name="connsiteY5" fmla="*/ 408432 h 1469136"/>
              <a:gd name="connsiteX6" fmla="*/ 670560 w 999744"/>
              <a:gd name="connsiteY6" fmla="*/ 0 h 146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44" h="1469136">
                <a:moveTo>
                  <a:pt x="670560" y="0"/>
                </a:moveTo>
                <a:lnTo>
                  <a:pt x="0" y="0"/>
                </a:lnTo>
                <a:lnTo>
                  <a:pt x="0" y="1469136"/>
                </a:lnTo>
                <a:lnTo>
                  <a:pt x="999744" y="1469136"/>
                </a:lnTo>
                <a:lnTo>
                  <a:pt x="999744" y="408432"/>
                </a:lnTo>
                <a:lnTo>
                  <a:pt x="670560" y="408432"/>
                </a:lnTo>
                <a:lnTo>
                  <a:pt x="670560" y="0"/>
                </a:lnTo>
                <a:close/>
              </a:path>
            </a:pathLst>
          </a:cu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6" name="Vrije vorm: vorm 5">
            <a:extLst>
              <a:ext uri="{FF2B5EF4-FFF2-40B4-BE49-F238E27FC236}">
                <a16:creationId xmlns:a16="http://schemas.microsoft.com/office/drawing/2014/main" id="{F9840D19-D886-8980-49AA-FECFF22AD52A}"/>
              </a:ext>
            </a:extLst>
          </p:cNvPr>
          <p:cNvSpPr/>
          <p:nvPr/>
        </p:nvSpPr>
        <p:spPr>
          <a:xfrm>
            <a:off x="4443984" y="3352800"/>
            <a:ext cx="1865376" cy="2919984"/>
          </a:xfrm>
          <a:custGeom>
            <a:avLst/>
            <a:gdLst>
              <a:gd name="connsiteX0" fmla="*/ 847344 w 1865376"/>
              <a:gd name="connsiteY0" fmla="*/ 0 h 2919984"/>
              <a:gd name="connsiteX1" fmla="*/ 0 w 1865376"/>
              <a:gd name="connsiteY1" fmla="*/ 0 h 2919984"/>
              <a:gd name="connsiteX2" fmla="*/ 0 w 1865376"/>
              <a:gd name="connsiteY2" fmla="*/ 2499360 h 2919984"/>
              <a:gd name="connsiteX3" fmla="*/ 774192 w 1865376"/>
              <a:gd name="connsiteY3" fmla="*/ 2499360 h 2919984"/>
              <a:gd name="connsiteX4" fmla="*/ 774192 w 1865376"/>
              <a:gd name="connsiteY4" fmla="*/ 2919984 h 2919984"/>
              <a:gd name="connsiteX5" fmla="*/ 1865376 w 1865376"/>
              <a:gd name="connsiteY5" fmla="*/ 2919984 h 2919984"/>
              <a:gd name="connsiteX6" fmla="*/ 1865376 w 1865376"/>
              <a:gd name="connsiteY6" fmla="*/ 1487424 h 2919984"/>
              <a:gd name="connsiteX7" fmla="*/ 841248 w 1865376"/>
              <a:gd name="connsiteY7" fmla="*/ 1487424 h 2919984"/>
              <a:gd name="connsiteX8" fmla="*/ 847344 w 1865376"/>
              <a:gd name="connsiteY8" fmla="*/ 0 h 291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5376" h="2919984">
                <a:moveTo>
                  <a:pt x="847344" y="0"/>
                </a:moveTo>
                <a:lnTo>
                  <a:pt x="0" y="0"/>
                </a:lnTo>
                <a:lnTo>
                  <a:pt x="0" y="2499360"/>
                </a:lnTo>
                <a:lnTo>
                  <a:pt x="774192" y="2499360"/>
                </a:lnTo>
                <a:lnTo>
                  <a:pt x="774192" y="2919984"/>
                </a:lnTo>
                <a:lnTo>
                  <a:pt x="1865376" y="2919984"/>
                </a:lnTo>
                <a:lnTo>
                  <a:pt x="1865376" y="1487424"/>
                </a:lnTo>
                <a:lnTo>
                  <a:pt x="841248" y="1487424"/>
                </a:lnTo>
                <a:lnTo>
                  <a:pt x="847344" y="0"/>
                </a:lnTo>
                <a:close/>
              </a:path>
            </a:pathLst>
          </a:cu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08DA281A-E239-34FD-76DE-D09BF49B021D}"/>
              </a:ext>
            </a:extLst>
          </p:cNvPr>
          <p:cNvSpPr/>
          <p:nvPr/>
        </p:nvSpPr>
        <p:spPr>
          <a:xfrm>
            <a:off x="7851648" y="4657344"/>
            <a:ext cx="1865376" cy="323088"/>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75A6A399-CA95-9AAD-7F3C-B4BB1D209117}"/>
              </a:ext>
            </a:extLst>
          </p:cNvPr>
          <p:cNvSpPr/>
          <p:nvPr/>
        </p:nvSpPr>
        <p:spPr>
          <a:xfrm>
            <a:off x="5958840" y="3371088"/>
            <a:ext cx="332232" cy="40335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C2E2053D-FD24-814F-7EE8-3AAF570D77AF}"/>
              </a:ext>
            </a:extLst>
          </p:cNvPr>
          <p:cNvSpPr txBox="1"/>
          <p:nvPr/>
        </p:nvSpPr>
        <p:spPr>
          <a:xfrm>
            <a:off x="6581775" y="2923605"/>
            <a:ext cx="621665"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0,85 m²</a:t>
            </a:r>
          </a:p>
        </p:txBody>
      </p:sp>
      <p:cxnSp>
        <p:nvCxnSpPr>
          <p:cNvPr id="12" name="Rechte verbindingslijn 11">
            <a:extLst>
              <a:ext uri="{FF2B5EF4-FFF2-40B4-BE49-F238E27FC236}">
                <a16:creationId xmlns:a16="http://schemas.microsoft.com/office/drawing/2014/main" id="{050F4A40-8354-D552-9F26-22A6457F4C7C}"/>
              </a:ext>
            </a:extLst>
          </p:cNvPr>
          <p:cNvCxnSpPr>
            <a:stCxn id="10" idx="1"/>
          </p:cNvCxnSpPr>
          <p:nvPr/>
        </p:nvCxnSpPr>
        <p:spPr>
          <a:xfrm flipH="1">
            <a:off x="6238240" y="3050563"/>
            <a:ext cx="343535" cy="378437"/>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hthoek 12">
            <a:extLst>
              <a:ext uri="{FF2B5EF4-FFF2-40B4-BE49-F238E27FC236}">
                <a16:creationId xmlns:a16="http://schemas.microsoft.com/office/drawing/2014/main" id="{88D0E618-D7DE-A82B-00B5-43F209DAAB63}"/>
              </a:ext>
            </a:extLst>
          </p:cNvPr>
          <p:cNvSpPr/>
          <p:nvPr/>
        </p:nvSpPr>
        <p:spPr>
          <a:xfrm>
            <a:off x="4443984" y="5852160"/>
            <a:ext cx="773176" cy="42062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B106FA81-F1EC-0953-CDEE-3AC9CE4325DA}"/>
              </a:ext>
            </a:extLst>
          </p:cNvPr>
          <p:cNvSpPr txBox="1"/>
          <p:nvPr/>
        </p:nvSpPr>
        <p:spPr>
          <a:xfrm>
            <a:off x="3366135" y="6434294"/>
            <a:ext cx="621665"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2,15 m²</a:t>
            </a:r>
          </a:p>
        </p:txBody>
      </p:sp>
      <p:cxnSp>
        <p:nvCxnSpPr>
          <p:cNvPr id="16" name="Rechte verbindingslijn 15">
            <a:extLst>
              <a:ext uri="{FF2B5EF4-FFF2-40B4-BE49-F238E27FC236}">
                <a16:creationId xmlns:a16="http://schemas.microsoft.com/office/drawing/2014/main" id="{C2798324-AE8B-2A80-6E54-E0965551A537}"/>
              </a:ext>
            </a:extLst>
          </p:cNvPr>
          <p:cNvCxnSpPr>
            <a:endCxn id="14" idx="3"/>
          </p:cNvCxnSpPr>
          <p:nvPr/>
        </p:nvCxnSpPr>
        <p:spPr>
          <a:xfrm flipH="1">
            <a:off x="3987800" y="6058294"/>
            <a:ext cx="782320" cy="502958"/>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hthoek 16">
            <a:extLst>
              <a:ext uri="{FF2B5EF4-FFF2-40B4-BE49-F238E27FC236}">
                <a16:creationId xmlns:a16="http://schemas.microsoft.com/office/drawing/2014/main" id="{6A257055-900F-E1BE-44F9-98E8EB85B9D6}"/>
              </a:ext>
            </a:extLst>
          </p:cNvPr>
          <p:cNvSpPr/>
          <p:nvPr/>
        </p:nvSpPr>
        <p:spPr>
          <a:xfrm>
            <a:off x="4897120" y="4145280"/>
            <a:ext cx="394208" cy="20828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238CCC2B-997F-B4DF-A932-65B5B26078BA}"/>
              </a:ext>
            </a:extLst>
          </p:cNvPr>
          <p:cNvSpPr txBox="1"/>
          <p:nvPr/>
        </p:nvSpPr>
        <p:spPr>
          <a:xfrm>
            <a:off x="3163887" y="3978698"/>
            <a:ext cx="621665"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0,55 m²</a:t>
            </a:r>
          </a:p>
        </p:txBody>
      </p:sp>
      <p:cxnSp>
        <p:nvCxnSpPr>
          <p:cNvPr id="20" name="Rechte verbindingslijn 19">
            <a:extLst>
              <a:ext uri="{FF2B5EF4-FFF2-40B4-BE49-F238E27FC236}">
                <a16:creationId xmlns:a16="http://schemas.microsoft.com/office/drawing/2014/main" id="{FC07062A-77A9-DCE7-0E64-8F81043B5519}"/>
              </a:ext>
            </a:extLst>
          </p:cNvPr>
          <p:cNvCxnSpPr>
            <a:cxnSpLocks/>
            <a:endCxn id="18" idx="3"/>
          </p:cNvCxnSpPr>
          <p:nvPr/>
        </p:nvCxnSpPr>
        <p:spPr>
          <a:xfrm flipH="1" flipV="1">
            <a:off x="3785552" y="4105656"/>
            <a:ext cx="1233361" cy="143764"/>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hthoek 22">
            <a:extLst>
              <a:ext uri="{FF2B5EF4-FFF2-40B4-BE49-F238E27FC236}">
                <a16:creationId xmlns:a16="http://schemas.microsoft.com/office/drawing/2014/main" id="{3C091AB0-0117-2E5D-54E6-83F4341A451B}"/>
              </a:ext>
            </a:extLst>
          </p:cNvPr>
          <p:cNvSpPr/>
          <p:nvPr/>
        </p:nvSpPr>
        <p:spPr>
          <a:xfrm>
            <a:off x="8301504" y="4708652"/>
            <a:ext cx="452352" cy="21691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A3282F16-B602-FF28-1515-EE04B62F134E}"/>
              </a:ext>
            </a:extLst>
          </p:cNvPr>
          <p:cNvSpPr txBox="1"/>
          <p:nvPr/>
        </p:nvSpPr>
        <p:spPr>
          <a:xfrm>
            <a:off x="7013913" y="4708652"/>
            <a:ext cx="621665"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0,55 m²</a:t>
            </a:r>
          </a:p>
        </p:txBody>
      </p:sp>
      <p:cxnSp>
        <p:nvCxnSpPr>
          <p:cNvPr id="25" name="Rechte verbindingslijn 24">
            <a:extLst>
              <a:ext uri="{FF2B5EF4-FFF2-40B4-BE49-F238E27FC236}">
                <a16:creationId xmlns:a16="http://schemas.microsoft.com/office/drawing/2014/main" id="{4456B8EA-B833-A50C-2A0C-211BF9BE0CCA}"/>
              </a:ext>
            </a:extLst>
          </p:cNvPr>
          <p:cNvCxnSpPr>
            <a:cxnSpLocks/>
          </p:cNvCxnSpPr>
          <p:nvPr/>
        </p:nvCxnSpPr>
        <p:spPr>
          <a:xfrm flipH="1">
            <a:off x="7635578" y="4828032"/>
            <a:ext cx="807382"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Rechthoek 27">
            <a:extLst>
              <a:ext uri="{FF2B5EF4-FFF2-40B4-BE49-F238E27FC236}">
                <a16:creationId xmlns:a16="http://schemas.microsoft.com/office/drawing/2014/main" id="{D1C99AB4-9CF3-EBBB-1947-5A09A1B9D8FA}"/>
              </a:ext>
            </a:extLst>
          </p:cNvPr>
          <p:cNvSpPr/>
          <p:nvPr/>
        </p:nvSpPr>
        <p:spPr>
          <a:xfrm>
            <a:off x="761283" y="3352800"/>
            <a:ext cx="1865376" cy="291998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22B74E9-F9B0-810D-4ECC-64354210CD76}"/>
              </a:ext>
            </a:extLst>
          </p:cNvPr>
          <p:cNvSpPr/>
          <p:nvPr/>
        </p:nvSpPr>
        <p:spPr>
          <a:xfrm>
            <a:off x="1785620" y="2070846"/>
            <a:ext cx="841039" cy="116765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pic>
        <p:nvPicPr>
          <p:cNvPr id="30" name="Afbeelding 29">
            <a:extLst>
              <a:ext uri="{FF2B5EF4-FFF2-40B4-BE49-F238E27FC236}">
                <a16:creationId xmlns:a16="http://schemas.microsoft.com/office/drawing/2014/main" id="{7555B574-23E2-C01B-D845-F9BD1F89D1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272773" y="4491874"/>
            <a:ext cx="564648" cy="494243"/>
          </a:xfrm>
          <a:prstGeom prst="rect">
            <a:avLst/>
          </a:prstGeom>
        </p:spPr>
      </p:pic>
    </p:spTree>
    <p:extLst>
      <p:ext uri="{BB962C8B-B14F-4D97-AF65-F5344CB8AC3E}">
        <p14:creationId xmlns:p14="http://schemas.microsoft.com/office/powerpoint/2010/main" val="374805578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60C58-C46D-C249-9A05-0034CF45AAA7}"/>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B14C5A0B-AE79-1BE0-46D9-5C18B8519828}"/>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F00F41AC-2E26-B501-DAF4-AFD79E11BF73}"/>
              </a:ext>
            </a:extLst>
          </p:cNvPr>
          <p:cNvSpPr txBox="1">
            <a:spLocks noChangeAspect="1"/>
          </p:cNvSpPr>
          <p:nvPr/>
        </p:nvSpPr>
        <p:spPr>
          <a:xfrm>
            <a:off x="3596027" y="296748"/>
            <a:ext cx="8602323" cy="5761546"/>
          </a:xfrm>
          <a:prstGeom prst="rect">
            <a:avLst/>
          </a:prstGeom>
          <a:noFill/>
          <a:ln>
            <a:solidFill>
              <a:srgbClr val="0070C0"/>
            </a:solid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aantal rekenzones inclusief het GBO per rekenzone</a:t>
            </a:r>
          </a:p>
          <a:p>
            <a:pPr fontAlgn="t"/>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1c: </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rekenzone. </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Per </a:t>
            </a: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wordt er gekeken of er een verschil in bouwstijl is (wanden/vloeren)</a:t>
            </a:r>
          </a:p>
          <a:p>
            <a:pPr marL="228600" indent="-228600" fontAlgn="t">
              <a:buAutoNum type="arabicPeriod"/>
            </a:pPr>
            <a:r>
              <a:rPr lang="nl-NL" sz="1200" dirty="0">
                <a:solidFill>
                  <a:schemeClr val="tx2">
                    <a:lumMod val="75000"/>
                  </a:schemeClr>
                </a:solidFill>
                <a:highlight>
                  <a:srgbClr val="00B0F0"/>
                </a:highlight>
                <a:latin typeface="Verdana Pro Light" panose="020B0304030504040204" pitchFamily="34" charset="0"/>
                <a:ea typeface="Roboto Light" panose="02000000000000000000" pitchFamily="2" charset="0"/>
                <a:cs typeface="Gisha" panose="020B0502040204020203" pitchFamily="34" charset="-79"/>
              </a:rPr>
              <a:t>In het werk gestorte vloer met </a:t>
            </a:r>
            <a:r>
              <a:rPr lang="nl-NL" sz="1200" dirty="0" err="1">
                <a:solidFill>
                  <a:schemeClr val="tx2">
                    <a:lumMod val="75000"/>
                  </a:schemeClr>
                </a:solidFill>
                <a:highlight>
                  <a:srgbClr val="00B0F0"/>
                </a:highlight>
                <a:latin typeface="Verdana Pro Light" panose="020B0304030504040204" pitchFamily="34" charset="0"/>
                <a:ea typeface="Roboto Light" panose="02000000000000000000" pitchFamily="2" charset="0"/>
                <a:cs typeface="Gisha" panose="020B0502040204020203" pitchFamily="34" charset="-79"/>
              </a:rPr>
              <a:t>binnenisolatie</a:t>
            </a:r>
            <a:r>
              <a:rPr lang="nl-NL" sz="1200" dirty="0">
                <a:solidFill>
                  <a:schemeClr val="tx2">
                    <a:lumMod val="75000"/>
                  </a:schemeClr>
                </a:solidFill>
                <a:highlight>
                  <a:srgbClr val="00B0F0"/>
                </a:highlight>
                <a:latin typeface="Verdana Pro Light" panose="020B0304030504040204" pitchFamily="34" charset="0"/>
                <a:ea typeface="Roboto Light" panose="02000000000000000000" pitchFamily="2" charset="0"/>
                <a:cs typeface="Gisha" panose="020B0502040204020203" pitchFamily="34" charset="-79"/>
              </a:rPr>
              <a:t> (licht) + dragend metselwerk = 1 bouwstijl, niet verder splitsen</a:t>
            </a:r>
          </a:p>
          <a:p>
            <a:pPr fontAlgn="t"/>
            <a:r>
              <a:rPr lang="nl-NL" sz="1200" dirty="0">
                <a:solidFill>
                  <a:schemeClr val="tx2">
                    <a:lumMod val="75000"/>
                  </a:schemeClr>
                </a:solidFill>
                <a:highlight>
                  <a:srgbClr val="00B0F0"/>
                </a:highlight>
                <a:latin typeface="Verdana Pro Light" panose="020B0304030504040204" pitchFamily="34" charset="0"/>
                <a:ea typeface="Roboto Light" panose="02000000000000000000" pitchFamily="2" charset="0"/>
                <a:cs typeface="Gisha" panose="020B0502040204020203" pitchFamily="34" charset="-79"/>
              </a:rPr>
              <a:t>	Bonus: Specifieke interne warmtecapaciteit = 180 kJ/m2K </a:t>
            </a:r>
            <a:r>
              <a:rPr lang="nl-NL" sz="12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marL="228600" indent="-228600" fontAlgn="t">
              <a:buAutoNum type="arabicPeriod"/>
            </a:pPr>
            <a:r>
              <a:rPr lang="nl-NL" sz="1200" dirty="0">
                <a:solidFill>
                  <a:schemeClr val="tx2">
                    <a:lumMod val="75000"/>
                  </a:schemeClr>
                </a:solidFill>
                <a:highlight>
                  <a:srgbClr val="00FF00"/>
                </a:highlight>
                <a:latin typeface="Verdana Pro Light" panose="020B0304030504040204" pitchFamily="34" charset="0"/>
                <a:ea typeface="Roboto Light" panose="02000000000000000000" pitchFamily="2" charset="0"/>
                <a:cs typeface="Gisha" panose="020B0502040204020203" pitchFamily="34" charset="-79"/>
              </a:rPr>
              <a:t>Kanaalplaatvloer (zwaar) + dragend metselwerk = 1 bouwstijl, niet verder splitsen</a:t>
            </a:r>
          </a:p>
          <a:p>
            <a:pPr lvl="1" fontAlgn="t"/>
            <a:r>
              <a:rPr lang="nl-NL" sz="1200" dirty="0">
                <a:solidFill>
                  <a:schemeClr val="tx2">
                    <a:lumMod val="75000"/>
                  </a:schemeClr>
                </a:solidFill>
                <a:highlight>
                  <a:srgbClr val="00FF00"/>
                </a:highlight>
                <a:latin typeface="Verdana Pro Light" panose="020B0304030504040204" pitchFamily="34" charset="0"/>
                <a:ea typeface="Roboto Light" panose="02000000000000000000" pitchFamily="2" charset="0"/>
                <a:cs typeface="Gisha" panose="020B0502040204020203" pitchFamily="34" charset="-79"/>
              </a:rPr>
              <a:t>	Bonus: Specifieke interne warmtecapaciteit = 360 kJ/m2K</a:t>
            </a:r>
          </a:p>
          <a:p>
            <a:pPr marL="228600" indent="-228600" fontAlgn="t">
              <a:buFontTx/>
              <a:buAutoNum type="arabicPeriod"/>
            </a:pPr>
            <a:r>
              <a:rPr lang="nl-NL" sz="12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Kanaalplaatvloer (zwaar) + dragend metselwerk = 1 bouwstijl, niet verder splitsen</a:t>
            </a:r>
          </a:p>
          <a:p>
            <a:pPr fontAlgn="t"/>
            <a:r>
              <a:rPr lang="nl-NL" sz="12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	Bonus: Specifieke interne warmtecapaciteit = 360 kJ/m2K</a:t>
            </a:r>
          </a:p>
          <a:p>
            <a:pPr marL="228600" indent="-228600" fontAlgn="t">
              <a:buAutoNum type="arabicPeriod"/>
            </a:pPr>
            <a:endParaRPr lang="nl-NL" sz="12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Niet toegestaan-symbool 1">
            <a:extLst>
              <a:ext uri="{FF2B5EF4-FFF2-40B4-BE49-F238E27FC236}">
                <a16:creationId xmlns:a16="http://schemas.microsoft.com/office/drawing/2014/main" id="{195F3234-AF4C-70EB-1AA7-628197401691}"/>
              </a:ext>
            </a:extLst>
          </p:cNvPr>
          <p:cNvSpPr/>
          <p:nvPr/>
        </p:nvSpPr>
        <p:spPr>
          <a:xfrm>
            <a:off x="1818640" y="1209040"/>
            <a:ext cx="670560" cy="508000"/>
          </a:xfrm>
          <a:prstGeom prst="noSmoking">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solidFill>
                <a:schemeClr val="tx1"/>
              </a:solidFill>
            </a:endParaRPr>
          </a:p>
        </p:txBody>
      </p:sp>
      <p:sp>
        <p:nvSpPr>
          <p:cNvPr id="4" name="Vrije vorm: vorm 3">
            <a:extLst>
              <a:ext uri="{FF2B5EF4-FFF2-40B4-BE49-F238E27FC236}">
                <a16:creationId xmlns:a16="http://schemas.microsoft.com/office/drawing/2014/main" id="{D54D25D7-CED7-F82E-6E86-FA33112B7BB8}"/>
              </a:ext>
            </a:extLst>
          </p:cNvPr>
          <p:cNvSpPr/>
          <p:nvPr/>
        </p:nvSpPr>
        <p:spPr>
          <a:xfrm>
            <a:off x="5291328" y="3371088"/>
            <a:ext cx="999744" cy="1469136"/>
          </a:xfrm>
          <a:custGeom>
            <a:avLst/>
            <a:gdLst>
              <a:gd name="connsiteX0" fmla="*/ 670560 w 999744"/>
              <a:gd name="connsiteY0" fmla="*/ 0 h 1469136"/>
              <a:gd name="connsiteX1" fmla="*/ 0 w 999744"/>
              <a:gd name="connsiteY1" fmla="*/ 0 h 1469136"/>
              <a:gd name="connsiteX2" fmla="*/ 0 w 999744"/>
              <a:gd name="connsiteY2" fmla="*/ 1469136 h 1469136"/>
              <a:gd name="connsiteX3" fmla="*/ 999744 w 999744"/>
              <a:gd name="connsiteY3" fmla="*/ 1469136 h 1469136"/>
              <a:gd name="connsiteX4" fmla="*/ 999744 w 999744"/>
              <a:gd name="connsiteY4" fmla="*/ 408432 h 1469136"/>
              <a:gd name="connsiteX5" fmla="*/ 670560 w 999744"/>
              <a:gd name="connsiteY5" fmla="*/ 408432 h 1469136"/>
              <a:gd name="connsiteX6" fmla="*/ 670560 w 999744"/>
              <a:gd name="connsiteY6" fmla="*/ 0 h 146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44" h="1469136">
                <a:moveTo>
                  <a:pt x="670560" y="0"/>
                </a:moveTo>
                <a:lnTo>
                  <a:pt x="0" y="0"/>
                </a:lnTo>
                <a:lnTo>
                  <a:pt x="0" y="1469136"/>
                </a:lnTo>
                <a:lnTo>
                  <a:pt x="999744" y="1469136"/>
                </a:lnTo>
                <a:lnTo>
                  <a:pt x="999744" y="408432"/>
                </a:lnTo>
                <a:lnTo>
                  <a:pt x="670560" y="408432"/>
                </a:lnTo>
                <a:lnTo>
                  <a:pt x="670560" y="0"/>
                </a:lnTo>
                <a:close/>
              </a:path>
            </a:pathLst>
          </a:cu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6" name="Vrije vorm: vorm 5">
            <a:extLst>
              <a:ext uri="{FF2B5EF4-FFF2-40B4-BE49-F238E27FC236}">
                <a16:creationId xmlns:a16="http://schemas.microsoft.com/office/drawing/2014/main" id="{4EB5191F-FFA3-ADC4-A117-D0EE04DB52A1}"/>
              </a:ext>
            </a:extLst>
          </p:cNvPr>
          <p:cNvSpPr/>
          <p:nvPr/>
        </p:nvSpPr>
        <p:spPr>
          <a:xfrm>
            <a:off x="4443984" y="3352800"/>
            <a:ext cx="1865376" cy="2919984"/>
          </a:xfrm>
          <a:custGeom>
            <a:avLst/>
            <a:gdLst>
              <a:gd name="connsiteX0" fmla="*/ 847344 w 1865376"/>
              <a:gd name="connsiteY0" fmla="*/ 0 h 2919984"/>
              <a:gd name="connsiteX1" fmla="*/ 0 w 1865376"/>
              <a:gd name="connsiteY1" fmla="*/ 0 h 2919984"/>
              <a:gd name="connsiteX2" fmla="*/ 0 w 1865376"/>
              <a:gd name="connsiteY2" fmla="*/ 2499360 h 2919984"/>
              <a:gd name="connsiteX3" fmla="*/ 774192 w 1865376"/>
              <a:gd name="connsiteY3" fmla="*/ 2499360 h 2919984"/>
              <a:gd name="connsiteX4" fmla="*/ 774192 w 1865376"/>
              <a:gd name="connsiteY4" fmla="*/ 2919984 h 2919984"/>
              <a:gd name="connsiteX5" fmla="*/ 1865376 w 1865376"/>
              <a:gd name="connsiteY5" fmla="*/ 2919984 h 2919984"/>
              <a:gd name="connsiteX6" fmla="*/ 1865376 w 1865376"/>
              <a:gd name="connsiteY6" fmla="*/ 1487424 h 2919984"/>
              <a:gd name="connsiteX7" fmla="*/ 841248 w 1865376"/>
              <a:gd name="connsiteY7" fmla="*/ 1487424 h 2919984"/>
              <a:gd name="connsiteX8" fmla="*/ 847344 w 1865376"/>
              <a:gd name="connsiteY8" fmla="*/ 0 h 291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5376" h="2919984">
                <a:moveTo>
                  <a:pt x="847344" y="0"/>
                </a:moveTo>
                <a:lnTo>
                  <a:pt x="0" y="0"/>
                </a:lnTo>
                <a:lnTo>
                  <a:pt x="0" y="2499360"/>
                </a:lnTo>
                <a:lnTo>
                  <a:pt x="774192" y="2499360"/>
                </a:lnTo>
                <a:lnTo>
                  <a:pt x="774192" y="2919984"/>
                </a:lnTo>
                <a:lnTo>
                  <a:pt x="1865376" y="2919984"/>
                </a:lnTo>
                <a:lnTo>
                  <a:pt x="1865376" y="1487424"/>
                </a:lnTo>
                <a:lnTo>
                  <a:pt x="841248" y="1487424"/>
                </a:lnTo>
                <a:lnTo>
                  <a:pt x="847344" y="0"/>
                </a:lnTo>
                <a:close/>
              </a:path>
            </a:pathLst>
          </a:cu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2EF04EC6-7CAA-43B4-409F-BF84FB3A4977}"/>
              </a:ext>
            </a:extLst>
          </p:cNvPr>
          <p:cNvSpPr/>
          <p:nvPr/>
        </p:nvSpPr>
        <p:spPr>
          <a:xfrm>
            <a:off x="7851648" y="4657344"/>
            <a:ext cx="1865376" cy="323088"/>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7EA23C18-4C8E-C070-38A8-2B65B2C6789D}"/>
              </a:ext>
            </a:extLst>
          </p:cNvPr>
          <p:cNvSpPr/>
          <p:nvPr/>
        </p:nvSpPr>
        <p:spPr>
          <a:xfrm>
            <a:off x="5958840" y="3371088"/>
            <a:ext cx="332232" cy="40335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BCC86301-8E2D-E38D-F385-C4E288DB2E7F}"/>
              </a:ext>
            </a:extLst>
          </p:cNvPr>
          <p:cNvSpPr txBox="1"/>
          <p:nvPr/>
        </p:nvSpPr>
        <p:spPr>
          <a:xfrm>
            <a:off x="6581775" y="2923605"/>
            <a:ext cx="621665"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0,85 m²</a:t>
            </a:r>
          </a:p>
        </p:txBody>
      </p:sp>
      <p:cxnSp>
        <p:nvCxnSpPr>
          <p:cNvPr id="12" name="Rechte verbindingslijn 11">
            <a:extLst>
              <a:ext uri="{FF2B5EF4-FFF2-40B4-BE49-F238E27FC236}">
                <a16:creationId xmlns:a16="http://schemas.microsoft.com/office/drawing/2014/main" id="{93835D24-7B98-BF71-41E9-6B04EEB1165F}"/>
              </a:ext>
            </a:extLst>
          </p:cNvPr>
          <p:cNvCxnSpPr>
            <a:stCxn id="10" idx="1"/>
          </p:cNvCxnSpPr>
          <p:nvPr/>
        </p:nvCxnSpPr>
        <p:spPr>
          <a:xfrm flipH="1">
            <a:off x="6238240" y="3050563"/>
            <a:ext cx="343535" cy="378437"/>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hthoek 12">
            <a:extLst>
              <a:ext uri="{FF2B5EF4-FFF2-40B4-BE49-F238E27FC236}">
                <a16:creationId xmlns:a16="http://schemas.microsoft.com/office/drawing/2014/main" id="{A3C9D872-E7AD-3F2F-FE31-3DBB119E5151}"/>
              </a:ext>
            </a:extLst>
          </p:cNvPr>
          <p:cNvSpPr/>
          <p:nvPr/>
        </p:nvSpPr>
        <p:spPr>
          <a:xfrm>
            <a:off x="4443984" y="5852160"/>
            <a:ext cx="773176" cy="42062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587A4985-0512-E663-9D1F-6A808B812DFD}"/>
              </a:ext>
            </a:extLst>
          </p:cNvPr>
          <p:cNvSpPr txBox="1"/>
          <p:nvPr/>
        </p:nvSpPr>
        <p:spPr>
          <a:xfrm>
            <a:off x="3366135" y="6434294"/>
            <a:ext cx="621665"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2,15 m²</a:t>
            </a:r>
          </a:p>
        </p:txBody>
      </p:sp>
      <p:cxnSp>
        <p:nvCxnSpPr>
          <p:cNvPr id="16" name="Rechte verbindingslijn 15">
            <a:extLst>
              <a:ext uri="{FF2B5EF4-FFF2-40B4-BE49-F238E27FC236}">
                <a16:creationId xmlns:a16="http://schemas.microsoft.com/office/drawing/2014/main" id="{85CF2723-6783-6E92-1F94-3A72A8149E57}"/>
              </a:ext>
            </a:extLst>
          </p:cNvPr>
          <p:cNvCxnSpPr>
            <a:endCxn id="14" idx="3"/>
          </p:cNvCxnSpPr>
          <p:nvPr/>
        </p:nvCxnSpPr>
        <p:spPr>
          <a:xfrm flipH="1">
            <a:off x="3987800" y="6058294"/>
            <a:ext cx="782320" cy="502958"/>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hthoek 16">
            <a:extLst>
              <a:ext uri="{FF2B5EF4-FFF2-40B4-BE49-F238E27FC236}">
                <a16:creationId xmlns:a16="http://schemas.microsoft.com/office/drawing/2014/main" id="{3BC88C8F-AB0D-6D48-F4A2-148B2E747FC2}"/>
              </a:ext>
            </a:extLst>
          </p:cNvPr>
          <p:cNvSpPr/>
          <p:nvPr/>
        </p:nvSpPr>
        <p:spPr>
          <a:xfrm>
            <a:off x="4897120" y="4145280"/>
            <a:ext cx="394208" cy="20828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2E90EE1C-ACEA-6904-9A82-626097984B99}"/>
              </a:ext>
            </a:extLst>
          </p:cNvPr>
          <p:cNvSpPr txBox="1"/>
          <p:nvPr/>
        </p:nvSpPr>
        <p:spPr>
          <a:xfrm>
            <a:off x="3163887" y="3978698"/>
            <a:ext cx="621665"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0,55 m²</a:t>
            </a:r>
          </a:p>
        </p:txBody>
      </p:sp>
      <p:cxnSp>
        <p:nvCxnSpPr>
          <p:cNvPr id="20" name="Rechte verbindingslijn 19">
            <a:extLst>
              <a:ext uri="{FF2B5EF4-FFF2-40B4-BE49-F238E27FC236}">
                <a16:creationId xmlns:a16="http://schemas.microsoft.com/office/drawing/2014/main" id="{80E22626-A821-F895-75C7-92F20BD06ABF}"/>
              </a:ext>
            </a:extLst>
          </p:cNvPr>
          <p:cNvCxnSpPr>
            <a:cxnSpLocks/>
            <a:endCxn id="18" idx="3"/>
          </p:cNvCxnSpPr>
          <p:nvPr/>
        </p:nvCxnSpPr>
        <p:spPr>
          <a:xfrm flipH="1" flipV="1">
            <a:off x="3785552" y="4105656"/>
            <a:ext cx="1233361" cy="143764"/>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hthoek 22">
            <a:extLst>
              <a:ext uri="{FF2B5EF4-FFF2-40B4-BE49-F238E27FC236}">
                <a16:creationId xmlns:a16="http://schemas.microsoft.com/office/drawing/2014/main" id="{EE6126BB-43F1-7B64-C08E-20D35B556ED4}"/>
              </a:ext>
            </a:extLst>
          </p:cNvPr>
          <p:cNvSpPr/>
          <p:nvPr/>
        </p:nvSpPr>
        <p:spPr>
          <a:xfrm>
            <a:off x="8301504" y="4708652"/>
            <a:ext cx="452352" cy="21691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E60BC1D1-15D1-4D0B-0E47-C220A7F5D3FC}"/>
              </a:ext>
            </a:extLst>
          </p:cNvPr>
          <p:cNvSpPr txBox="1"/>
          <p:nvPr/>
        </p:nvSpPr>
        <p:spPr>
          <a:xfrm>
            <a:off x="7013913" y="4708652"/>
            <a:ext cx="621665"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0,55 m²</a:t>
            </a:r>
          </a:p>
        </p:txBody>
      </p:sp>
      <p:cxnSp>
        <p:nvCxnSpPr>
          <p:cNvPr id="25" name="Rechte verbindingslijn 24">
            <a:extLst>
              <a:ext uri="{FF2B5EF4-FFF2-40B4-BE49-F238E27FC236}">
                <a16:creationId xmlns:a16="http://schemas.microsoft.com/office/drawing/2014/main" id="{53A83811-1845-B5B5-369B-13F7974AFEDF}"/>
              </a:ext>
            </a:extLst>
          </p:cNvPr>
          <p:cNvCxnSpPr>
            <a:cxnSpLocks/>
          </p:cNvCxnSpPr>
          <p:nvPr/>
        </p:nvCxnSpPr>
        <p:spPr>
          <a:xfrm flipH="1">
            <a:off x="7635578" y="4828032"/>
            <a:ext cx="80738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hthoek 10">
            <a:extLst>
              <a:ext uri="{FF2B5EF4-FFF2-40B4-BE49-F238E27FC236}">
                <a16:creationId xmlns:a16="http://schemas.microsoft.com/office/drawing/2014/main" id="{DD80139C-B2DE-B063-0F24-58D500B9B3D5}"/>
              </a:ext>
            </a:extLst>
          </p:cNvPr>
          <p:cNvSpPr/>
          <p:nvPr/>
        </p:nvSpPr>
        <p:spPr>
          <a:xfrm>
            <a:off x="761283" y="3352800"/>
            <a:ext cx="1865376" cy="291998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2107FF80-EE26-75C9-CA81-4599879930CA}"/>
              </a:ext>
            </a:extLst>
          </p:cNvPr>
          <p:cNvSpPr/>
          <p:nvPr/>
        </p:nvSpPr>
        <p:spPr>
          <a:xfrm>
            <a:off x="1785620" y="2070846"/>
            <a:ext cx="841039" cy="116765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pic>
        <p:nvPicPr>
          <p:cNvPr id="19" name="Afbeelding 18">
            <a:extLst>
              <a:ext uri="{FF2B5EF4-FFF2-40B4-BE49-F238E27FC236}">
                <a16:creationId xmlns:a16="http://schemas.microsoft.com/office/drawing/2014/main" id="{E2C3F29C-5BF6-5B76-7DFE-0884ACA0F50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272773" y="4491874"/>
            <a:ext cx="564648" cy="494243"/>
          </a:xfrm>
          <a:prstGeom prst="rect">
            <a:avLst/>
          </a:prstGeom>
        </p:spPr>
      </p:pic>
    </p:spTree>
    <p:extLst>
      <p:ext uri="{BB962C8B-B14F-4D97-AF65-F5344CB8AC3E}">
        <p14:creationId xmlns:p14="http://schemas.microsoft.com/office/powerpoint/2010/main" val="1059412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7D7BE7C-9242-9A25-BF0B-5533154EDEDA}"/>
              </a:ext>
            </a:extLst>
          </p:cNvPr>
          <p:cNvPicPr>
            <a:picLocks noChangeAspect="1"/>
          </p:cNvPicPr>
          <p:nvPr/>
        </p:nvPicPr>
        <p:blipFill>
          <a:blip r:embed="rId3"/>
          <a:stretch>
            <a:fillRect/>
          </a:stretch>
        </p:blipFill>
        <p:spPr>
          <a:xfrm>
            <a:off x="276594" y="1210236"/>
            <a:ext cx="6014433" cy="5404074"/>
          </a:xfrm>
          <a:prstGeom prst="rect">
            <a:avLst/>
          </a:prstGeom>
        </p:spPr>
      </p:pic>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9 Ruimteverwarming</a:t>
            </a:r>
          </a:p>
        </p:txBody>
      </p:sp>
      <p:pic>
        <p:nvPicPr>
          <p:cNvPr id="2" name="Afbeelding 1">
            <a:extLst>
              <a:ext uri="{FF2B5EF4-FFF2-40B4-BE49-F238E27FC236}">
                <a16:creationId xmlns:a16="http://schemas.microsoft.com/office/drawing/2014/main" id="{EC03BA56-9024-370C-B11D-0678DF039CD5}"/>
              </a:ext>
            </a:extLst>
          </p:cNvPr>
          <p:cNvPicPr>
            <a:picLocks noChangeAspect="1"/>
          </p:cNvPicPr>
          <p:nvPr/>
        </p:nvPicPr>
        <p:blipFill>
          <a:blip r:embed="rId4"/>
          <a:stretch>
            <a:fillRect/>
          </a:stretch>
        </p:blipFill>
        <p:spPr>
          <a:xfrm>
            <a:off x="9631583" y="3182680"/>
            <a:ext cx="2295238" cy="5476190"/>
          </a:xfrm>
          <a:prstGeom prst="rect">
            <a:avLst/>
          </a:prstGeom>
        </p:spPr>
      </p:pic>
      <p:pic>
        <p:nvPicPr>
          <p:cNvPr id="4" name="Afbeelding 3">
            <a:extLst>
              <a:ext uri="{FF2B5EF4-FFF2-40B4-BE49-F238E27FC236}">
                <a16:creationId xmlns:a16="http://schemas.microsoft.com/office/drawing/2014/main" id="{CB0DD6D0-48E7-B0BB-54E3-E5F5C59FB57E}"/>
              </a:ext>
            </a:extLst>
          </p:cNvPr>
          <p:cNvPicPr>
            <a:picLocks noChangeAspect="1"/>
          </p:cNvPicPr>
          <p:nvPr/>
        </p:nvPicPr>
        <p:blipFill>
          <a:blip r:embed="rId5"/>
          <a:stretch>
            <a:fillRect/>
          </a:stretch>
        </p:blipFill>
        <p:spPr>
          <a:xfrm>
            <a:off x="6455404" y="2261268"/>
            <a:ext cx="2847426" cy="4218732"/>
          </a:xfrm>
          <a:prstGeom prst="rect">
            <a:avLst/>
          </a:prstGeom>
        </p:spPr>
      </p:pic>
      <p:sp>
        <p:nvSpPr>
          <p:cNvPr id="7" name="Ovaal 6">
            <a:extLst>
              <a:ext uri="{FF2B5EF4-FFF2-40B4-BE49-F238E27FC236}">
                <a16:creationId xmlns:a16="http://schemas.microsoft.com/office/drawing/2014/main" id="{7071E098-26C6-C3F6-6821-31CB3184C0EC}"/>
              </a:ext>
            </a:extLst>
          </p:cNvPr>
          <p:cNvSpPr/>
          <p:nvPr/>
        </p:nvSpPr>
        <p:spPr>
          <a:xfrm>
            <a:off x="6326647" y="3346585"/>
            <a:ext cx="3190636" cy="267829"/>
          </a:xfrm>
          <a:prstGeom prst="ellipse">
            <a:avLst/>
          </a:prstGeom>
          <a:noFill/>
          <a:ln w="28575">
            <a:solidFill>
              <a:srgbClr val="E51937"/>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8D48C78D-B7DE-E517-38DE-27AED8A4B054}"/>
              </a:ext>
            </a:extLst>
          </p:cNvPr>
          <p:cNvSpPr/>
          <p:nvPr/>
        </p:nvSpPr>
        <p:spPr>
          <a:xfrm>
            <a:off x="9183884" y="4111692"/>
            <a:ext cx="3190636" cy="267829"/>
          </a:xfrm>
          <a:prstGeom prst="ellipse">
            <a:avLst/>
          </a:prstGeom>
          <a:noFill/>
          <a:ln w="28575">
            <a:solidFill>
              <a:srgbClr val="E51937"/>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dirty="0"/>
          </a:p>
        </p:txBody>
      </p:sp>
      <p:cxnSp>
        <p:nvCxnSpPr>
          <p:cNvPr id="10" name="Rechte verbindingslijn met pijl 9">
            <a:extLst>
              <a:ext uri="{FF2B5EF4-FFF2-40B4-BE49-F238E27FC236}">
                <a16:creationId xmlns:a16="http://schemas.microsoft.com/office/drawing/2014/main" id="{61AB2483-F361-A338-71F8-FCB43EDE392E}"/>
              </a:ext>
            </a:extLst>
          </p:cNvPr>
          <p:cNvCxnSpPr>
            <a:cxnSpLocks/>
          </p:cNvCxnSpPr>
          <p:nvPr/>
        </p:nvCxnSpPr>
        <p:spPr>
          <a:xfrm flipV="1">
            <a:off x="2656573" y="3614414"/>
            <a:ext cx="3684531" cy="11189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3A8F13F3-D726-12DA-AA59-2A197A1C77D5}"/>
              </a:ext>
            </a:extLst>
          </p:cNvPr>
          <p:cNvCxnSpPr>
            <a:cxnSpLocks/>
          </p:cNvCxnSpPr>
          <p:nvPr/>
        </p:nvCxnSpPr>
        <p:spPr>
          <a:xfrm flipV="1">
            <a:off x="2752165" y="4467225"/>
            <a:ext cx="6765118" cy="8219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162860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0EAA-7959-A03F-9206-0BFFC0E51ABB}"/>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3C90E5CD-2948-9C7A-3043-F35C496AC88D}"/>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06CB7ADA-67FE-46BB-CD76-EF4DF8832B2F}"/>
              </a:ext>
            </a:extLst>
          </p:cNvPr>
          <p:cNvSpPr txBox="1">
            <a:spLocks noChangeAspect="1"/>
          </p:cNvSpPr>
          <p:nvPr/>
        </p:nvSpPr>
        <p:spPr>
          <a:xfrm>
            <a:off x="3596027" y="296748"/>
            <a:ext cx="8602323" cy="5761546"/>
          </a:xfrm>
          <a:prstGeom prst="rect">
            <a:avLst/>
          </a:prstGeom>
          <a:noFill/>
          <a:ln>
            <a:solidFill>
              <a:srgbClr val="0070C0"/>
            </a:solid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aantal rekenzones inclusief het GBO per rekenzone</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Antwoord: </a:t>
            </a:r>
          </a:p>
          <a:p>
            <a:pPr marL="228600" indent="-228600" fontAlgn="t">
              <a:buAutoNum type="arabicPeriod"/>
            </a:pPr>
            <a:r>
              <a:rPr lang="nl-NL" sz="1200" dirty="0">
                <a:solidFill>
                  <a:schemeClr val="tx2">
                    <a:lumMod val="75000"/>
                  </a:schemeClr>
                </a:solidFill>
                <a:highlight>
                  <a:srgbClr val="00B0F0"/>
                </a:highlight>
                <a:latin typeface="Verdana Pro Light" panose="020B0304030504040204" pitchFamily="34" charset="0"/>
                <a:ea typeface="Roboto Light" panose="02000000000000000000" pitchFamily="2" charset="0"/>
                <a:cs typeface="Gisha" panose="020B0502040204020203" pitchFamily="34" charset="-79"/>
              </a:rPr>
              <a:t>Rekenzone </a:t>
            </a:r>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1 - 39,44 m²</a:t>
            </a:r>
            <a:endParaRPr lang="nl-NL" sz="1200" u="sng"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endParaRPr>
          </a:p>
          <a:p>
            <a:pPr marL="228600" indent="-228600" fontAlgn="t">
              <a:buAutoNum type="arabicPeriod"/>
            </a:pPr>
            <a:r>
              <a:rPr lang="nl-NL" sz="1200" dirty="0">
                <a:solidFill>
                  <a:schemeClr val="tx2">
                    <a:lumMod val="75000"/>
                  </a:schemeClr>
                </a:solidFill>
                <a:highlight>
                  <a:srgbClr val="00FF00"/>
                </a:highlight>
                <a:latin typeface="Verdana Pro Light" panose="020B0304030504040204" pitchFamily="34" charset="0"/>
                <a:ea typeface="Roboto Light" panose="02000000000000000000" pitchFamily="2" charset="0"/>
                <a:cs typeface="Gisha" panose="020B0502040204020203" pitchFamily="34" charset="-79"/>
              </a:rPr>
              <a:t>Rekenzone </a:t>
            </a:r>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2 - 8,26 m²</a:t>
            </a:r>
          </a:p>
          <a:p>
            <a:pPr marL="228600" indent="-228600" fontAlgn="t">
              <a:buFontTx/>
              <a:buAutoNum type="arabicPeriod"/>
            </a:pPr>
            <a:r>
              <a:rPr lang="nl-NL" sz="12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Rekenzone </a:t>
            </a:r>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3 – 25,86 m²</a:t>
            </a:r>
          </a:p>
          <a:p>
            <a:pPr marL="228600" indent="-228600" fontAlgn="t">
              <a:buAutoNum type="arabicPeriod"/>
            </a:pPr>
            <a:endParaRPr lang="nl-NL" sz="12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Niet toegestaan-symbool 1">
            <a:extLst>
              <a:ext uri="{FF2B5EF4-FFF2-40B4-BE49-F238E27FC236}">
                <a16:creationId xmlns:a16="http://schemas.microsoft.com/office/drawing/2014/main" id="{AE143780-5FCA-AFF5-64CF-EC7B102A3242}"/>
              </a:ext>
            </a:extLst>
          </p:cNvPr>
          <p:cNvSpPr/>
          <p:nvPr/>
        </p:nvSpPr>
        <p:spPr>
          <a:xfrm>
            <a:off x="1818640" y="1209040"/>
            <a:ext cx="670560" cy="508000"/>
          </a:xfrm>
          <a:prstGeom prst="noSmoking">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solidFill>
                <a:schemeClr val="tx1"/>
              </a:solidFill>
            </a:endParaRPr>
          </a:p>
        </p:txBody>
      </p:sp>
      <p:sp>
        <p:nvSpPr>
          <p:cNvPr id="4" name="Vrije vorm: vorm 3">
            <a:extLst>
              <a:ext uri="{FF2B5EF4-FFF2-40B4-BE49-F238E27FC236}">
                <a16:creationId xmlns:a16="http://schemas.microsoft.com/office/drawing/2014/main" id="{B602A665-2CD1-D160-624F-FEEC6D1A5CDE}"/>
              </a:ext>
            </a:extLst>
          </p:cNvPr>
          <p:cNvSpPr/>
          <p:nvPr/>
        </p:nvSpPr>
        <p:spPr>
          <a:xfrm>
            <a:off x="5291328" y="3371088"/>
            <a:ext cx="999744" cy="1469136"/>
          </a:xfrm>
          <a:custGeom>
            <a:avLst/>
            <a:gdLst>
              <a:gd name="connsiteX0" fmla="*/ 670560 w 999744"/>
              <a:gd name="connsiteY0" fmla="*/ 0 h 1469136"/>
              <a:gd name="connsiteX1" fmla="*/ 0 w 999744"/>
              <a:gd name="connsiteY1" fmla="*/ 0 h 1469136"/>
              <a:gd name="connsiteX2" fmla="*/ 0 w 999744"/>
              <a:gd name="connsiteY2" fmla="*/ 1469136 h 1469136"/>
              <a:gd name="connsiteX3" fmla="*/ 999744 w 999744"/>
              <a:gd name="connsiteY3" fmla="*/ 1469136 h 1469136"/>
              <a:gd name="connsiteX4" fmla="*/ 999744 w 999744"/>
              <a:gd name="connsiteY4" fmla="*/ 408432 h 1469136"/>
              <a:gd name="connsiteX5" fmla="*/ 670560 w 999744"/>
              <a:gd name="connsiteY5" fmla="*/ 408432 h 1469136"/>
              <a:gd name="connsiteX6" fmla="*/ 670560 w 999744"/>
              <a:gd name="connsiteY6" fmla="*/ 0 h 146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44" h="1469136">
                <a:moveTo>
                  <a:pt x="670560" y="0"/>
                </a:moveTo>
                <a:lnTo>
                  <a:pt x="0" y="0"/>
                </a:lnTo>
                <a:lnTo>
                  <a:pt x="0" y="1469136"/>
                </a:lnTo>
                <a:lnTo>
                  <a:pt x="999744" y="1469136"/>
                </a:lnTo>
                <a:lnTo>
                  <a:pt x="999744" y="408432"/>
                </a:lnTo>
                <a:lnTo>
                  <a:pt x="670560" y="408432"/>
                </a:lnTo>
                <a:lnTo>
                  <a:pt x="670560" y="0"/>
                </a:lnTo>
                <a:close/>
              </a:path>
            </a:pathLst>
          </a:cu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6" name="Vrije vorm: vorm 5">
            <a:extLst>
              <a:ext uri="{FF2B5EF4-FFF2-40B4-BE49-F238E27FC236}">
                <a16:creationId xmlns:a16="http://schemas.microsoft.com/office/drawing/2014/main" id="{1024A332-D605-BA17-E568-81D9C02FB048}"/>
              </a:ext>
            </a:extLst>
          </p:cNvPr>
          <p:cNvSpPr/>
          <p:nvPr/>
        </p:nvSpPr>
        <p:spPr>
          <a:xfrm>
            <a:off x="4443984" y="3352800"/>
            <a:ext cx="1865376" cy="2919984"/>
          </a:xfrm>
          <a:custGeom>
            <a:avLst/>
            <a:gdLst>
              <a:gd name="connsiteX0" fmla="*/ 847344 w 1865376"/>
              <a:gd name="connsiteY0" fmla="*/ 0 h 2919984"/>
              <a:gd name="connsiteX1" fmla="*/ 0 w 1865376"/>
              <a:gd name="connsiteY1" fmla="*/ 0 h 2919984"/>
              <a:gd name="connsiteX2" fmla="*/ 0 w 1865376"/>
              <a:gd name="connsiteY2" fmla="*/ 2499360 h 2919984"/>
              <a:gd name="connsiteX3" fmla="*/ 774192 w 1865376"/>
              <a:gd name="connsiteY3" fmla="*/ 2499360 h 2919984"/>
              <a:gd name="connsiteX4" fmla="*/ 774192 w 1865376"/>
              <a:gd name="connsiteY4" fmla="*/ 2919984 h 2919984"/>
              <a:gd name="connsiteX5" fmla="*/ 1865376 w 1865376"/>
              <a:gd name="connsiteY5" fmla="*/ 2919984 h 2919984"/>
              <a:gd name="connsiteX6" fmla="*/ 1865376 w 1865376"/>
              <a:gd name="connsiteY6" fmla="*/ 1487424 h 2919984"/>
              <a:gd name="connsiteX7" fmla="*/ 841248 w 1865376"/>
              <a:gd name="connsiteY7" fmla="*/ 1487424 h 2919984"/>
              <a:gd name="connsiteX8" fmla="*/ 847344 w 1865376"/>
              <a:gd name="connsiteY8" fmla="*/ 0 h 291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5376" h="2919984">
                <a:moveTo>
                  <a:pt x="847344" y="0"/>
                </a:moveTo>
                <a:lnTo>
                  <a:pt x="0" y="0"/>
                </a:lnTo>
                <a:lnTo>
                  <a:pt x="0" y="2499360"/>
                </a:lnTo>
                <a:lnTo>
                  <a:pt x="774192" y="2499360"/>
                </a:lnTo>
                <a:lnTo>
                  <a:pt x="774192" y="2919984"/>
                </a:lnTo>
                <a:lnTo>
                  <a:pt x="1865376" y="2919984"/>
                </a:lnTo>
                <a:lnTo>
                  <a:pt x="1865376" y="1487424"/>
                </a:lnTo>
                <a:lnTo>
                  <a:pt x="841248" y="1487424"/>
                </a:lnTo>
                <a:lnTo>
                  <a:pt x="847344" y="0"/>
                </a:lnTo>
                <a:close/>
              </a:path>
            </a:pathLst>
          </a:cu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239E3168-94FA-D716-E95E-1DDFB1966701}"/>
              </a:ext>
            </a:extLst>
          </p:cNvPr>
          <p:cNvSpPr/>
          <p:nvPr/>
        </p:nvSpPr>
        <p:spPr>
          <a:xfrm>
            <a:off x="7851648" y="4657344"/>
            <a:ext cx="1865376" cy="323088"/>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45DE0DB9-BE92-9F59-1D01-12E712C535D3}"/>
              </a:ext>
            </a:extLst>
          </p:cNvPr>
          <p:cNvSpPr/>
          <p:nvPr/>
        </p:nvSpPr>
        <p:spPr>
          <a:xfrm>
            <a:off x="5958840" y="3371088"/>
            <a:ext cx="332232" cy="40335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9058EC20-BCF4-E293-4846-A77F757EDC97}"/>
              </a:ext>
            </a:extLst>
          </p:cNvPr>
          <p:cNvSpPr txBox="1"/>
          <p:nvPr/>
        </p:nvSpPr>
        <p:spPr>
          <a:xfrm>
            <a:off x="6581775" y="2923605"/>
            <a:ext cx="621665"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0,85 m²</a:t>
            </a:r>
          </a:p>
        </p:txBody>
      </p:sp>
      <p:cxnSp>
        <p:nvCxnSpPr>
          <p:cNvPr id="12" name="Rechte verbindingslijn 11">
            <a:extLst>
              <a:ext uri="{FF2B5EF4-FFF2-40B4-BE49-F238E27FC236}">
                <a16:creationId xmlns:a16="http://schemas.microsoft.com/office/drawing/2014/main" id="{04F0E230-CA83-9AAF-95B3-C6ACB421D758}"/>
              </a:ext>
            </a:extLst>
          </p:cNvPr>
          <p:cNvCxnSpPr>
            <a:stCxn id="10" idx="1"/>
          </p:cNvCxnSpPr>
          <p:nvPr/>
        </p:nvCxnSpPr>
        <p:spPr>
          <a:xfrm flipH="1">
            <a:off x="6238240" y="3050563"/>
            <a:ext cx="343535" cy="378437"/>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hthoek 12">
            <a:extLst>
              <a:ext uri="{FF2B5EF4-FFF2-40B4-BE49-F238E27FC236}">
                <a16:creationId xmlns:a16="http://schemas.microsoft.com/office/drawing/2014/main" id="{A74E6EE8-5774-0727-82E5-4A1E80B8A631}"/>
              </a:ext>
            </a:extLst>
          </p:cNvPr>
          <p:cNvSpPr/>
          <p:nvPr/>
        </p:nvSpPr>
        <p:spPr>
          <a:xfrm>
            <a:off x="4443984" y="5852160"/>
            <a:ext cx="773176" cy="42062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2DAE8AF5-7A2C-E235-5C49-7D44A4D7A12A}"/>
              </a:ext>
            </a:extLst>
          </p:cNvPr>
          <p:cNvSpPr txBox="1"/>
          <p:nvPr/>
        </p:nvSpPr>
        <p:spPr>
          <a:xfrm>
            <a:off x="3366135" y="6434294"/>
            <a:ext cx="621665"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2,15 m²</a:t>
            </a:r>
          </a:p>
        </p:txBody>
      </p:sp>
      <p:cxnSp>
        <p:nvCxnSpPr>
          <p:cNvPr id="16" name="Rechte verbindingslijn 15">
            <a:extLst>
              <a:ext uri="{FF2B5EF4-FFF2-40B4-BE49-F238E27FC236}">
                <a16:creationId xmlns:a16="http://schemas.microsoft.com/office/drawing/2014/main" id="{1FE99574-7C3E-A3F3-43A8-BB55CE0E2BAD}"/>
              </a:ext>
            </a:extLst>
          </p:cNvPr>
          <p:cNvCxnSpPr>
            <a:endCxn id="14" idx="3"/>
          </p:cNvCxnSpPr>
          <p:nvPr/>
        </p:nvCxnSpPr>
        <p:spPr>
          <a:xfrm flipH="1">
            <a:off x="3987800" y="6058294"/>
            <a:ext cx="782320" cy="502958"/>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hthoek 16">
            <a:extLst>
              <a:ext uri="{FF2B5EF4-FFF2-40B4-BE49-F238E27FC236}">
                <a16:creationId xmlns:a16="http://schemas.microsoft.com/office/drawing/2014/main" id="{120BB6EC-375D-7CFE-27F8-C4A7BDDF6DFD}"/>
              </a:ext>
            </a:extLst>
          </p:cNvPr>
          <p:cNvSpPr/>
          <p:nvPr/>
        </p:nvSpPr>
        <p:spPr>
          <a:xfrm>
            <a:off x="4897120" y="4145280"/>
            <a:ext cx="394208" cy="20828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96807063-80E1-6984-5AD6-805E4C602A44}"/>
              </a:ext>
            </a:extLst>
          </p:cNvPr>
          <p:cNvSpPr txBox="1"/>
          <p:nvPr/>
        </p:nvSpPr>
        <p:spPr>
          <a:xfrm>
            <a:off x="3163887" y="3978698"/>
            <a:ext cx="621665"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0,55 m²</a:t>
            </a:r>
          </a:p>
        </p:txBody>
      </p:sp>
      <p:cxnSp>
        <p:nvCxnSpPr>
          <p:cNvPr id="20" name="Rechte verbindingslijn 19">
            <a:extLst>
              <a:ext uri="{FF2B5EF4-FFF2-40B4-BE49-F238E27FC236}">
                <a16:creationId xmlns:a16="http://schemas.microsoft.com/office/drawing/2014/main" id="{84FB353C-984B-4762-15AE-55D769B304EE}"/>
              </a:ext>
            </a:extLst>
          </p:cNvPr>
          <p:cNvCxnSpPr>
            <a:cxnSpLocks/>
            <a:endCxn id="18" idx="3"/>
          </p:cNvCxnSpPr>
          <p:nvPr/>
        </p:nvCxnSpPr>
        <p:spPr>
          <a:xfrm flipH="1" flipV="1">
            <a:off x="3785552" y="4105656"/>
            <a:ext cx="1233361" cy="143764"/>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hthoek 22">
            <a:extLst>
              <a:ext uri="{FF2B5EF4-FFF2-40B4-BE49-F238E27FC236}">
                <a16:creationId xmlns:a16="http://schemas.microsoft.com/office/drawing/2014/main" id="{C50F2807-9E92-16F0-9B44-B6292D25DE9A}"/>
              </a:ext>
            </a:extLst>
          </p:cNvPr>
          <p:cNvSpPr/>
          <p:nvPr/>
        </p:nvSpPr>
        <p:spPr>
          <a:xfrm>
            <a:off x="8301504" y="4708652"/>
            <a:ext cx="452352" cy="21691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C7FB7011-D12D-354A-E3D6-760C132A08EB}"/>
              </a:ext>
            </a:extLst>
          </p:cNvPr>
          <p:cNvSpPr txBox="1"/>
          <p:nvPr/>
        </p:nvSpPr>
        <p:spPr>
          <a:xfrm>
            <a:off x="7013913" y="4708652"/>
            <a:ext cx="621665"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0,55 m²</a:t>
            </a:r>
          </a:p>
        </p:txBody>
      </p:sp>
      <p:cxnSp>
        <p:nvCxnSpPr>
          <p:cNvPr id="25" name="Rechte verbindingslijn 24">
            <a:extLst>
              <a:ext uri="{FF2B5EF4-FFF2-40B4-BE49-F238E27FC236}">
                <a16:creationId xmlns:a16="http://schemas.microsoft.com/office/drawing/2014/main" id="{FABBC0CA-5557-8032-C4E3-126C4CF34CAE}"/>
              </a:ext>
            </a:extLst>
          </p:cNvPr>
          <p:cNvCxnSpPr>
            <a:cxnSpLocks/>
          </p:cNvCxnSpPr>
          <p:nvPr/>
        </p:nvCxnSpPr>
        <p:spPr>
          <a:xfrm flipH="1">
            <a:off x="7635578" y="4828032"/>
            <a:ext cx="80738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hthoek 10">
            <a:extLst>
              <a:ext uri="{FF2B5EF4-FFF2-40B4-BE49-F238E27FC236}">
                <a16:creationId xmlns:a16="http://schemas.microsoft.com/office/drawing/2014/main" id="{5FFF16A9-35EB-C41D-19DC-BACD62EED419}"/>
              </a:ext>
            </a:extLst>
          </p:cNvPr>
          <p:cNvSpPr/>
          <p:nvPr/>
        </p:nvSpPr>
        <p:spPr>
          <a:xfrm>
            <a:off x="761283" y="3352800"/>
            <a:ext cx="1865376" cy="291998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4D36E8C6-2801-6ACD-658B-5C4499830CB8}"/>
              </a:ext>
            </a:extLst>
          </p:cNvPr>
          <p:cNvSpPr/>
          <p:nvPr/>
        </p:nvSpPr>
        <p:spPr>
          <a:xfrm>
            <a:off x="1785620" y="2070846"/>
            <a:ext cx="841039" cy="116765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pic>
        <p:nvPicPr>
          <p:cNvPr id="19" name="Afbeelding 18">
            <a:extLst>
              <a:ext uri="{FF2B5EF4-FFF2-40B4-BE49-F238E27FC236}">
                <a16:creationId xmlns:a16="http://schemas.microsoft.com/office/drawing/2014/main" id="{47671B5E-06B7-0B0A-2373-BDDA7BBCB31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272773" y="4491874"/>
            <a:ext cx="564648" cy="494243"/>
          </a:xfrm>
          <a:prstGeom prst="rect">
            <a:avLst/>
          </a:prstGeom>
        </p:spPr>
      </p:pic>
    </p:spTree>
    <p:extLst>
      <p:ext uri="{BB962C8B-B14F-4D97-AF65-F5344CB8AC3E}">
        <p14:creationId xmlns:p14="http://schemas.microsoft.com/office/powerpoint/2010/main" val="32503632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B6928BF-8C52-7C0D-648E-0F20D51B0BF0}"/>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F90030F7-9682-76E4-6D19-D56E61070C84}"/>
              </a:ext>
            </a:extLst>
          </p:cNvPr>
          <p:cNvSpPr txBox="1">
            <a:spLocks noChangeAspect="1"/>
          </p:cNvSpPr>
          <p:nvPr/>
        </p:nvSpPr>
        <p:spPr>
          <a:xfrm>
            <a:off x="3596027" y="296748"/>
            <a:ext cx="8602323"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Beschrijf de installaties (verwarming, koeling, ventilatie) per rekenzone</a:t>
            </a:r>
          </a:p>
          <a:p>
            <a:pPr fontAlgn="t"/>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Rekenzone 1: </a:t>
            </a:r>
          </a:p>
          <a:p>
            <a:pPr fontAlgn="t"/>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Verwarming: Hybridesysteem (ketel en warmtepomp) met vloerverwarming. Ketel staat buiten de thermische zone (leidingen lopen door onverwarmde ruimtes. Geen informatie, leidingen zijn niet </a:t>
            </a:r>
            <a:r>
              <a:rPr lang="nl-NL" sz="1200" dirty="0" err="1">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geisoleerd</a:t>
            </a:r>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 </a:t>
            </a:r>
          </a:p>
          <a:p>
            <a:pPr fontAlgn="t"/>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Koeling: Indirecte verdamping middels elektrische luchtwater warmtepomp met vloerkoeling (distributie idem aan verwarming)</a:t>
            </a:r>
          </a:p>
          <a:p>
            <a:pPr fontAlgn="t"/>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Ventilatie: mechanische afzuiging systeem C1. Let op: CO2 meter valt buiten beoordeling omdat er geen </a:t>
            </a:r>
            <a:r>
              <a:rPr lang="nl-NL" sz="1200" dirty="0" err="1">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luchtdrukgestuurde</a:t>
            </a:r>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 roosters zijn</a:t>
            </a: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71152379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0D192-B623-63C2-8322-ECD9B3661FB3}"/>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A408B669-66DA-4A73-B347-1041576C535C}"/>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FB55C454-9462-1E78-131B-E154127CFC69}"/>
              </a:ext>
            </a:extLst>
          </p:cNvPr>
          <p:cNvSpPr txBox="1">
            <a:spLocks noChangeAspect="1"/>
          </p:cNvSpPr>
          <p:nvPr/>
        </p:nvSpPr>
        <p:spPr>
          <a:xfrm>
            <a:off x="3596027" y="296748"/>
            <a:ext cx="8602323"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Beschrijf de installaties (verwarming, koeling, ventilatie) per rekenzone</a:t>
            </a:r>
          </a:p>
          <a:p>
            <a:pPr fontAlgn="t"/>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Rekenzone 2: </a:t>
            </a:r>
          </a:p>
          <a:p>
            <a:pPr fontAlgn="t"/>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Verwarming: Luchtlucht warmtepomp (singlesplit) afgifte ventilatieconvector (geen distributie)</a:t>
            </a:r>
          </a:p>
          <a:p>
            <a:pPr fontAlgn="t"/>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Koeling: Directe expansie in de ruimte (luchtlucht warmtepomp) airco (geen distributie)</a:t>
            </a:r>
          </a:p>
          <a:p>
            <a:pPr fontAlgn="t"/>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Ventilatie: mechanische afzuiging systeem C1. Let op: CO2 meter valt buiten beoordeling omdat er geen </a:t>
            </a:r>
            <a:r>
              <a:rPr lang="nl-NL" sz="1200" dirty="0" err="1">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luchtdrukgestuurde</a:t>
            </a:r>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 roosters zijn</a:t>
            </a: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40773041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AA777-9966-31DA-F824-F790EF05FDB0}"/>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2D1D9A9D-9579-2B11-F3DA-866A007F1809}"/>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541C0C4E-CA28-F884-4643-AF649DBAF8CF}"/>
              </a:ext>
            </a:extLst>
          </p:cNvPr>
          <p:cNvSpPr txBox="1">
            <a:spLocks noChangeAspect="1"/>
          </p:cNvSpPr>
          <p:nvPr/>
        </p:nvSpPr>
        <p:spPr>
          <a:xfrm>
            <a:off x="3596027" y="296748"/>
            <a:ext cx="8602323"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Beschrijf de installaties (verwarming, koeling, ventilatie) per rekenzone</a:t>
            </a:r>
          </a:p>
          <a:p>
            <a:pPr fontAlgn="t"/>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Rekenzone 3: </a:t>
            </a:r>
          </a:p>
          <a:p>
            <a:pPr fontAlgn="t"/>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Verwarming: Elektrische lokale verwarming (2x verblijfsruimte dus aantal lokale toestellen = 2)</a:t>
            </a:r>
          </a:p>
          <a:p>
            <a:pPr fontAlgn="t"/>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Koeling: geen koeling</a:t>
            </a:r>
          </a:p>
          <a:p>
            <a:pPr fontAlgn="t"/>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Ventilatie: mechanische afzuiging systeem C1. Let op: CO2 meter valt buiten beoordeling omdat er geen </a:t>
            </a:r>
            <a:r>
              <a:rPr lang="nl-NL" sz="1200" dirty="0" err="1">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luchtdrukgestuurde</a:t>
            </a:r>
            <a:r>
              <a:rPr lang="nl-NL" sz="12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rPr>
              <a:t> roosters zijn</a:t>
            </a: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70780150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B6928BF-8C52-7C0D-648E-0F20D51B0BF0}"/>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F90030F7-9682-76E4-6D19-D56E61070C84}"/>
              </a:ext>
            </a:extLst>
          </p:cNvPr>
          <p:cNvSpPr txBox="1">
            <a:spLocks noChangeAspect="1"/>
          </p:cNvSpPr>
          <p:nvPr/>
        </p:nvSpPr>
        <p:spPr>
          <a:xfrm>
            <a:off x="3596027" y="296748"/>
            <a:ext cx="10698041"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verliesoppervlak van de vloer </a:t>
            </a:r>
          </a:p>
        </p:txBody>
      </p:sp>
    </p:spTree>
    <p:extLst>
      <p:ext uri="{BB962C8B-B14F-4D97-AF65-F5344CB8AC3E}">
        <p14:creationId xmlns:p14="http://schemas.microsoft.com/office/powerpoint/2010/main" val="388822341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7CFB1-C22D-3C7D-656A-4E72AB151C1D}"/>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8569C5E5-9EBF-BC00-7D51-CDDE4ED3F5B0}"/>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6BDCA658-1002-5D57-598D-213D033713A9}"/>
              </a:ext>
            </a:extLst>
          </p:cNvPr>
          <p:cNvSpPr txBox="1">
            <a:spLocks noChangeAspect="1"/>
          </p:cNvSpPr>
          <p:nvPr/>
        </p:nvSpPr>
        <p:spPr>
          <a:xfrm>
            <a:off x="3596027" y="273888"/>
            <a:ext cx="8602323"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verliesoppervlak van de vloer</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Let op: hierbij moeten we weer op het hart van de </a:t>
            </a: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woningscheidende</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wand gaan zitten</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het gemak kunnen we de vloer opdelen in twee rechthoeken: </a:t>
            </a:r>
          </a:p>
          <a:p>
            <a:pPr marL="228600" indent="-228600" fontAlgn="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4,88x7,19 = 35,09 m²</a:t>
            </a:r>
          </a:p>
          <a:p>
            <a:pPr marL="228600" indent="-228600" fontAlgn="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2,30x3,18 = 7,31 m² </a:t>
            </a:r>
          </a:p>
          <a:p>
            <a:pPr marL="228600" indent="-228600" fontAlgn="t">
              <a:buAutoNum type="arabicPeriod"/>
            </a:pP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totaal oppervlak van de verliesgevende vloer is 35,09 + 7,31 = 42,40 m²</a:t>
            </a:r>
          </a:p>
        </p:txBody>
      </p:sp>
      <p:sp>
        <p:nvSpPr>
          <p:cNvPr id="2" name="Vrije vorm: vorm 1">
            <a:extLst>
              <a:ext uri="{FF2B5EF4-FFF2-40B4-BE49-F238E27FC236}">
                <a16:creationId xmlns:a16="http://schemas.microsoft.com/office/drawing/2014/main" id="{7E94AE01-6DD7-2204-10B9-5A39BF4D5B14}"/>
              </a:ext>
            </a:extLst>
          </p:cNvPr>
          <p:cNvSpPr/>
          <p:nvPr/>
        </p:nvSpPr>
        <p:spPr>
          <a:xfrm>
            <a:off x="719328" y="2078736"/>
            <a:ext cx="1987296" cy="4187952"/>
          </a:xfrm>
          <a:custGeom>
            <a:avLst/>
            <a:gdLst>
              <a:gd name="connsiteX0" fmla="*/ 1975104 w 1987296"/>
              <a:gd name="connsiteY0" fmla="*/ 4187952 h 4187952"/>
              <a:gd name="connsiteX1" fmla="*/ 0 w 1987296"/>
              <a:gd name="connsiteY1" fmla="*/ 4187952 h 4187952"/>
              <a:gd name="connsiteX2" fmla="*/ 0 w 1987296"/>
              <a:gd name="connsiteY2" fmla="*/ 1286256 h 4187952"/>
              <a:gd name="connsiteX3" fmla="*/ 1054608 w 1987296"/>
              <a:gd name="connsiteY3" fmla="*/ 1286256 h 4187952"/>
              <a:gd name="connsiteX4" fmla="*/ 1054608 w 1987296"/>
              <a:gd name="connsiteY4" fmla="*/ 0 h 4187952"/>
              <a:gd name="connsiteX5" fmla="*/ 1987296 w 1987296"/>
              <a:gd name="connsiteY5" fmla="*/ 0 h 4187952"/>
              <a:gd name="connsiteX6" fmla="*/ 1975104 w 1987296"/>
              <a:gd name="connsiteY6" fmla="*/ 4187952 h 418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296" h="4187952">
                <a:moveTo>
                  <a:pt x="1975104" y="4187952"/>
                </a:moveTo>
                <a:lnTo>
                  <a:pt x="0" y="4187952"/>
                </a:lnTo>
                <a:lnTo>
                  <a:pt x="0" y="1286256"/>
                </a:lnTo>
                <a:lnTo>
                  <a:pt x="1054608" y="1286256"/>
                </a:lnTo>
                <a:lnTo>
                  <a:pt x="1054608" y="0"/>
                </a:lnTo>
                <a:lnTo>
                  <a:pt x="1987296" y="0"/>
                </a:lnTo>
                <a:lnTo>
                  <a:pt x="1975104" y="4187952"/>
                </a:ln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cxnSp>
        <p:nvCxnSpPr>
          <p:cNvPr id="3" name="Rechte verbindingslijn 2">
            <a:extLst>
              <a:ext uri="{FF2B5EF4-FFF2-40B4-BE49-F238E27FC236}">
                <a16:creationId xmlns:a16="http://schemas.microsoft.com/office/drawing/2014/main" id="{B7F0B23B-79A9-E9DD-D3EA-957F165E61A3}"/>
              </a:ext>
            </a:extLst>
          </p:cNvPr>
          <p:cNvCxnSpPr/>
          <p:nvPr/>
        </p:nvCxnSpPr>
        <p:spPr>
          <a:xfrm>
            <a:off x="721360" y="6261100"/>
            <a:ext cx="198628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kstvak 3">
            <a:extLst>
              <a:ext uri="{FF2B5EF4-FFF2-40B4-BE49-F238E27FC236}">
                <a16:creationId xmlns:a16="http://schemas.microsoft.com/office/drawing/2014/main" id="{EC6CCAEF-A548-3063-635F-FDB96A804555}"/>
              </a:ext>
            </a:extLst>
          </p:cNvPr>
          <p:cNvSpPr txBox="1"/>
          <p:nvPr/>
        </p:nvSpPr>
        <p:spPr>
          <a:xfrm>
            <a:off x="1518920" y="6130295"/>
            <a:ext cx="449580"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050" dirty="0"/>
              <a:t>4,88</a:t>
            </a:r>
          </a:p>
        </p:txBody>
      </p:sp>
      <p:cxnSp>
        <p:nvCxnSpPr>
          <p:cNvPr id="6" name="Rechte verbindingslijn 5">
            <a:extLst>
              <a:ext uri="{FF2B5EF4-FFF2-40B4-BE49-F238E27FC236}">
                <a16:creationId xmlns:a16="http://schemas.microsoft.com/office/drawing/2014/main" id="{EAD27852-05AA-80AB-E281-ABE92202AEC2}"/>
              </a:ext>
            </a:extLst>
          </p:cNvPr>
          <p:cNvCxnSpPr>
            <a:cxnSpLocks/>
          </p:cNvCxnSpPr>
          <p:nvPr/>
        </p:nvCxnSpPr>
        <p:spPr>
          <a:xfrm>
            <a:off x="1780540" y="2084324"/>
            <a:ext cx="926084"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kstvak 6">
            <a:extLst>
              <a:ext uri="{FF2B5EF4-FFF2-40B4-BE49-F238E27FC236}">
                <a16:creationId xmlns:a16="http://schemas.microsoft.com/office/drawing/2014/main" id="{CC2F5DEB-0B87-2DBE-CC55-A33255467AE3}"/>
              </a:ext>
            </a:extLst>
          </p:cNvPr>
          <p:cNvSpPr txBox="1"/>
          <p:nvPr/>
        </p:nvSpPr>
        <p:spPr>
          <a:xfrm>
            <a:off x="1968500" y="1947931"/>
            <a:ext cx="449580"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050" dirty="0"/>
              <a:t>2,30</a:t>
            </a:r>
          </a:p>
        </p:txBody>
      </p:sp>
      <p:cxnSp>
        <p:nvCxnSpPr>
          <p:cNvPr id="10" name="Rechte verbindingslijn 9">
            <a:extLst>
              <a:ext uri="{FF2B5EF4-FFF2-40B4-BE49-F238E27FC236}">
                <a16:creationId xmlns:a16="http://schemas.microsoft.com/office/drawing/2014/main" id="{6C79FC7E-76EA-87E2-C0D4-321A3F4543AC}"/>
              </a:ext>
            </a:extLst>
          </p:cNvPr>
          <p:cNvCxnSpPr>
            <a:cxnSpLocks/>
          </p:cNvCxnSpPr>
          <p:nvPr/>
        </p:nvCxnSpPr>
        <p:spPr>
          <a:xfrm>
            <a:off x="3248660" y="2053595"/>
            <a:ext cx="0" cy="1306825"/>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kstvak 10">
            <a:extLst>
              <a:ext uri="{FF2B5EF4-FFF2-40B4-BE49-F238E27FC236}">
                <a16:creationId xmlns:a16="http://schemas.microsoft.com/office/drawing/2014/main" id="{3D72843D-CC06-C7FF-B18B-120D8ACE6E28}"/>
              </a:ext>
            </a:extLst>
          </p:cNvPr>
          <p:cNvSpPr txBox="1"/>
          <p:nvPr/>
        </p:nvSpPr>
        <p:spPr>
          <a:xfrm>
            <a:off x="3197554" y="2445397"/>
            <a:ext cx="449580"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050" dirty="0"/>
              <a:t>3,18</a:t>
            </a:r>
          </a:p>
        </p:txBody>
      </p:sp>
      <p:sp>
        <p:nvSpPr>
          <p:cNvPr id="15" name="Tekstvak 14">
            <a:extLst>
              <a:ext uri="{FF2B5EF4-FFF2-40B4-BE49-F238E27FC236}">
                <a16:creationId xmlns:a16="http://schemas.microsoft.com/office/drawing/2014/main" id="{3F61A5A0-9605-3F0D-3F8D-B0D841BA24CD}"/>
              </a:ext>
            </a:extLst>
          </p:cNvPr>
          <p:cNvSpPr txBox="1"/>
          <p:nvPr/>
        </p:nvSpPr>
        <p:spPr>
          <a:xfrm>
            <a:off x="3197554" y="4666950"/>
            <a:ext cx="449580"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050" dirty="0"/>
              <a:t>7,19</a:t>
            </a:r>
          </a:p>
        </p:txBody>
      </p:sp>
    </p:spTree>
    <p:extLst>
      <p:ext uri="{BB962C8B-B14F-4D97-AF65-F5344CB8AC3E}">
        <p14:creationId xmlns:p14="http://schemas.microsoft.com/office/powerpoint/2010/main" val="152783043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B6928BF-8C52-7C0D-648E-0F20D51B0BF0}"/>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F90030F7-9682-76E4-6D19-D56E61070C84}"/>
              </a:ext>
            </a:extLst>
          </p:cNvPr>
          <p:cNvSpPr txBox="1">
            <a:spLocks noChangeAspect="1"/>
          </p:cNvSpPr>
          <p:nvPr/>
        </p:nvSpPr>
        <p:spPr>
          <a:xfrm>
            <a:off x="3596027" y="296748"/>
            <a:ext cx="10698041"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verliesoppervlak van de linker zijgevel (bruto)</a:t>
            </a:r>
          </a:p>
        </p:txBody>
      </p:sp>
    </p:spTree>
    <p:extLst>
      <p:ext uri="{BB962C8B-B14F-4D97-AF65-F5344CB8AC3E}">
        <p14:creationId xmlns:p14="http://schemas.microsoft.com/office/powerpoint/2010/main" val="141711823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AFF35-34B6-072C-CCC7-9AC36295DDF7}"/>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BD7EF097-CA9B-C3C4-758A-271B2C23CA28}"/>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B816ACE3-9ADE-3FA2-D41A-D4686B73F19B}"/>
              </a:ext>
            </a:extLst>
          </p:cNvPr>
          <p:cNvSpPr txBox="1">
            <a:spLocks noChangeAspect="1"/>
          </p:cNvSpPr>
          <p:nvPr/>
        </p:nvSpPr>
        <p:spPr>
          <a:xfrm>
            <a:off x="3596028" y="296748"/>
            <a:ext cx="8522082"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verliesoppervlak van de linker zijgevel (bruto)</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de breedte van het verliesoppervlak wordt altijd aan de binnenzijde gemeten. Hiervoor kan het helpen om de thermische schil voor jezelf uit te tekenen. </a:t>
            </a:r>
          </a:p>
          <a:p>
            <a:pPr fontAlgn="t"/>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Breedte van de linkerzijgevel = 0,27 + 1,00 + 0,11 + 1,80 = 3,18 m</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Hoogte van de gevel is 2,60 m (zie aangeleverde informatie) </a:t>
            </a:r>
          </a:p>
          <a:p>
            <a:pPr fontAlgn="t"/>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bruto verliesoppervlak van de linkerzijgevel = 3,18 x 2,60 = </a:t>
            </a:r>
            <a:r>
              <a:rPr lang="nl-NL" sz="16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8,27 m²</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Vrije vorm: vorm 1">
            <a:extLst>
              <a:ext uri="{FF2B5EF4-FFF2-40B4-BE49-F238E27FC236}">
                <a16:creationId xmlns:a16="http://schemas.microsoft.com/office/drawing/2014/main" id="{A47B2DD2-AFFB-C740-709C-6CCC590FF46C}"/>
              </a:ext>
            </a:extLst>
          </p:cNvPr>
          <p:cNvSpPr/>
          <p:nvPr/>
        </p:nvSpPr>
        <p:spPr>
          <a:xfrm>
            <a:off x="463062" y="2080847"/>
            <a:ext cx="2948353" cy="1283677"/>
          </a:xfrm>
          <a:custGeom>
            <a:avLst/>
            <a:gdLst>
              <a:gd name="connsiteX0" fmla="*/ 0 w 2948353"/>
              <a:gd name="connsiteY0" fmla="*/ 1283677 h 1283677"/>
              <a:gd name="connsiteX1" fmla="*/ 1318846 w 2948353"/>
              <a:gd name="connsiteY1" fmla="*/ 1283677 h 1283677"/>
              <a:gd name="connsiteX2" fmla="*/ 1318846 w 2948353"/>
              <a:gd name="connsiteY2" fmla="*/ 0 h 1283677"/>
              <a:gd name="connsiteX3" fmla="*/ 2948353 w 2948353"/>
              <a:gd name="connsiteY3" fmla="*/ 0 h 1283677"/>
            </a:gdLst>
            <a:ahLst/>
            <a:cxnLst>
              <a:cxn ang="0">
                <a:pos x="connsiteX0" y="connsiteY0"/>
              </a:cxn>
              <a:cxn ang="0">
                <a:pos x="connsiteX1" y="connsiteY1"/>
              </a:cxn>
              <a:cxn ang="0">
                <a:pos x="connsiteX2" y="connsiteY2"/>
              </a:cxn>
              <a:cxn ang="0">
                <a:pos x="connsiteX3" y="connsiteY3"/>
              </a:cxn>
            </a:cxnLst>
            <a:rect l="l" t="t" r="r" b="b"/>
            <a:pathLst>
              <a:path w="2948353" h="1283677">
                <a:moveTo>
                  <a:pt x="0" y="1283677"/>
                </a:moveTo>
                <a:lnTo>
                  <a:pt x="1318846" y="1283677"/>
                </a:lnTo>
                <a:lnTo>
                  <a:pt x="1318846" y="0"/>
                </a:lnTo>
                <a:lnTo>
                  <a:pt x="2948353" y="0"/>
                </a:ln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4" name="Rechte verbindingslijn met pijl 3">
            <a:extLst>
              <a:ext uri="{FF2B5EF4-FFF2-40B4-BE49-F238E27FC236}">
                <a16:creationId xmlns:a16="http://schemas.microsoft.com/office/drawing/2014/main" id="{02466273-5D55-9231-AA0E-1158AB559FFC}"/>
              </a:ext>
            </a:extLst>
          </p:cNvPr>
          <p:cNvCxnSpPr>
            <a:cxnSpLocks/>
          </p:cNvCxnSpPr>
          <p:nvPr/>
        </p:nvCxnSpPr>
        <p:spPr>
          <a:xfrm>
            <a:off x="3264877" y="2074985"/>
            <a:ext cx="0" cy="128367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Rechte verbindingslijn 6">
            <a:extLst>
              <a:ext uri="{FF2B5EF4-FFF2-40B4-BE49-F238E27FC236}">
                <a16:creationId xmlns:a16="http://schemas.microsoft.com/office/drawing/2014/main" id="{3049167F-77A5-AEE3-A237-5D62A152044A}"/>
              </a:ext>
            </a:extLst>
          </p:cNvPr>
          <p:cNvCxnSpPr/>
          <p:nvPr/>
        </p:nvCxnSpPr>
        <p:spPr>
          <a:xfrm flipH="1">
            <a:off x="3264877" y="1580425"/>
            <a:ext cx="386861" cy="115105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218295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B6928BF-8C52-7C0D-648E-0F20D51B0BF0}"/>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F90030F7-9682-76E4-6D19-D56E61070C84}"/>
              </a:ext>
            </a:extLst>
          </p:cNvPr>
          <p:cNvSpPr txBox="1">
            <a:spLocks noChangeAspect="1"/>
          </p:cNvSpPr>
          <p:nvPr/>
        </p:nvSpPr>
        <p:spPr>
          <a:xfrm>
            <a:off x="3596027" y="296748"/>
            <a:ext cx="10698041"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verliesoppervlak van het hellende dak aan de voorgevel</a:t>
            </a:r>
          </a:p>
        </p:txBody>
      </p:sp>
    </p:spTree>
    <p:extLst>
      <p:ext uri="{BB962C8B-B14F-4D97-AF65-F5344CB8AC3E}">
        <p14:creationId xmlns:p14="http://schemas.microsoft.com/office/powerpoint/2010/main" val="384011932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744FE-8FFB-995D-8A4F-F73921AFFFA4}"/>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E1558282-0860-1B09-DD95-E9FCE6403805}"/>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7B5C230E-A400-A42A-9320-B21E42BB3B73}"/>
              </a:ext>
            </a:extLst>
          </p:cNvPr>
          <p:cNvSpPr txBox="1">
            <a:spLocks noChangeAspect="1"/>
          </p:cNvSpPr>
          <p:nvPr/>
        </p:nvSpPr>
        <p:spPr>
          <a:xfrm>
            <a:off x="3596027" y="296748"/>
            <a:ext cx="8456339"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verliesoppervlak van het hellende dak aan de voorgevel</a:t>
            </a:r>
          </a:p>
          <a:p>
            <a:pPr fontAlgn="t"/>
            <a:r>
              <a:rPr lang="nl-NL" sz="11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Meettip</a:t>
            </a:r>
            <a:r>
              <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Als de lengte of breedte van het dak niet te bepalen is, kan het dakoppervlak als volgt worden vastgesteld: </a:t>
            </a:r>
            <a:r>
              <a:rPr lang="nl-NL" sz="11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fdak</a:t>
            </a:r>
            <a:r>
              <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x het oppervlak van de vloer die onder het dakvlak ligt. De factor </a:t>
            </a:r>
            <a:r>
              <a:rPr lang="nl-NL" sz="11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fdak</a:t>
            </a:r>
            <a:r>
              <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hangt af van de hellingshoek van het dakvlak</a:t>
            </a:r>
            <a:endParaRPr lang="nl-NL" sz="14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vloer onder het dak is gelijk aan de helft van het vloeroppervlak van de 1</a:t>
            </a:r>
            <a:r>
              <a:rPr lang="nl-NL" sz="1200" baseline="30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verdieping minus het platte dak van de dakkapel.</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 van de vloer die onder het dakvlak ligt 4,88x7,19x0,5 = 17,54 m²</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 van het </a:t>
            </a: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plattedak</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de dakkapel 2,80x1,5 = 4,20 m² </a:t>
            </a:r>
          </a:p>
          <a:p>
            <a:pPr fontAlgn="t"/>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Resterend oppervlak = 17,54 – 4,20 = 13,34 m²</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13,34m² x de hellingshoekfactor van 60graden (2,00) = </a:t>
            </a:r>
            <a:r>
              <a:rPr lang="nl-NL" sz="16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26,68 m²</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p:txBody>
      </p:sp>
      <p:sp>
        <p:nvSpPr>
          <p:cNvPr id="3" name="Vrije vorm: vorm 2">
            <a:extLst>
              <a:ext uri="{FF2B5EF4-FFF2-40B4-BE49-F238E27FC236}">
                <a16:creationId xmlns:a16="http://schemas.microsoft.com/office/drawing/2014/main" id="{7E2E3088-8602-8619-27EC-D2C033EAB905}"/>
              </a:ext>
            </a:extLst>
          </p:cNvPr>
          <p:cNvSpPr/>
          <p:nvPr/>
        </p:nvSpPr>
        <p:spPr>
          <a:xfrm>
            <a:off x="7780020" y="4800600"/>
            <a:ext cx="1981200" cy="1474470"/>
          </a:xfrm>
          <a:custGeom>
            <a:avLst/>
            <a:gdLst>
              <a:gd name="connsiteX0" fmla="*/ 1977390 w 1981200"/>
              <a:gd name="connsiteY0" fmla="*/ 0 h 1474470"/>
              <a:gd name="connsiteX1" fmla="*/ 0 w 1981200"/>
              <a:gd name="connsiteY1" fmla="*/ 0 h 1474470"/>
              <a:gd name="connsiteX2" fmla="*/ 0 w 1981200"/>
              <a:gd name="connsiteY2" fmla="*/ 1474470 h 1474470"/>
              <a:gd name="connsiteX3" fmla="*/ 1074420 w 1981200"/>
              <a:gd name="connsiteY3" fmla="*/ 1474470 h 1474470"/>
              <a:gd name="connsiteX4" fmla="*/ 1070610 w 1981200"/>
              <a:gd name="connsiteY4" fmla="*/ 1440180 h 1474470"/>
              <a:gd name="connsiteX5" fmla="*/ 1059180 w 1981200"/>
              <a:gd name="connsiteY5" fmla="*/ 1436370 h 1474470"/>
              <a:gd name="connsiteX6" fmla="*/ 1059180 w 1981200"/>
              <a:gd name="connsiteY6" fmla="*/ 868680 h 1474470"/>
              <a:gd name="connsiteX7" fmla="*/ 1981200 w 1981200"/>
              <a:gd name="connsiteY7" fmla="*/ 868680 h 1474470"/>
              <a:gd name="connsiteX8" fmla="*/ 1977390 w 1981200"/>
              <a:gd name="connsiteY8" fmla="*/ 0 h 147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1474470">
                <a:moveTo>
                  <a:pt x="1977390" y="0"/>
                </a:moveTo>
                <a:lnTo>
                  <a:pt x="0" y="0"/>
                </a:lnTo>
                <a:lnTo>
                  <a:pt x="0" y="1474470"/>
                </a:lnTo>
                <a:lnTo>
                  <a:pt x="1074420" y="1474470"/>
                </a:lnTo>
                <a:cubicBezTo>
                  <a:pt x="1073150" y="1463040"/>
                  <a:pt x="1074881" y="1450858"/>
                  <a:pt x="1070610" y="1440180"/>
                </a:cubicBezTo>
                <a:cubicBezTo>
                  <a:pt x="1069118" y="1436451"/>
                  <a:pt x="1059180" y="1436370"/>
                  <a:pt x="1059180" y="1436370"/>
                </a:cubicBezTo>
                <a:lnTo>
                  <a:pt x="1059180" y="868680"/>
                </a:lnTo>
                <a:lnTo>
                  <a:pt x="1981200" y="868680"/>
                </a:lnTo>
                <a:lnTo>
                  <a:pt x="1977390" y="0"/>
                </a:ln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2CF7647B-C0CE-F637-D803-1B0BAC094757}"/>
              </a:ext>
            </a:extLst>
          </p:cNvPr>
          <p:cNvSpPr txBox="1"/>
          <p:nvPr/>
        </p:nvSpPr>
        <p:spPr>
          <a:xfrm>
            <a:off x="8170731" y="5276225"/>
            <a:ext cx="704328"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sz="1050" dirty="0"/>
              <a:t>13,34 m²</a:t>
            </a:r>
          </a:p>
        </p:txBody>
      </p:sp>
    </p:spTree>
    <p:extLst>
      <p:ext uri="{BB962C8B-B14F-4D97-AF65-F5344CB8AC3E}">
        <p14:creationId xmlns:p14="http://schemas.microsoft.com/office/powerpoint/2010/main" val="3126286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Temperatuurniveau warmwater</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Bij verwarming d.m.v. warm-water:</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Ontwerptemperatuur uit installatieontwerp;</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Installatieontwerp opnemen in projectdossier;</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op de opwekker ook afgiftesystemen zijn aangesloten uit andere rekenzones en in de rekenzones zijn verschillende afgiftesystemen aanwezig, dan geldt de temperatuurklasse met de hoogste temperaturen.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04B833A8-A2F6-6DE4-FC5A-941969D0939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Overige kenmerken</a:t>
            </a:r>
          </a:p>
        </p:txBody>
      </p:sp>
      <p:sp>
        <p:nvSpPr>
          <p:cNvPr id="3" name="Tekstvak 2">
            <a:extLst>
              <a:ext uri="{FF2B5EF4-FFF2-40B4-BE49-F238E27FC236}">
                <a16:creationId xmlns:a16="http://schemas.microsoft.com/office/drawing/2014/main" id="{F9516487-40E4-CA83-17EF-20502C7424D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00991885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B6928BF-8C52-7C0D-648E-0F20D51B0BF0}"/>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F90030F7-9682-76E4-6D19-D56E61070C84}"/>
              </a:ext>
            </a:extLst>
          </p:cNvPr>
          <p:cNvSpPr txBox="1">
            <a:spLocks noChangeAspect="1"/>
          </p:cNvSpPr>
          <p:nvPr/>
        </p:nvSpPr>
        <p:spPr>
          <a:xfrm>
            <a:off x="3596027" y="296748"/>
            <a:ext cx="10698041"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perimeter</a:t>
            </a:r>
            <a:endPar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endParaRPr>
          </a:p>
        </p:txBody>
      </p:sp>
    </p:spTree>
    <p:extLst>
      <p:ext uri="{BB962C8B-B14F-4D97-AF65-F5344CB8AC3E}">
        <p14:creationId xmlns:p14="http://schemas.microsoft.com/office/powerpoint/2010/main" val="352481562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B6928BF-8C52-7C0D-648E-0F20D51B0BF0}"/>
              </a:ext>
            </a:extLst>
          </p:cNvPr>
          <p:cNvPicPr>
            <a:picLocks noChangeAspect="1"/>
          </p:cNvPicPr>
          <p:nvPr/>
        </p:nvPicPr>
        <p:blipFill>
          <a:blip r:embed="rId3"/>
          <a:stretch>
            <a:fillRect/>
          </a:stretch>
        </p:blipFill>
        <p:spPr>
          <a:xfrm>
            <a:off x="145984" y="41256"/>
            <a:ext cx="10458953" cy="6741191"/>
          </a:xfrm>
          <a:prstGeom prst="rect">
            <a:avLst/>
          </a:prstGeom>
        </p:spPr>
      </p:pic>
      <p:sp>
        <p:nvSpPr>
          <p:cNvPr id="5" name="TextBox 11">
            <a:extLst>
              <a:ext uri="{FF2B5EF4-FFF2-40B4-BE49-F238E27FC236}">
                <a16:creationId xmlns:a16="http://schemas.microsoft.com/office/drawing/2014/main" id="{F90030F7-9682-76E4-6D19-D56E61070C84}"/>
              </a:ext>
            </a:extLst>
          </p:cNvPr>
          <p:cNvSpPr txBox="1">
            <a:spLocks noChangeAspect="1"/>
          </p:cNvSpPr>
          <p:nvPr/>
        </p:nvSpPr>
        <p:spPr>
          <a:xfrm>
            <a:off x="3596028" y="296748"/>
            <a:ext cx="8375256" cy="5761546"/>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perimeter </a:t>
            </a: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perimeter is de binnenwerkse omtrek van de vloer voor zover deze (omtrek) grenst aan buitenlucht of aan een onverwarmde ruimte buiten de thermische schil)</a:t>
            </a: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4,88 + (4,88+3,18=8,06) = </a:t>
            </a:r>
            <a:r>
              <a:rPr lang="nl-NL" sz="16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12,94 m1</a:t>
            </a: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1600" dirty="0">
              <a:solidFill>
                <a:schemeClr val="tx2">
                  <a:lumMod val="75000"/>
                </a:schemeClr>
              </a:solidFill>
              <a:highlight>
                <a:srgbClr val="FFFFFF"/>
              </a:highlight>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1600" dirty="0">
              <a:solidFill>
                <a:schemeClr val="tx2">
                  <a:lumMod val="75000"/>
                </a:schemeClr>
              </a:solidFill>
              <a:highlight>
                <a:srgbClr val="FFFFFF"/>
              </a:highlight>
              <a:latin typeface="Verdana Pro Light" panose="020B0304030504040204" pitchFamily="34" charset="0"/>
              <a:cs typeface="Gisha" panose="020B0502040204020203" pitchFamily="34" charset="-79"/>
            </a:endParaRPr>
          </a:p>
        </p:txBody>
      </p:sp>
      <p:cxnSp>
        <p:nvCxnSpPr>
          <p:cNvPr id="12" name="Rechte verbindingslijn 11">
            <a:extLst>
              <a:ext uri="{FF2B5EF4-FFF2-40B4-BE49-F238E27FC236}">
                <a16:creationId xmlns:a16="http://schemas.microsoft.com/office/drawing/2014/main" id="{46B91436-D0DF-137E-67DA-FBB515BCCC6A}"/>
              </a:ext>
            </a:extLst>
          </p:cNvPr>
          <p:cNvCxnSpPr/>
          <p:nvPr/>
        </p:nvCxnSpPr>
        <p:spPr>
          <a:xfrm>
            <a:off x="721360" y="6261100"/>
            <a:ext cx="1986280"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3" name="Vrije vorm: vorm 12">
            <a:extLst>
              <a:ext uri="{FF2B5EF4-FFF2-40B4-BE49-F238E27FC236}">
                <a16:creationId xmlns:a16="http://schemas.microsoft.com/office/drawing/2014/main" id="{194BD1DD-5988-CA64-6AB2-160E881667E8}"/>
              </a:ext>
            </a:extLst>
          </p:cNvPr>
          <p:cNvSpPr/>
          <p:nvPr/>
        </p:nvSpPr>
        <p:spPr>
          <a:xfrm>
            <a:off x="723900" y="2076450"/>
            <a:ext cx="1973580" cy="1295400"/>
          </a:xfrm>
          <a:custGeom>
            <a:avLst/>
            <a:gdLst>
              <a:gd name="connsiteX0" fmla="*/ 0 w 1973580"/>
              <a:gd name="connsiteY0" fmla="*/ 1295400 h 1295400"/>
              <a:gd name="connsiteX1" fmla="*/ 1047750 w 1973580"/>
              <a:gd name="connsiteY1" fmla="*/ 1295400 h 1295400"/>
              <a:gd name="connsiteX2" fmla="*/ 1047750 w 1973580"/>
              <a:gd name="connsiteY2" fmla="*/ 0 h 1295400"/>
              <a:gd name="connsiteX3" fmla="*/ 1973580 w 1973580"/>
              <a:gd name="connsiteY3" fmla="*/ 0 h 1295400"/>
            </a:gdLst>
            <a:ahLst/>
            <a:cxnLst>
              <a:cxn ang="0">
                <a:pos x="connsiteX0" y="connsiteY0"/>
              </a:cxn>
              <a:cxn ang="0">
                <a:pos x="connsiteX1" y="connsiteY1"/>
              </a:cxn>
              <a:cxn ang="0">
                <a:pos x="connsiteX2" y="connsiteY2"/>
              </a:cxn>
              <a:cxn ang="0">
                <a:pos x="connsiteX3" y="connsiteY3"/>
              </a:cxn>
            </a:cxnLst>
            <a:rect l="l" t="t" r="r" b="b"/>
            <a:pathLst>
              <a:path w="1973580" h="1295400">
                <a:moveTo>
                  <a:pt x="0" y="1295400"/>
                </a:moveTo>
                <a:lnTo>
                  <a:pt x="1047750" y="1295400"/>
                </a:lnTo>
                <a:lnTo>
                  <a:pt x="1047750" y="0"/>
                </a:lnTo>
                <a:lnTo>
                  <a:pt x="1973580" y="0"/>
                </a:ln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0F1EBCD0-E972-ECE5-99B8-8195C73635BC}"/>
              </a:ext>
            </a:extLst>
          </p:cNvPr>
          <p:cNvSpPr txBox="1"/>
          <p:nvPr/>
        </p:nvSpPr>
        <p:spPr>
          <a:xfrm>
            <a:off x="1518920" y="6130295"/>
            <a:ext cx="449580"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050" dirty="0"/>
              <a:t>4,88</a:t>
            </a:r>
          </a:p>
        </p:txBody>
      </p:sp>
      <p:sp>
        <p:nvSpPr>
          <p:cNvPr id="3" name="Tekstvak 2">
            <a:extLst>
              <a:ext uri="{FF2B5EF4-FFF2-40B4-BE49-F238E27FC236}">
                <a16:creationId xmlns:a16="http://schemas.microsoft.com/office/drawing/2014/main" id="{8B82B48D-838A-97EB-FC55-602630BAAE50}"/>
              </a:ext>
            </a:extLst>
          </p:cNvPr>
          <p:cNvSpPr txBox="1"/>
          <p:nvPr/>
        </p:nvSpPr>
        <p:spPr>
          <a:xfrm>
            <a:off x="1042670" y="3224541"/>
            <a:ext cx="449580"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050" dirty="0"/>
              <a:t>8,06</a:t>
            </a:r>
          </a:p>
        </p:txBody>
      </p:sp>
    </p:spTree>
    <p:extLst>
      <p:ext uri="{BB962C8B-B14F-4D97-AF65-F5344CB8AC3E}">
        <p14:creationId xmlns:p14="http://schemas.microsoft.com/office/powerpoint/2010/main" val="157977314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erelateerde afbeelding">
            <a:extLst>
              <a:ext uri="{FF2B5EF4-FFF2-40B4-BE49-F238E27FC236}">
                <a16:creationId xmlns:a16="http://schemas.microsoft.com/office/drawing/2014/main" id="{32AD4268-19E3-4A53-9FE7-A9E9B2C3A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537" y="383959"/>
            <a:ext cx="4439275" cy="609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4677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xtBox 11">
            <a:extLst>
              <a:ext uri="{FF2B5EF4-FFF2-40B4-BE49-F238E27FC236}">
                <a16:creationId xmlns:a16="http://schemas.microsoft.com/office/drawing/2014/main" id="{B3F85A33-2120-5617-9DB5-5B2F70CC70D3}"/>
              </a:ext>
            </a:extLst>
          </p:cNvPr>
          <p:cNvSpPr txBox="1">
            <a:spLocks noChangeAspect="1"/>
          </p:cNvSpPr>
          <p:nvPr/>
        </p:nvSpPr>
        <p:spPr>
          <a:xfrm>
            <a:off x="743777" y="1620000"/>
            <a:ext cx="10390947"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Lees hoofdstuk 13, 15, 16 en 17</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bestudeer hoofdstuk 10 en 11</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Lees bijlage E (tapwater),</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Volgende week: warmtapwater (hoofdstuk 13),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energieproductie (hoofdstuk 15),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(hoofdstuk 16) en representatieve woningen (hoofdstuk 17)</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Tussentijdse vragen? Zet ze op de e-mail: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hlinkClick r:id="rId3"/>
              </a:rPr>
              <a:t>ep@vastgoedbs.nl</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281815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9 Ruimteverwarming</a:t>
            </a:r>
          </a:p>
        </p:txBody>
      </p:sp>
      <p:pic>
        <p:nvPicPr>
          <p:cNvPr id="3" name="Afbeelding 2">
            <a:extLst>
              <a:ext uri="{FF2B5EF4-FFF2-40B4-BE49-F238E27FC236}">
                <a16:creationId xmlns:a16="http://schemas.microsoft.com/office/drawing/2014/main" id="{B7320E1A-EC81-146B-979D-ED9C75B9BD64}"/>
              </a:ext>
            </a:extLst>
          </p:cNvPr>
          <p:cNvPicPr>
            <a:picLocks noChangeAspect="1"/>
          </p:cNvPicPr>
          <p:nvPr/>
        </p:nvPicPr>
        <p:blipFill>
          <a:blip r:embed="rId3"/>
          <a:stretch>
            <a:fillRect/>
          </a:stretch>
        </p:blipFill>
        <p:spPr>
          <a:xfrm>
            <a:off x="5622925" y="2952750"/>
            <a:ext cx="952500" cy="952500"/>
          </a:xfrm>
          <a:prstGeom prst="rect">
            <a:avLst/>
          </a:prstGeom>
        </p:spPr>
      </p:pic>
      <p:pic>
        <p:nvPicPr>
          <p:cNvPr id="4" name="Afbeelding 3">
            <a:extLst>
              <a:ext uri="{FF2B5EF4-FFF2-40B4-BE49-F238E27FC236}">
                <a16:creationId xmlns:a16="http://schemas.microsoft.com/office/drawing/2014/main" id="{59D0E99A-025E-2540-7B85-FBECBD313309}"/>
              </a:ext>
            </a:extLst>
          </p:cNvPr>
          <p:cNvPicPr>
            <a:picLocks noChangeAspect="1"/>
          </p:cNvPicPr>
          <p:nvPr/>
        </p:nvPicPr>
        <p:blipFill>
          <a:blip r:embed="rId4"/>
          <a:stretch>
            <a:fillRect/>
          </a:stretch>
        </p:blipFill>
        <p:spPr>
          <a:xfrm>
            <a:off x="2881102" y="429501"/>
            <a:ext cx="9061280" cy="6230276"/>
          </a:xfrm>
          <a:prstGeom prst="rect">
            <a:avLst/>
          </a:prstGeom>
        </p:spPr>
      </p:pic>
      <p:sp>
        <p:nvSpPr>
          <p:cNvPr id="2" name="Tekstvak 1">
            <a:extLst>
              <a:ext uri="{FF2B5EF4-FFF2-40B4-BE49-F238E27FC236}">
                <a16:creationId xmlns:a16="http://schemas.microsoft.com/office/drawing/2014/main" id="{107B52BF-DB58-C232-EF98-D9C23BD8702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Overige kenmerken</a:t>
            </a:r>
          </a:p>
        </p:txBody>
      </p:sp>
    </p:spTree>
    <p:extLst>
      <p:ext uri="{BB962C8B-B14F-4D97-AF65-F5344CB8AC3E}">
        <p14:creationId xmlns:p14="http://schemas.microsoft.com/office/powerpoint/2010/main" val="4018845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Fabricagejaar (t.b.v. de hulpenergie)</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elke aanwezige opwekker moet worden opgegeven of de opwekker:</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2014 of eerder;</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Na 2014 is gefabriceerd.</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Fabricagejaar is niet nodig indien er 				een gecontroleerd verklaring met 				hulpenergie aanwezig is.</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9" name="Afbeelding 8">
            <a:extLst>
              <a:ext uri="{FF2B5EF4-FFF2-40B4-BE49-F238E27FC236}">
                <a16:creationId xmlns:a16="http://schemas.microsoft.com/office/drawing/2014/main" id="{81CEE62E-2830-B87E-1020-29689CB0A47B}"/>
              </a:ext>
            </a:extLst>
          </p:cNvPr>
          <p:cNvPicPr>
            <a:picLocks noChangeAspect="1"/>
          </p:cNvPicPr>
          <p:nvPr/>
        </p:nvPicPr>
        <p:blipFill rotWithShape="1">
          <a:blip r:embed="rId3"/>
          <a:srcRect b="22234"/>
          <a:stretch/>
        </p:blipFill>
        <p:spPr>
          <a:xfrm>
            <a:off x="114300" y="3873165"/>
            <a:ext cx="4570848" cy="2832669"/>
          </a:xfrm>
          <a:prstGeom prst="rect">
            <a:avLst/>
          </a:prstGeom>
        </p:spPr>
      </p:pic>
      <p:sp>
        <p:nvSpPr>
          <p:cNvPr id="3" name="Tekstvak 2">
            <a:extLst>
              <a:ext uri="{FF2B5EF4-FFF2-40B4-BE49-F238E27FC236}">
                <a16:creationId xmlns:a16="http://schemas.microsoft.com/office/drawing/2014/main" id="{B6235C48-C32C-BC5D-DD23-DD45112BB2D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Overige kenmerken</a:t>
            </a:r>
          </a:p>
        </p:txBody>
      </p:sp>
      <p:sp>
        <p:nvSpPr>
          <p:cNvPr id="4" name="Tekstvak 3">
            <a:extLst>
              <a:ext uri="{FF2B5EF4-FFF2-40B4-BE49-F238E27FC236}">
                <a16:creationId xmlns:a16="http://schemas.microsoft.com/office/drawing/2014/main" id="{5689DDD2-A450-AED0-AFC2-B883AA6BE8A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pic>
        <p:nvPicPr>
          <p:cNvPr id="5" name="Afbeelding 4">
            <a:extLst>
              <a:ext uri="{FF2B5EF4-FFF2-40B4-BE49-F238E27FC236}">
                <a16:creationId xmlns:a16="http://schemas.microsoft.com/office/drawing/2014/main" id="{150661F7-4629-9E6D-7C37-0A7E2940FE23}"/>
              </a:ext>
            </a:extLst>
          </p:cNvPr>
          <p:cNvPicPr>
            <a:picLocks noChangeAspect="1"/>
          </p:cNvPicPr>
          <p:nvPr/>
        </p:nvPicPr>
        <p:blipFill>
          <a:blip r:embed="rId4"/>
          <a:stretch>
            <a:fillRect/>
          </a:stretch>
        </p:blipFill>
        <p:spPr>
          <a:xfrm>
            <a:off x="5168413" y="5369859"/>
            <a:ext cx="6915637" cy="1335975"/>
          </a:xfrm>
          <a:prstGeom prst="rect">
            <a:avLst/>
          </a:prstGeom>
        </p:spPr>
      </p:pic>
    </p:spTree>
    <p:extLst>
      <p:ext uri="{BB962C8B-B14F-4D97-AF65-F5344CB8AC3E}">
        <p14:creationId xmlns:p14="http://schemas.microsoft.com/office/powerpoint/2010/main" val="3250938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Fabricagejaar (t.b.v. de hulpenergie)</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elke aanwezige opwekker moet worden opgegeven of de opwekker:</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2014 of eerder;</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Na 2014 is gefabriceerd.</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Fabricagejaar is niet nodig indien er 				een gecontroleerd verklaring met 				hulpenergie aanwezig is.</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9" name="Afbeelding 8">
            <a:extLst>
              <a:ext uri="{FF2B5EF4-FFF2-40B4-BE49-F238E27FC236}">
                <a16:creationId xmlns:a16="http://schemas.microsoft.com/office/drawing/2014/main" id="{81CEE62E-2830-B87E-1020-29689CB0A47B}"/>
              </a:ext>
            </a:extLst>
          </p:cNvPr>
          <p:cNvPicPr>
            <a:picLocks noChangeAspect="1"/>
          </p:cNvPicPr>
          <p:nvPr/>
        </p:nvPicPr>
        <p:blipFill rotWithShape="1">
          <a:blip r:embed="rId3"/>
          <a:srcRect b="22234"/>
          <a:stretch/>
        </p:blipFill>
        <p:spPr>
          <a:xfrm>
            <a:off x="114300" y="3873165"/>
            <a:ext cx="4570848" cy="2832669"/>
          </a:xfrm>
          <a:prstGeom prst="rect">
            <a:avLst/>
          </a:prstGeom>
        </p:spPr>
      </p:pic>
      <p:sp>
        <p:nvSpPr>
          <p:cNvPr id="3" name="Ovaal 2">
            <a:extLst>
              <a:ext uri="{FF2B5EF4-FFF2-40B4-BE49-F238E27FC236}">
                <a16:creationId xmlns:a16="http://schemas.microsoft.com/office/drawing/2014/main" id="{FEF4D2D0-887C-44D5-B8A7-2F950BC80E88}"/>
              </a:ext>
            </a:extLst>
          </p:cNvPr>
          <p:cNvSpPr/>
          <p:nvPr/>
        </p:nvSpPr>
        <p:spPr>
          <a:xfrm>
            <a:off x="3310130" y="6428500"/>
            <a:ext cx="880870" cy="277334"/>
          </a:xfrm>
          <a:prstGeom prst="ellipse">
            <a:avLst/>
          </a:prstGeom>
          <a:noFill/>
          <a:ln w="28575">
            <a:solidFill>
              <a:srgbClr val="E51937"/>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dirty="0"/>
          </a:p>
        </p:txBody>
      </p:sp>
      <p:sp>
        <p:nvSpPr>
          <p:cNvPr id="2" name="Tekstvak 1">
            <a:extLst>
              <a:ext uri="{FF2B5EF4-FFF2-40B4-BE49-F238E27FC236}">
                <a16:creationId xmlns:a16="http://schemas.microsoft.com/office/drawing/2014/main" id="{A182FB85-370E-3811-5ABA-AB9A8AB085A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Overige kenmerken</a:t>
            </a:r>
          </a:p>
        </p:txBody>
      </p:sp>
      <p:sp>
        <p:nvSpPr>
          <p:cNvPr id="4" name="Tekstvak 3">
            <a:extLst>
              <a:ext uri="{FF2B5EF4-FFF2-40B4-BE49-F238E27FC236}">
                <a16:creationId xmlns:a16="http://schemas.microsoft.com/office/drawing/2014/main" id="{4E793090-C6E2-37A9-92B2-245A6EDC84D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pic>
        <p:nvPicPr>
          <p:cNvPr id="5" name="Afbeelding 4">
            <a:extLst>
              <a:ext uri="{FF2B5EF4-FFF2-40B4-BE49-F238E27FC236}">
                <a16:creationId xmlns:a16="http://schemas.microsoft.com/office/drawing/2014/main" id="{350508D7-EEE4-3975-540B-3C48BC622763}"/>
              </a:ext>
            </a:extLst>
          </p:cNvPr>
          <p:cNvPicPr>
            <a:picLocks noChangeAspect="1"/>
          </p:cNvPicPr>
          <p:nvPr/>
        </p:nvPicPr>
        <p:blipFill>
          <a:blip r:embed="rId4"/>
          <a:stretch>
            <a:fillRect/>
          </a:stretch>
        </p:blipFill>
        <p:spPr>
          <a:xfrm>
            <a:off x="5168413" y="5369859"/>
            <a:ext cx="6915637" cy="1335975"/>
          </a:xfrm>
          <a:prstGeom prst="rect">
            <a:avLst/>
          </a:prstGeom>
        </p:spPr>
      </p:pic>
    </p:spTree>
    <p:extLst>
      <p:ext uri="{BB962C8B-B14F-4D97-AF65-F5344CB8AC3E}">
        <p14:creationId xmlns:p14="http://schemas.microsoft.com/office/powerpoint/2010/main" val="204689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338B572-4891-4854-87B2-7863E31D010B}"/>
              </a:ext>
            </a:extLst>
          </p:cNvPr>
          <p:cNvPicPr>
            <a:picLocks noChangeAspect="1"/>
          </p:cNvPicPr>
          <p:nvPr/>
        </p:nvPicPr>
        <p:blipFill rotWithShape="1">
          <a:blip r:embed="rId3"/>
          <a:srcRect t="13758"/>
          <a:stretch/>
        </p:blipFill>
        <p:spPr>
          <a:xfrm>
            <a:off x="298858" y="3867325"/>
            <a:ext cx="4398977" cy="2747644"/>
          </a:xfrm>
          <a:prstGeom prst="rect">
            <a:avLst/>
          </a:prstGeom>
        </p:spPr>
      </p:pic>
      <p:sp>
        <p:nvSpPr>
          <p:cNvPr id="3" name="Ovaal 2">
            <a:extLst>
              <a:ext uri="{FF2B5EF4-FFF2-40B4-BE49-F238E27FC236}">
                <a16:creationId xmlns:a16="http://schemas.microsoft.com/office/drawing/2014/main" id="{FEF4D2D0-887C-44D5-B8A7-2F950BC80E88}"/>
              </a:ext>
            </a:extLst>
          </p:cNvPr>
          <p:cNvSpPr/>
          <p:nvPr/>
        </p:nvSpPr>
        <p:spPr>
          <a:xfrm rot="855470">
            <a:off x="3120705" y="5912450"/>
            <a:ext cx="1256693" cy="267829"/>
          </a:xfrm>
          <a:prstGeom prst="ellipse">
            <a:avLst/>
          </a:prstGeom>
          <a:noFill/>
          <a:ln w="28575">
            <a:solidFill>
              <a:srgbClr val="E51937"/>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dirty="0"/>
          </a:p>
        </p:txBody>
      </p:sp>
      <p:pic>
        <p:nvPicPr>
          <p:cNvPr id="4" name="Afbeelding 3">
            <a:extLst>
              <a:ext uri="{FF2B5EF4-FFF2-40B4-BE49-F238E27FC236}">
                <a16:creationId xmlns:a16="http://schemas.microsoft.com/office/drawing/2014/main" id="{F23444E3-ED17-B267-DB4A-806E527BB576}"/>
              </a:ext>
            </a:extLst>
          </p:cNvPr>
          <p:cNvPicPr>
            <a:picLocks noChangeAspect="1"/>
          </p:cNvPicPr>
          <p:nvPr/>
        </p:nvPicPr>
        <p:blipFill rotWithShape="1">
          <a:blip r:embed="rId4"/>
          <a:srcRect b="22234"/>
          <a:stretch/>
        </p:blipFill>
        <p:spPr>
          <a:xfrm>
            <a:off x="114300" y="3873165"/>
            <a:ext cx="4570848" cy="2832669"/>
          </a:xfrm>
          <a:prstGeom prst="rect">
            <a:avLst/>
          </a:prstGeom>
        </p:spPr>
      </p:pic>
      <p:sp>
        <p:nvSpPr>
          <p:cNvPr id="7" name="Ovaal 6">
            <a:extLst>
              <a:ext uri="{FF2B5EF4-FFF2-40B4-BE49-F238E27FC236}">
                <a16:creationId xmlns:a16="http://schemas.microsoft.com/office/drawing/2014/main" id="{1CB45C88-4E0B-4E83-F61F-EE60F507D37D}"/>
              </a:ext>
            </a:extLst>
          </p:cNvPr>
          <p:cNvSpPr/>
          <p:nvPr/>
        </p:nvSpPr>
        <p:spPr>
          <a:xfrm>
            <a:off x="3310130" y="6428500"/>
            <a:ext cx="880870" cy="277334"/>
          </a:xfrm>
          <a:prstGeom prst="ellipse">
            <a:avLst/>
          </a:prstGeom>
          <a:noFill/>
          <a:ln w="28575">
            <a:solidFill>
              <a:srgbClr val="E51937"/>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dirty="0"/>
          </a:p>
        </p:txBody>
      </p:sp>
      <p:pic>
        <p:nvPicPr>
          <p:cNvPr id="13" name="Afbeelding 12">
            <a:extLst>
              <a:ext uri="{FF2B5EF4-FFF2-40B4-BE49-F238E27FC236}">
                <a16:creationId xmlns:a16="http://schemas.microsoft.com/office/drawing/2014/main" id="{8F3E2662-A2CA-5760-2F15-966C9E989C96}"/>
              </a:ext>
            </a:extLst>
          </p:cNvPr>
          <p:cNvPicPr>
            <a:picLocks noChangeAspect="1"/>
          </p:cNvPicPr>
          <p:nvPr/>
        </p:nvPicPr>
        <p:blipFill rotWithShape="1">
          <a:blip r:embed="rId5"/>
          <a:srcRect r="22330"/>
          <a:stretch/>
        </p:blipFill>
        <p:spPr>
          <a:xfrm>
            <a:off x="5198846" y="1381125"/>
            <a:ext cx="6356747" cy="4572474"/>
          </a:xfrm>
          <a:prstGeom prst="rect">
            <a:avLst/>
          </a:prstGeom>
        </p:spPr>
      </p:pic>
      <p:cxnSp>
        <p:nvCxnSpPr>
          <p:cNvPr id="15" name="Rechte verbindingslijn met pijl 14">
            <a:extLst>
              <a:ext uri="{FF2B5EF4-FFF2-40B4-BE49-F238E27FC236}">
                <a16:creationId xmlns:a16="http://schemas.microsoft.com/office/drawing/2014/main" id="{1F5E4CDF-0E9B-02ED-A21C-1D3308A8851D}"/>
              </a:ext>
            </a:extLst>
          </p:cNvPr>
          <p:cNvCxnSpPr>
            <a:cxnSpLocks/>
          </p:cNvCxnSpPr>
          <p:nvPr/>
        </p:nvCxnSpPr>
        <p:spPr>
          <a:xfrm flipV="1">
            <a:off x="3827697" y="4514850"/>
            <a:ext cx="428726" cy="191365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4CC4D65D-9C6A-D7A5-66F1-E3C4B51A48A7}"/>
              </a:ext>
            </a:extLst>
          </p:cNvPr>
          <p:cNvCxnSpPr>
            <a:cxnSpLocks/>
          </p:cNvCxnSpPr>
          <p:nvPr/>
        </p:nvCxnSpPr>
        <p:spPr>
          <a:xfrm flipV="1">
            <a:off x="4506927" y="2114550"/>
            <a:ext cx="6580173" cy="208308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8" name="Tekstvak 7">
            <a:extLst>
              <a:ext uri="{FF2B5EF4-FFF2-40B4-BE49-F238E27FC236}">
                <a16:creationId xmlns:a16="http://schemas.microsoft.com/office/drawing/2014/main" id="{28F71EEE-7D11-E5E4-6177-54359C161364}"/>
              </a:ext>
            </a:extLst>
          </p:cNvPr>
          <p:cNvSpPr txBox="1"/>
          <p:nvPr/>
        </p:nvSpPr>
        <p:spPr>
          <a:xfrm>
            <a:off x="4673251" y="1281446"/>
            <a:ext cx="1776877"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Op basis van KV fabricagejaar</a:t>
            </a:r>
          </a:p>
        </p:txBody>
      </p:sp>
      <p:sp>
        <p:nvSpPr>
          <p:cNvPr id="5" name="Tekstvak 4">
            <a:extLst>
              <a:ext uri="{FF2B5EF4-FFF2-40B4-BE49-F238E27FC236}">
                <a16:creationId xmlns:a16="http://schemas.microsoft.com/office/drawing/2014/main" id="{50B7632A-DF21-B0F1-8C63-88D5E5A3516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Overige kenmerken</a:t>
            </a:r>
          </a:p>
        </p:txBody>
      </p:sp>
      <p:sp>
        <p:nvSpPr>
          <p:cNvPr id="6" name="Tekstvak 5">
            <a:extLst>
              <a:ext uri="{FF2B5EF4-FFF2-40B4-BE49-F238E27FC236}">
                <a16:creationId xmlns:a16="http://schemas.microsoft.com/office/drawing/2014/main" id="{226BDF7C-8CEB-CB54-6E14-DFB44691942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277287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5F79025B-B03D-8227-3F64-478D27FA6DA3}"/>
              </a:ext>
            </a:extLst>
          </p:cNvPr>
          <p:cNvSpPr txBox="1"/>
          <p:nvPr/>
        </p:nvSpPr>
        <p:spPr>
          <a:xfrm>
            <a:off x="4673251" y="1281446"/>
            <a:ext cx="1776877"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Op basis van KV BCRG</a:t>
            </a:r>
          </a:p>
        </p:txBody>
      </p:sp>
      <p:pic>
        <p:nvPicPr>
          <p:cNvPr id="9" name="Afbeelding 8">
            <a:extLst>
              <a:ext uri="{FF2B5EF4-FFF2-40B4-BE49-F238E27FC236}">
                <a16:creationId xmlns:a16="http://schemas.microsoft.com/office/drawing/2014/main" id="{7DE49BA7-816A-35E9-FF27-1FA28BD37595}"/>
              </a:ext>
            </a:extLst>
          </p:cNvPr>
          <p:cNvPicPr>
            <a:picLocks noChangeAspect="1"/>
          </p:cNvPicPr>
          <p:nvPr/>
        </p:nvPicPr>
        <p:blipFill>
          <a:blip r:embed="rId3"/>
          <a:stretch>
            <a:fillRect/>
          </a:stretch>
        </p:blipFill>
        <p:spPr>
          <a:xfrm>
            <a:off x="5728419" y="2778632"/>
            <a:ext cx="6355631" cy="3970364"/>
          </a:xfrm>
          <a:prstGeom prst="rect">
            <a:avLst/>
          </a:prstGeom>
        </p:spPr>
      </p:pic>
      <p:pic>
        <p:nvPicPr>
          <p:cNvPr id="11" name="Afbeelding 10">
            <a:extLst>
              <a:ext uri="{FF2B5EF4-FFF2-40B4-BE49-F238E27FC236}">
                <a16:creationId xmlns:a16="http://schemas.microsoft.com/office/drawing/2014/main" id="{04485F73-B093-BC22-3B9C-3A5C1A75A840}"/>
              </a:ext>
            </a:extLst>
          </p:cNvPr>
          <p:cNvPicPr>
            <a:picLocks noChangeAspect="1"/>
          </p:cNvPicPr>
          <p:nvPr/>
        </p:nvPicPr>
        <p:blipFill>
          <a:blip r:embed="rId4"/>
          <a:stretch>
            <a:fillRect/>
          </a:stretch>
        </p:blipFill>
        <p:spPr>
          <a:xfrm>
            <a:off x="-40180" y="2164169"/>
            <a:ext cx="6139355" cy="4338811"/>
          </a:xfrm>
          <a:prstGeom prst="rect">
            <a:avLst/>
          </a:prstGeom>
        </p:spPr>
      </p:pic>
      <p:sp>
        <p:nvSpPr>
          <p:cNvPr id="2" name="Tekstvak 1">
            <a:extLst>
              <a:ext uri="{FF2B5EF4-FFF2-40B4-BE49-F238E27FC236}">
                <a16:creationId xmlns:a16="http://schemas.microsoft.com/office/drawing/2014/main" id="{3944E682-A62A-50DA-3803-90E29A0F763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05513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E37D56D6-4BFD-4265-8B86-71F0CAAA1D6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overige kenmerken verwarming –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Fabricagejaar</a:t>
            </a:r>
          </a:p>
        </p:txBody>
      </p:sp>
      <p:pic>
        <p:nvPicPr>
          <p:cNvPr id="3" name="Afbeelding 2">
            <a:extLst>
              <a:ext uri="{FF2B5EF4-FFF2-40B4-BE49-F238E27FC236}">
                <a16:creationId xmlns:a16="http://schemas.microsoft.com/office/drawing/2014/main" id="{02F6B319-1897-C583-B198-1B8C14F9A69F}"/>
              </a:ext>
            </a:extLst>
          </p:cNvPr>
          <p:cNvPicPr>
            <a:picLocks noChangeAspect="1"/>
          </p:cNvPicPr>
          <p:nvPr/>
        </p:nvPicPr>
        <p:blipFill>
          <a:blip r:embed="rId3"/>
          <a:stretch>
            <a:fillRect/>
          </a:stretch>
        </p:blipFill>
        <p:spPr>
          <a:xfrm>
            <a:off x="0" y="131112"/>
            <a:ext cx="10636469" cy="2727702"/>
          </a:xfrm>
          <a:prstGeom prst="rect">
            <a:avLst/>
          </a:prstGeom>
        </p:spPr>
      </p:pic>
      <p:pic>
        <p:nvPicPr>
          <p:cNvPr id="10" name="Afbeelding 9">
            <a:extLst>
              <a:ext uri="{FF2B5EF4-FFF2-40B4-BE49-F238E27FC236}">
                <a16:creationId xmlns:a16="http://schemas.microsoft.com/office/drawing/2014/main" id="{2DEE9473-A815-A39A-91A9-73A2E435E4F4}"/>
              </a:ext>
            </a:extLst>
          </p:cNvPr>
          <p:cNvPicPr>
            <a:picLocks noChangeAspect="1"/>
          </p:cNvPicPr>
          <p:nvPr/>
        </p:nvPicPr>
        <p:blipFill>
          <a:blip r:embed="rId4"/>
          <a:stretch>
            <a:fillRect/>
          </a:stretch>
        </p:blipFill>
        <p:spPr>
          <a:xfrm>
            <a:off x="2581422" y="2668760"/>
            <a:ext cx="9263738" cy="4096631"/>
          </a:xfrm>
          <a:prstGeom prst="rect">
            <a:avLst/>
          </a:prstGeom>
        </p:spPr>
      </p:pic>
    </p:spTree>
    <p:extLst>
      <p:ext uri="{BB962C8B-B14F-4D97-AF65-F5344CB8AC3E}">
        <p14:creationId xmlns:p14="http://schemas.microsoft.com/office/powerpoint/2010/main" val="65263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52895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Opstelplaats</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Stel per opwektoestel vast of deze zich binnen of buiten de thermische zone bevindt.</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Ter bepaling of leidingen in onverwarmde ruimten liggen en of de bouwkundige begrenzing van de thermische zone aan een onverwarmde ruimte ligt, dient bij technische ruimten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hfst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7.1 toegepast te worden.</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het opwektoestel in een ruimte staat, die zich niet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de thermische zone van het gebouw bevindt, moet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gekoz-en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worden voor buiten de thermische zone. De technische ruimte bij een grote installatie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(die &gt; 500 m² EP-plichtig bedienen)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ligt per definitie buiten de thermische zone</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(dat wil zeggen, buiten het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energieprestatieplichtige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gebouwdeel).</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1BAD4B54-9DD9-E127-43ED-E58291702A0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Overige kenmerken</a:t>
            </a:r>
          </a:p>
        </p:txBody>
      </p:sp>
      <p:sp>
        <p:nvSpPr>
          <p:cNvPr id="3" name="Tekstvak 2">
            <a:extLst>
              <a:ext uri="{FF2B5EF4-FFF2-40B4-BE49-F238E27FC236}">
                <a16:creationId xmlns:a16="http://schemas.microsoft.com/office/drawing/2014/main" id="{E9BE0740-52CE-9432-C4CA-F3080CF5B0B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71800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46685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0FD1177-EACC-D9D9-9E90-28D4DE50374C}"/>
              </a:ext>
            </a:extLst>
          </p:cNvPr>
          <p:cNvPicPr>
            <a:picLocks noChangeAspect="1"/>
          </p:cNvPicPr>
          <p:nvPr/>
        </p:nvPicPr>
        <p:blipFill>
          <a:blip r:embed="rId3"/>
          <a:stretch>
            <a:fillRect/>
          </a:stretch>
        </p:blipFill>
        <p:spPr>
          <a:xfrm>
            <a:off x="3532873" y="619583"/>
            <a:ext cx="9335309" cy="6081287"/>
          </a:xfrm>
          <a:prstGeom prst="rect">
            <a:avLst/>
          </a:prstGeom>
        </p:spPr>
      </p:pic>
      <p:cxnSp>
        <p:nvCxnSpPr>
          <p:cNvPr id="6" name="Rechte verbindingslijn met pijl 5">
            <a:extLst>
              <a:ext uri="{FF2B5EF4-FFF2-40B4-BE49-F238E27FC236}">
                <a16:creationId xmlns:a16="http://schemas.microsoft.com/office/drawing/2014/main" id="{8E4CDD78-BA5C-40CE-9FF4-45233213ADA3}"/>
              </a:ext>
            </a:extLst>
          </p:cNvPr>
          <p:cNvCxnSpPr>
            <a:cxnSpLocks/>
          </p:cNvCxnSpPr>
          <p:nvPr/>
        </p:nvCxnSpPr>
        <p:spPr>
          <a:xfrm>
            <a:off x="2656573" y="2497394"/>
            <a:ext cx="2588089" cy="155260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021B9B2A-6D61-4473-FE22-278E91AD899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Overige kenmerken</a:t>
            </a:r>
          </a:p>
        </p:txBody>
      </p:sp>
    </p:spTree>
    <p:extLst>
      <p:ext uri="{BB962C8B-B14F-4D97-AF65-F5344CB8AC3E}">
        <p14:creationId xmlns:p14="http://schemas.microsoft.com/office/powerpoint/2010/main" val="798945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8" y="1620000"/>
            <a:ext cx="6642152"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Maak oefening 10 en 11 uit de Hand-out</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5C9F8D18-BED7-0359-9AF7-882DAB289D9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3716686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10</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24022" y="1620000"/>
            <a:ext cx="8639999" cy="4860000"/>
          </a:xfrm>
          <a:prstGeom prst="rect">
            <a:avLst/>
          </a:prstGeom>
          <a:noFill/>
          <a:ln>
            <a:noFill/>
          </a:ln>
          <a:effectLst>
            <a:softEdge rad="50800"/>
          </a:effectLst>
        </p:spPr>
        <p:txBody>
          <a:bodyPr wrap="square" tIns="90000" bIns="90000" rtlCol="0">
            <a:noAutofit/>
          </a:bodyPr>
          <a:lstStyle/>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volgende verwarmingsinstallatie de volgende zaken:</a:t>
            </a:r>
          </a:p>
          <a:p>
            <a:pPr marL="342900" indent="-342900" fontAlgn="t">
              <a:buFontTx/>
              <a:buChar char="-"/>
            </a:pPr>
            <a:endParaRPr lang="nl-NL" sz="18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F0F8F723-1C70-5EBC-FF5E-863718E766FE}"/>
              </a:ext>
            </a:extLst>
          </p:cNvPr>
          <p:cNvPicPr>
            <a:picLocks noChangeAspect="1"/>
          </p:cNvPicPr>
          <p:nvPr/>
        </p:nvPicPr>
        <p:blipFill>
          <a:blip r:embed="rId3"/>
          <a:stretch>
            <a:fillRect/>
          </a:stretch>
        </p:blipFill>
        <p:spPr>
          <a:xfrm>
            <a:off x="1219888" y="2158998"/>
            <a:ext cx="3154888" cy="4546065"/>
          </a:xfrm>
          <a:prstGeom prst="rect">
            <a:avLst/>
          </a:prstGeom>
        </p:spPr>
      </p:pic>
      <p:pic>
        <p:nvPicPr>
          <p:cNvPr id="9" name="Afbeelding 8">
            <a:extLst>
              <a:ext uri="{FF2B5EF4-FFF2-40B4-BE49-F238E27FC236}">
                <a16:creationId xmlns:a16="http://schemas.microsoft.com/office/drawing/2014/main" id="{27D6C1B9-FBCE-7706-4836-7ED8065F79CD}"/>
              </a:ext>
            </a:extLst>
          </p:cNvPr>
          <p:cNvPicPr>
            <a:picLocks noChangeAspect="1"/>
          </p:cNvPicPr>
          <p:nvPr/>
        </p:nvPicPr>
        <p:blipFill>
          <a:blip r:embed="rId4"/>
          <a:stretch>
            <a:fillRect/>
          </a:stretch>
        </p:blipFill>
        <p:spPr>
          <a:xfrm>
            <a:off x="4514715" y="4064163"/>
            <a:ext cx="9087233" cy="3700941"/>
          </a:xfrm>
          <a:prstGeom prst="rect">
            <a:avLst/>
          </a:prstGeom>
        </p:spPr>
      </p:pic>
      <p:pic>
        <p:nvPicPr>
          <p:cNvPr id="11" name="Afbeelding 10">
            <a:extLst>
              <a:ext uri="{FF2B5EF4-FFF2-40B4-BE49-F238E27FC236}">
                <a16:creationId xmlns:a16="http://schemas.microsoft.com/office/drawing/2014/main" id="{4ED5E00D-4199-787A-89A8-C4FC9B669489}"/>
              </a:ext>
            </a:extLst>
          </p:cNvPr>
          <p:cNvPicPr>
            <a:picLocks noChangeAspect="1"/>
          </p:cNvPicPr>
          <p:nvPr/>
        </p:nvPicPr>
        <p:blipFill rotWithShape="1">
          <a:blip r:embed="rId5"/>
          <a:srcRect t="1" r="43824" b="1871"/>
          <a:stretch/>
        </p:blipFill>
        <p:spPr>
          <a:xfrm>
            <a:off x="4374777" y="2015740"/>
            <a:ext cx="4769224" cy="2336341"/>
          </a:xfrm>
          <a:prstGeom prst="rect">
            <a:avLst/>
          </a:prstGeom>
        </p:spPr>
      </p:pic>
      <p:sp>
        <p:nvSpPr>
          <p:cNvPr id="2" name="Tekstvak 1">
            <a:extLst>
              <a:ext uri="{FF2B5EF4-FFF2-40B4-BE49-F238E27FC236}">
                <a16:creationId xmlns:a16="http://schemas.microsoft.com/office/drawing/2014/main" id="{2B0F32AF-3DEF-9D8B-EC27-07344DAD32B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2828486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4B348082-6A83-4E71-82DF-BF79A2A7EC26}"/>
              </a:ext>
            </a:extLst>
          </p:cNvPr>
          <p:cNvSpPr txBox="1">
            <a:spLocks noChangeAspect="1"/>
          </p:cNvSpPr>
          <p:nvPr/>
        </p:nvSpPr>
        <p:spPr>
          <a:xfrm>
            <a:off x="3380517" y="194608"/>
            <a:ext cx="8640000" cy="1200329"/>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a:p>
            <a:pPr algn="r"/>
            <a:endPar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52C41915-90DD-CE9B-9328-746CEAC40F13}"/>
              </a:ext>
            </a:extLst>
          </p:cNvPr>
          <p:cNvPicPr>
            <a:picLocks noChangeAspect="1"/>
          </p:cNvPicPr>
          <p:nvPr/>
        </p:nvPicPr>
        <p:blipFill>
          <a:blip r:embed="rId3"/>
          <a:stretch>
            <a:fillRect/>
          </a:stretch>
        </p:blipFill>
        <p:spPr>
          <a:xfrm>
            <a:off x="74823" y="4325141"/>
            <a:ext cx="4818907" cy="2308412"/>
          </a:xfrm>
          <a:prstGeom prst="rect">
            <a:avLst/>
          </a:prstGeom>
        </p:spPr>
      </p:pic>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73567" y="1505671"/>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11</a:t>
            </a:r>
          </a:p>
        </p:txBody>
      </p:sp>
      <p:pic>
        <p:nvPicPr>
          <p:cNvPr id="7" name="Afbeelding 6">
            <a:extLst>
              <a:ext uri="{FF2B5EF4-FFF2-40B4-BE49-F238E27FC236}">
                <a16:creationId xmlns:a16="http://schemas.microsoft.com/office/drawing/2014/main" id="{9DE83179-0C6D-0A4E-A426-084A4FB73EB7}"/>
              </a:ext>
            </a:extLst>
          </p:cNvPr>
          <p:cNvPicPr>
            <a:picLocks noChangeAspect="1"/>
          </p:cNvPicPr>
          <p:nvPr/>
        </p:nvPicPr>
        <p:blipFill rotWithShape="1">
          <a:blip r:embed="rId4"/>
          <a:srcRect b="6327"/>
          <a:stretch/>
        </p:blipFill>
        <p:spPr>
          <a:xfrm>
            <a:off x="176423" y="1415022"/>
            <a:ext cx="3813447" cy="2825454"/>
          </a:xfrm>
          <a:prstGeom prst="rect">
            <a:avLst/>
          </a:prstGeom>
        </p:spPr>
      </p:pic>
      <p:pic>
        <p:nvPicPr>
          <p:cNvPr id="10" name="Afbeelding 9">
            <a:extLst>
              <a:ext uri="{FF2B5EF4-FFF2-40B4-BE49-F238E27FC236}">
                <a16:creationId xmlns:a16="http://schemas.microsoft.com/office/drawing/2014/main" id="{17A0DBBC-2463-CA27-9F08-B528737DFBD4}"/>
              </a:ext>
            </a:extLst>
          </p:cNvPr>
          <p:cNvPicPr>
            <a:picLocks noChangeAspect="1"/>
          </p:cNvPicPr>
          <p:nvPr/>
        </p:nvPicPr>
        <p:blipFill>
          <a:blip r:embed="rId5"/>
          <a:stretch>
            <a:fillRect/>
          </a:stretch>
        </p:blipFill>
        <p:spPr>
          <a:xfrm>
            <a:off x="5322697" y="0"/>
            <a:ext cx="6875653" cy="6858000"/>
          </a:xfrm>
          <a:prstGeom prst="rect">
            <a:avLst/>
          </a:prstGeom>
        </p:spPr>
      </p:pic>
      <p:sp>
        <p:nvSpPr>
          <p:cNvPr id="4" name="Rectangle 2">
            <a:extLst>
              <a:ext uri="{FF2B5EF4-FFF2-40B4-BE49-F238E27FC236}">
                <a16:creationId xmlns:a16="http://schemas.microsoft.com/office/drawing/2014/main" id="{8E6497C4-380D-4BA8-011B-1DBB10664D97}"/>
              </a:ext>
            </a:extLst>
          </p:cNvPr>
          <p:cNvSpPr>
            <a:spLocks noChangeArrowheads="1"/>
          </p:cNvSpPr>
          <p:nvPr/>
        </p:nvSpPr>
        <p:spPr bwMode="auto">
          <a:xfrm>
            <a:off x="2554941" y="3253461"/>
            <a:ext cx="2437527"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1" i="0" u="none" strike="noStrike" cap="none" normalizeH="0" baseline="0" dirty="0">
                <a:ln>
                  <a:noFill/>
                </a:ln>
                <a:solidFill>
                  <a:srgbClr val="313B56"/>
                </a:solidFill>
                <a:effectLst/>
                <a:latin typeface="Roboto" panose="02000000000000000000" pitchFamily="2" charset="0"/>
              </a:rPr>
              <a:t>Registratie/ BCRG nummer</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nl-NL" altLang="nl-NL" sz="1300" b="0" i="0" u="none" strike="noStrike" cap="none" normalizeH="0" baseline="0" dirty="0">
                <a:ln>
                  <a:noFill/>
                </a:ln>
                <a:solidFill>
                  <a:srgbClr val="333333"/>
                </a:solidFill>
                <a:effectLst/>
                <a:latin typeface="Roboto" panose="02000000000000000000" pitchFamily="2" charset="0"/>
              </a:rPr>
              <a:t>20160807GKRVWB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05195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10</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volgende verwarmingsinstallatie de volgende zaken:</a:t>
            </a:r>
          </a:p>
        </p:txBody>
      </p:sp>
      <p:graphicFrame>
        <p:nvGraphicFramePr>
          <p:cNvPr id="2" name="Tabel 1">
            <a:extLst>
              <a:ext uri="{FF2B5EF4-FFF2-40B4-BE49-F238E27FC236}">
                <a16:creationId xmlns:a16="http://schemas.microsoft.com/office/drawing/2014/main" id="{F069ECDE-C2D7-0C6C-C129-8D1444EA2181}"/>
              </a:ext>
            </a:extLst>
          </p:cNvPr>
          <p:cNvGraphicFramePr>
            <a:graphicFrameLocks noGrp="1"/>
          </p:cNvGraphicFramePr>
          <p:nvPr/>
        </p:nvGraphicFramePr>
        <p:xfrm>
          <a:off x="1041365" y="2362200"/>
          <a:ext cx="10979151" cy="1066800"/>
        </p:xfrm>
        <a:graphic>
          <a:graphicData uri="http://schemas.openxmlformats.org/drawingml/2006/table">
            <a:tbl>
              <a:tblPr>
                <a:tableStyleId>{5C22544A-7EE6-4342-B048-85BDC9FD1C3A}</a:tableStyleId>
              </a:tblPr>
              <a:tblGrid>
                <a:gridCol w="4288456">
                  <a:extLst>
                    <a:ext uri="{9D8B030D-6E8A-4147-A177-3AD203B41FA5}">
                      <a16:colId xmlns:a16="http://schemas.microsoft.com/office/drawing/2014/main" val="3952192638"/>
                    </a:ext>
                  </a:extLst>
                </a:gridCol>
                <a:gridCol w="417208">
                  <a:extLst>
                    <a:ext uri="{9D8B030D-6E8A-4147-A177-3AD203B41FA5}">
                      <a16:colId xmlns:a16="http://schemas.microsoft.com/office/drawing/2014/main" val="1452195866"/>
                    </a:ext>
                  </a:extLst>
                </a:gridCol>
                <a:gridCol w="625812">
                  <a:extLst>
                    <a:ext uri="{9D8B030D-6E8A-4147-A177-3AD203B41FA5}">
                      <a16:colId xmlns:a16="http://schemas.microsoft.com/office/drawing/2014/main" val="1238082670"/>
                    </a:ext>
                  </a:extLst>
                </a:gridCol>
                <a:gridCol w="469908">
                  <a:extLst>
                    <a:ext uri="{9D8B030D-6E8A-4147-A177-3AD203B41FA5}">
                      <a16:colId xmlns:a16="http://schemas.microsoft.com/office/drawing/2014/main" val="3964463955"/>
                    </a:ext>
                  </a:extLst>
                </a:gridCol>
                <a:gridCol w="731211">
                  <a:extLst>
                    <a:ext uri="{9D8B030D-6E8A-4147-A177-3AD203B41FA5}">
                      <a16:colId xmlns:a16="http://schemas.microsoft.com/office/drawing/2014/main" val="3572008157"/>
                    </a:ext>
                  </a:extLst>
                </a:gridCol>
                <a:gridCol w="2224376">
                  <a:extLst>
                    <a:ext uri="{9D8B030D-6E8A-4147-A177-3AD203B41FA5}">
                      <a16:colId xmlns:a16="http://schemas.microsoft.com/office/drawing/2014/main" val="3293474574"/>
                    </a:ext>
                  </a:extLst>
                </a:gridCol>
                <a:gridCol w="2222180">
                  <a:extLst>
                    <a:ext uri="{9D8B030D-6E8A-4147-A177-3AD203B41FA5}">
                      <a16:colId xmlns:a16="http://schemas.microsoft.com/office/drawing/2014/main" val="1648836065"/>
                    </a:ext>
                  </a:extLst>
                </a:gridCol>
              </a:tblGrid>
              <a:tr h="243840">
                <a:tc>
                  <a:txBody>
                    <a:bodyPr/>
                    <a:lstStyle/>
                    <a:p>
                      <a:r>
                        <a:rPr lang="nl-NL" sz="1100">
                          <a:effectLst/>
                        </a:rPr>
                        <a:t>Is er voor ruimteverwarming gebruik gemaakt van gelijkwaardigheids- en/of kwaliteitsverklaringen?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O</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Ja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200" dirty="0">
                          <a:effectLst/>
                        </a:rPr>
                        <a:t>O</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gridSpan="3">
                  <a:txBody>
                    <a:bodyPr/>
                    <a:lstStyle/>
                    <a:p>
                      <a:r>
                        <a:rPr lang="nl-NL" sz="1100" dirty="0">
                          <a:effectLst/>
                        </a:rPr>
                        <a:t>Nee</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613708231"/>
                  </a:ext>
                </a:extLst>
              </a:tr>
              <a:tr h="137160">
                <a:tc rowSpan="4">
                  <a:txBody>
                    <a:bodyPr/>
                    <a:lstStyle/>
                    <a:p>
                      <a:r>
                        <a:rPr lang="nl-NL" sz="1100">
                          <a:effectLst/>
                        </a:rPr>
                        <a:t>Verklaring  opwekker 1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200">
                          <a:effectLst/>
                        </a:rPr>
                        <a:t>O</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100">
                          <a:effectLst/>
                        </a:rPr>
                        <a:t>Nee</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100">
                          <a:effectLst/>
                        </a:rPr>
                        <a:t>O</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100">
                          <a:effectLst/>
                        </a:rPr>
                        <a:t>Ja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kern="1200" dirty="0">
                          <a:solidFill>
                            <a:schemeClr val="dk1"/>
                          </a:solidFill>
                          <a:effectLst/>
                          <a:latin typeface="+mn-lt"/>
                          <a:ea typeface="+mn-ea"/>
                          <a:cs typeface="+mn-cs"/>
                        </a:rPr>
                        <a:t>Brandstof      gas / elektra</a:t>
                      </a:r>
                    </a:p>
                  </a:txBody>
                  <a:tcPr marL="44450" marR="44450" marT="0" marB="0"/>
                </a:tc>
                <a:tc>
                  <a:txBody>
                    <a:bodyPr/>
                    <a:lstStyle/>
                    <a:p>
                      <a:r>
                        <a:rPr lang="nl-NL" sz="1200">
                          <a:effectLst/>
                        </a:rPr>
                        <a:t>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555470019"/>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kern="1200" dirty="0">
                          <a:solidFill>
                            <a:schemeClr val="dk1"/>
                          </a:solidFill>
                          <a:effectLst/>
                          <a:latin typeface="+mn-lt"/>
                          <a:ea typeface="+mn-ea"/>
                          <a:cs typeface="+mn-cs"/>
                        </a:rPr>
                        <a:t>Rendement     </a:t>
                      </a:r>
                      <a:r>
                        <a:rPr lang="el-GR" sz="1100" kern="1200" dirty="0">
                          <a:solidFill>
                            <a:schemeClr val="dk1"/>
                          </a:solidFill>
                          <a:effectLst/>
                          <a:latin typeface="+mn-lt"/>
                          <a:ea typeface="+mn-ea"/>
                          <a:cs typeface="+mn-cs"/>
                        </a:rPr>
                        <a:t>η</a:t>
                      </a:r>
                      <a:r>
                        <a:rPr lang="nl-NL" sz="1100" kern="1200" dirty="0" err="1">
                          <a:solidFill>
                            <a:schemeClr val="dk1"/>
                          </a:solidFill>
                          <a:effectLst/>
                          <a:latin typeface="+mn-lt"/>
                          <a:ea typeface="+mn-ea"/>
                          <a:cs typeface="+mn-cs"/>
                        </a:rPr>
                        <a:t>H;gen;si;hp</a:t>
                      </a:r>
                      <a:r>
                        <a:rPr lang="nl-NL" sz="1100" kern="1200" dirty="0">
                          <a:solidFill>
                            <a:schemeClr val="dk1"/>
                          </a:solidFill>
                          <a:effectLst/>
                          <a:latin typeface="+mn-lt"/>
                          <a:ea typeface="+mn-ea"/>
                          <a:cs typeface="+mn-cs"/>
                        </a:rPr>
                        <a:t> </a:t>
                      </a:r>
                    </a:p>
                  </a:txBody>
                  <a:tcPr marL="44450" marR="44450" marT="0" marB="0"/>
                </a:tc>
                <a:tc>
                  <a:txBody>
                    <a:bodyPr/>
                    <a:lstStyle/>
                    <a:p>
                      <a:r>
                        <a:rPr lang="nl-NL" sz="1200">
                          <a:effectLst/>
                        </a:rPr>
                        <a:t>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126456965"/>
                  </a:ext>
                </a:extLst>
              </a:tr>
              <a:tr h="67821">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kern="1200" dirty="0">
                          <a:solidFill>
                            <a:schemeClr val="dk1"/>
                          </a:solidFill>
                          <a:effectLst/>
                          <a:latin typeface="+mn-lt"/>
                          <a:ea typeface="+mn-ea"/>
                          <a:cs typeface="+mn-cs"/>
                        </a:rPr>
                        <a:t>Energiefractie  </a:t>
                      </a:r>
                      <a:r>
                        <a:rPr lang="nl-NL" sz="1100" kern="1200" dirty="0" err="1">
                          <a:solidFill>
                            <a:schemeClr val="dk1"/>
                          </a:solidFill>
                          <a:effectLst/>
                          <a:latin typeface="+mn-lt"/>
                          <a:ea typeface="+mn-ea"/>
                          <a:cs typeface="+mn-cs"/>
                        </a:rPr>
                        <a:t>FH;gen;si,gpref</a:t>
                      </a:r>
                      <a:endParaRPr lang="nl-NL" sz="1100" kern="1200" dirty="0">
                        <a:solidFill>
                          <a:schemeClr val="dk1"/>
                        </a:solidFill>
                        <a:effectLst/>
                        <a:latin typeface="+mn-lt"/>
                        <a:ea typeface="+mn-ea"/>
                        <a:cs typeface="+mn-cs"/>
                      </a:endParaRPr>
                    </a:p>
                  </a:txBody>
                  <a:tcPr marL="44450" marR="44450" marT="0" marB="0"/>
                </a:tc>
                <a:tc>
                  <a:txBody>
                    <a:bodyPr/>
                    <a:lstStyle/>
                    <a:p>
                      <a:r>
                        <a:rPr lang="nl-NL" sz="1200">
                          <a:effectLst/>
                        </a:rPr>
                        <a:t>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340118211"/>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dirty="0">
                          <a:effectLst/>
                        </a:rPr>
                        <a:t>BCRG-code</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200" dirty="0">
                          <a:effectLst/>
                        </a:rPr>
                        <a:t> </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777246041"/>
                  </a:ext>
                </a:extLst>
              </a:tr>
            </a:tbl>
          </a:graphicData>
        </a:graphic>
      </p:graphicFrame>
      <p:graphicFrame>
        <p:nvGraphicFramePr>
          <p:cNvPr id="3" name="Tabel 2">
            <a:extLst>
              <a:ext uri="{FF2B5EF4-FFF2-40B4-BE49-F238E27FC236}">
                <a16:creationId xmlns:a16="http://schemas.microsoft.com/office/drawing/2014/main" id="{E48946AE-F519-BB38-7101-79DC59ECD6F1}"/>
              </a:ext>
            </a:extLst>
          </p:cNvPr>
          <p:cNvGraphicFramePr>
            <a:graphicFrameLocks noGrp="1"/>
          </p:cNvGraphicFramePr>
          <p:nvPr>
            <p:extLst>
              <p:ext uri="{D42A27DB-BD31-4B8C-83A1-F6EECF244321}">
                <p14:modId xmlns:p14="http://schemas.microsoft.com/office/powerpoint/2010/main" val="3351867218"/>
              </p:ext>
            </p:extLst>
          </p:nvPr>
        </p:nvGraphicFramePr>
        <p:xfrm>
          <a:off x="1041366" y="3935827"/>
          <a:ext cx="10979151" cy="1539240"/>
        </p:xfrm>
        <a:graphic>
          <a:graphicData uri="http://schemas.openxmlformats.org/drawingml/2006/table">
            <a:tbl>
              <a:tblPr>
                <a:tableStyleId>{5C22544A-7EE6-4342-B048-85BDC9FD1C3A}</a:tableStyleId>
              </a:tblPr>
              <a:tblGrid>
                <a:gridCol w="3882227">
                  <a:extLst>
                    <a:ext uri="{9D8B030D-6E8A-4147-A177-3AD203B41FA5}">
                      <a16:colId xmlns:a16="http://schemas.microsoft.com/office/drawing/2014/main" val="671271688"/>
                    </a:ext>
                  </a:extLst>
                </a:gridCol>
                <a:gridCol w="340354">
                  <a:extLst>
                    <a:ext uri="{9D8B030D-6E8A-4147-A177-3AD203B41FA5}">
                      <a16:colId xmlns:a16="http://schemas.microsoft.com/office/drawing/2014/main" val="1734756580"/>
                    </a:ext>
                  </a:extLst>
                </a:gridCol>
                <a:gridCol w="682903">
                  <a:extLst>
                    <a:ext uri="{9D8B030D-6E8A-4147-A177-3AD203B41FA5}">
                      <a16:colId xmlns:a16="http://schemas.microsoft.com/office/drawing/2014/main" val="4031916343"/>
                    </a:ext>
                  </a:extLst>
                </a:gridCol>
                <a:gridCol w="645574">
                  <a:extLst>
                    <a:ext uri="{9D8B030D-6E8A-4147-A177-3AD203B41FA5}">
                      <a16:colId xmlns:a16="http://schemas.microsoft.com/office/drawing/2014/main" val="409905946"/>
                    </a:ext>
                  </a:extLst>
                </a:gridCol>
                <a:gridCol w="2072864">
                  <a:extLst>
                    <a:ext uri="{9D8B030D-6E8A-4147-A177-3AD203B41FA5}">
                      <a16:colId xmlns:a16="http://schemas.microsoft.com/office/drawing/2014/main" val="1845745570"/>
                    </a:ext>
                  </a:extLst>
                </a:gridCol>
                <a:gridCol w="3001700">
                  <a:extLst>
                    <a:ext uri="{9D8B030D-6E8A-4147-A177-3AD203B41FA5}">
                      <a16:colId xmlns:a16="http://schemas.microsoft.com/office/drawing/2014/main" val="3992079542"/>
                    </a:ext>
                  </a:extLst>
                </a:gridCol>
                <a:gridCol w="353529">
                  <a:extLst>
                    <a:ext uri="{9D8B030D-6E8A-4147-A177-3AD203B41FA5}">
                      <a16:colId xmlns:a16="http://schemas.microsoft.com/office/drawing/2014/main" val="2085968372"/>
                    </a:ext>
                  </a:extLst>
                </a:gridCol>
              </a:tblGrid>
              <a:tr h="274320">
                <a:tc>
                  <a:txBody>
                    <a:bodyPr/>
                    <a:lstStyle/>
                    <a:p>
                      <a:r>
                        <a:rPr lang="nl-NL" sz="1100" dirty="0">
                          <a:effectLst/>
                        </a:rPr>
                        <a:t>Is er voor hulpenergie gebruik gemaakt van gelijkwaardigheids- en/of kwaliteitsverklaringen?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Ja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gridSpan="3">
                  <a:txBody>
                    <a:bodyPr/>
                    <a:lstStyle/>
                    <a:p>
                      <a:r>
                        <a:rPr lang="nl-NL" sz="1100">
                          <a:effectLst/>
                        </a:rPr>
                        <a:t>Nee</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2637234164"/>
                  </a:ext>
                </a:extLst>
              </a:tr>
              <a:tr h="137160">
                <a:tc rowSpan="7">
                  <a:txBody>
                    <a:bodyPr/>
                    <a:lstStyle/>
                    <a:p>
                      <a:r>
                        <a:rPr lang="nl-NL" sz="1100" dirty="0">
                          <a:effectLst/>
                        </a:rPr>
                        <a:t>verklaring  hulpenergie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7">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effectLst/>
                        </a:rPr>
                        <a:t>Nee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100"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100"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100"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100"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dirty="0">
                          <a:effectLst/>
                        </a:rPr>
                        <a:t>Nee</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5">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5">
                  <a:txBody>
                    <a:bodyPr/>
                    <a:lstStyle/>
                    <a:p>
                      <a:r>
                        <a:rPr lang="nl-NL" sz="1100">
                          <a:effectLst/>
                        </a:rPr>
                        <a:t>Ja,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rPr>
                        <a:t>Constante A</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rPr>
                        <a:t>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783612401"/>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Constante B</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322736026"/>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Constante C</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702462111"/>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B</a:t>
                      </a:r>
                      <a:r>
                        <a:rPr lang="nl-NL" sz="1100" baseline="-25000">
                          <a:effectLst/>
                        </a:rPr>
                        <a:t>nominaal</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022127628"/>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BCRG-code</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13684250"/>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rowSpan="2">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2">
                  <a:txBody>
                    <a:bodyPr/>
                    <a:lstStyle/>
                    <a:p>
                      <a:r>
                        <a:rPr lang="nl-NL" sz="1100">
                          <a:effectLst/>
                        </a:rPr>
                        <a:t>Ja,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W</a:t>
                      </a:r>
                      <a:r>
                        <a:rPr lang="nl-NL" sz="1100" baseline="-25000">
                          <a:effectLst/>
                        </a:rPr>
                        <a:t>Haux</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211661329"/>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BCRG-code</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rPr>
                        <a:t>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489250024"/>
                  </a:ext>
                </a:extLst>
              </a:tr>
            </a:tbl>
          </a:graphicData>
        </a:graphic>
      </p:graphicFrame>
      <p:sp>
        <p:nvSpPr>
          <p:cNvPr id="9" name="Rectangle 1">
            <a:extLst>
              <a:ext uri="{FF2B5EF4-FFF2-40B4-BE49-F238E27FC236}">
                <a16:creationId xmlns:a16="http://schemas.microsoft.com/office/drawing/2014/main" id="{C4A551C6-4B48-1139-BF13-C6B182E314AB}"/>
              </a:ext>
            </a:extLst>
          </p:cNvPr>
          <p:cNvSpPr>
            <a:spLocks noChangeArrowheads="1"/>
          </p:cNvSpPr>
          <p:nvPr/>
        </p:nvSpPr>
        <p:spPr bwMode="auto">
          <a:xfrm>
            <a:off x="957757" y="1975760"/>
            <a:ext cx="5766322"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Gecontroleerde kwaliteitsverklaring opwekkers ruimteverwarming  </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8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r>
              <a:rPr kumimoji="0" lang="nl-NL" altLang="nl-NL"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Brandstof kan ook afgeleid worden indien eerder type opwekker is opgegeven.</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Hulpenergie``</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Opmerking:  In plaats van de constanten A, B,C en </a:t>
            </a:r>
            <a:r>
              <a:rPr kumimoji="0" lang="nl-NL" altLang="nl-NL" sz="9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a:t>
            </a:r>
            <a:r>
              <a:rPr kumimoji="0" lang="nl-NL" altLang="nl-NL" sz="900" b="0" i="0" u="none" strike="noStrike" cap="none" normalizeH="0" baseline="-3000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nominaal</a:t>
            </a:r>
            <a:r>
              <a:rPr kumimoji="0" lang="nl-NL" altLang="nl-NL"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kan ook </a:t>
            </a:r>
            <a:r>
              <a:rPr kumimoji="0" lang="nl-NL" altLang="nl-NL" sz="9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a:t>
            </a:r>
            <a:r>
              <a:rPr kumimoji="0" lang="nl-NL" altLang="nl-NL" sz="900" b="0" i="0" u="none" strike="noStrike" cap="none" normalizeH="0" baseline="-3000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Haux</a:t>
            </a:r>
            <a:r>
              <a:rPr kumimoji="0" lang="nl-NL" altLang="nl-NL"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worden vermeld op een verklaring</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4" name="Afbeelding 3">
            <a:extLst>
              <a:ext uri="{FF2B5EF4-FFF2-40B4-BE49-F238E27FC236}">
                <a16:creationId xmlns:a16="http://schemas.microsoft.com/office/drawing/2014/main" id="{CB1F1D41-94B0-2285-B29A-416E0D59A4FB}"/>
              </a:ext>
            </a:extLst>
          </p:cNvPr>
          <p:cNvPicPr>
            <a:picLocks noChangeAspect="1"/>
          </p:cNvPicPr>
          <p:nvPr/>
        </p:nvPicPr>
        <p:blipFill>
          <a:blip r:embed="rId3"/>
          <a:stretch>
            <a:fillRect/>
          </a:stretch>
        </p:blipFill>
        <p:spPr>
          <a:xfrm>
            <a:off x="54005" y="4938159"/>
            <a:ext cx="5205135" cy="1609082"/>
          </a:xfrm>
          <a:prstGeom prst="rect">
            <a:avLst/>
          </a:prstGeom>
        </p:spPr>
      </p:pic>
      <p:sp>
        <p:nvSpPr>
          <p:cNvPr id="5" name="Tekstvak 4">
            <a:extLst>
              <a:ext uri="{FF2B5EF4-FFF2-40B4-BE49-F238E27FC236}">
                <a16:creationId xmlns:a16="http://schemas.microsoft.com/office/drawing/2014/main" id="{7086B0F0-9B97-2B4A-DD2F-A433846DC1A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2982825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10</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24022" y="1620000"/>
            <a:ext cx="8639999" cy="4860000"/>
          </a:xfrm>
          <a:prstGeom prst="rect">
            <a:avLst/>
          </a:prstGeom>
          <a:noFill/>
          <a:ln>
            <a:noFill/>
          </a:ln>
          <a:effectLst>
            <a:softEdge rad="50800"/>
          </a:effectLst>
        </p:spPr>
        <p:txBody>
          <a:bodyPr wrap="square" tIns="90000" bIns="90000" rtlCol="0">
            <a:noAutofit/>
          </a:bodyPr>
          <a:lstStyle/>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Uitwerking</a:t>
            </a:r>
          </a:p>
          <a:p>
            <a:pPr marL="342900" indent="-342900" fontAlgn="t">
              <a:buFontTx/>
              <a:buChar char="-"/>
            </a:pPr>
            <a:endParaRPr lang="nl-NL" sz="18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90C59EB2-3F74-4C4C-0C87-BDBD2E9AB01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099439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10</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volgende verwarmingsinstallatie de volgende zaken:</a:t>
            </a:r>
          </a:p>
        </p:txBody>
      </p:sp>
      <p:graphicFrame>
        <p:nvGraphicFramePr>
          <p:cNvPr id="2" name="Tabel 1">
            <a:extLst>
              <a:ext uri="{FF2B5EF4-FFF2-40B4-BE49-F238E27FC236}">
                <a16:creationId xmlns:a16="http://schemas.microsoft.com/office/drawing/2014/main" id="{F069ECDE-C2D7-0C6C-C129-8D1444EA2181}"/>
              </a:ext>
            </a:extLst>
          </p:cNvPr>
          <p:cNvGraphicFramePr>
            <a:graphicFrameLocks noGrp="1"/>
          </p:cNvGraphicFramePr>
          <p:nvPr>
            <p:extLst>
              <p:ext uri="{D42A27DB-BD31-4B8C-83A1-F6EECF244321}">
                <p14:modId xmlns:p14="http://schemas.microsoft.com/office/powerpoint/2010/main" val="574112527"/>
              </p:ext>
            </p:extLst>
          </p:nvPr>
        </p:nvGraphicFramePr>
        <p:xfrm>
          <a:off x="1041365" y="2362200"/>
          <a:ext cx="10979151" cy="1066800"/>
        </p:xfrm>
        <a:graphic>
          <a:graphicData uri="http://schemas.openxmlformats.org/drawingml/2006/table">
            <a:tbl>
              <a:tblPr>
                <a:tableStyleId>{5C22544A-7EE6-4342-B048-85BDC9FD1C3A}</a:tableStyleId>
              </a:tblPr>
              <a:tblGrid>
                <a:gridCol w="4288456">
                  <a:extLst>
                    <a:ext uri="{9D8B030D-6E8A-4147-A177-3AD203B41FA5}">
                      <a16:colId xmlns:a16="http://schemas.microsoft.com/office/drawing/2014/main" val="3952192638"/>
                    </a:ext>
                  </a:extLst>
                </a:gridCol>
                <a:gridCol w="417208">
                  <a:extLst>
                    <a:ext uri="{9D8B030D-6E8A-4147-A177-3AD203B41FA5}">
                      <a16:colId xmlns:a16="http://schemas.microsoft.com/office/drawing/2014/main" val="1452195866"/>
                    </a:ext>
                  </a:extLst>
                </a:gridCol>
                <a:gridCol w="625812">
                  <a:extLst>
                    <a:ext uri="{9D8B030D-6E8A-4147-A177-3AD203B41FA5}">
                      <a16:colId xmlns:a16="http://schemas.microsoft.com/office/drawing/2014/main" val="1238082670"/>
                    </a:ext>
                  </a:extLst>
                </a:gridCol>
                <a:gridCol w="469908">
                  <a:extLst>
                    <a:ext uri="{9D8B030D-6E8A-4147-A177-3AD203B41FA5}">
                      <a16:colId xmlns:a16="http://schemas.microsoft.com/office/drawing/2014/main" val="3964463955"/>
                    </a:ext>
                  </a:extLst>
                </a:gridCol>
                <a:gridCol w="731211">
                  <a:extLst>
                    <a:ext uri="{9D8B030D-6E8A-4147-A177-3AD203B41FA5}">
                      <a16:colId xmlns:a16="http://schemas.microsoft.com/office/drawing/2014/main" val="3572008157"/>
                    </a:ext>
                  </a:extLst>
                </a:gridCol>
                <a:gridCol w="2224376">
                  <a:extLst>
                    <a:ext uri="{9D8B030D-6E8A-4147-A177-3AD203B41FA5}">
                      <a16:colId xmlns:a16="http://schemas.microsoft.com/office/drawing/2014/main" val="3293474574"/>
                    </a:ext>
                  </a:extLst>
                </a:gridCol>
                <a:gridCol w="2222180">
                  <a:extLst>
                    <a:ext uri="{9D8B030D-6E8A-4147-A177-3AD203B41FA5}">
                      <a16:colId xmlns:a16="http://schemas.microsoft.com/office/drawing/2014/main" val="1648836065"/>
                    </a:ext>
                  </a:extLst>
                </a:gridCol>
              </a:tblGrid>
              <a:tr h="243840">
                <a:tc>
                  <a:txBody>
                    <a:bodyPr/>
                    <a:lstStyle/>
                    <a:p>
                      <a:r>
                        <a:rPr lang="nl-NL" sz="1100">
                          <a:effectLst/>
                        </a:rPr>
                        <a:t>Is er voor ruimteverwarming gebruik gemaakt van gelijkwaardigheids- en/of kwaliteitsverklaringen?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O</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Ja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600" kern="0" dirty="0">
                          <a:effectLst/>
                          <a:highlight>
                            <a:srgbClr val="FFFF00"/>
                          </a:highlight>
                        </a:rPr>
                        <a:t>●</a:t>
                      </a:r>
                      <a:endParaRPr lang="nl-NL" sz="1800" b="1" kern="0" dirty="0">
                        <a:effectLst/>
                        <a:highlight>
                          <a:srgbClr val="FFFF00"/>
                        </a:highlight>
                        <a:latin typeface="Arial" panose="020B0604020202020204" pitchFamily="34" charset="0"/>
                        <a:cs typeface="Times New Roman" panose="02020603050405020304" pitchFamily="18" charset="0"/>
                      </a:endParaRPr>
                    </a:p>
                  </a:txBody>
                  <a:tcPr marL="44450" marR="44450" marT="0" marB="0"/>
                </a:tc>
                <a:tc gridSpan="3">
                  <a:txBody>
                    <a:bodyPr/>
                    <a:lstStyle/>
                    <a:p>
                      <a:r>
                        <a:rPr lang="nl-NL" sz="1100" dirty="0">
                          <a:effectLst/>
                          <a:highlight>
                            <a:srgbClr val="FFFF00"/>
                          </a:highlight>
                        </a:rPr>
                        <a:t>Nee</a:t>
                      </a:r>
                      <a:endParaRPr lang="nl-NL" sz="1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613708231"/>
                  </a:ext>
                </a:extLst>
              </a:tr>
              <a:tr h="137160">
                <a:tc rowSpan="4">
                  <a:txBody>
                    <a:bodyPr/>
                    <a:lstStyle/>
                    <a:p>
                      <a:r>
                        <a:rPr lang="nl-NL" sz="1100">
                          <a:effectLst/>
                        </a:rPr>
                        <a:t>Verklaring  opwekker 1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200">
                          <a:effectLst/>
                        </a:rPr>
                        <a:t>O</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100">
                          <a:effectLst/>
                        </a:rPr>
                        <a:t>Nee</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100">
                          <a:effectLst/>
                        </a:rPr>
                        <a:t>O</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100" dirty="0">
                          <a:effectLst/>
                        </a:rPr>
                        <a:t>Ja </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kern="1200" dirty="0">
                          <a:solidFill>
                            <a:schemeClr val="dk1"/>
                          </a:solidFill>
                          <a:effectLst/>
                          <a:latin typeface="+mn-lt"/>
                          <a:ea typeface="+mn-ea"/>
                          <a:cs typeface="+mn-cs"/>
                        </a:rPr>
                        <a:t>Brandstof      gas / elektra</a:t>
                      </a:r>
                    </a:p>
                  </a:txBody>
                  <a:tcPr marL="44450" marR="44450" marT="0" marB="0"/>
                </a:tc>
                <a:tc>
                  <a:txBody>
                    <a:bodyPr/>
                    <a:lstStyle/>
                    <a:p>
                      <a:r>
                        <a:rPr lang="nl-NL" sz="1200">
                          <a:effectLst/>
                        </a:rPr>
                        <a:t>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555470019"/>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kern="1200" dirty="0">
                          <a:solidFill>
                            <a:schemeClr val="dk1"/>
                          </a:solidFill>
                          <a:effectLst/>
                          <a:latin typeface="+mn-lt"/>
                          <a:ea typeface="+mn-ea"/>
                          <a:cs typeface="+mn-cs"/>
                        </a:rPr>
                        <a:t>Rendement     </a:t>
                      </a:r>
                      <a:r>
                        <a:rPr lang="el-GR" sz="1100" kern="1200" dirty="0">
                          <a:solidFill>
                            <a:schemeClr val="dk1"/>
                          </a:solidFill>
                          <a:effectLst/>
                          <a:latin typeface="+mn-lt"/>
                          <a:ea typeface="+mn-ea"/>
                          <a:cs typeface="+mn-cs"/>
                        </a:rPr>
                        <a:t>η</a:t>
                      </a:r>
                      <a:r>
                        <a:rPr lang="nl-NL" sz="1100" kern="1200" dirty="0" err="1">
                          <a:solidFill>
                            <a:schemeClr val="dk1"/>
                          </a:solidFill>
                          <a:effectLst/>
                          <a:latin typeface="+mn-lt"/>
                          <a:ea typeface="+mn-ea"/>
                          <a:cs typeface="+mn-cs"/>
                        </a:rPr>
                        <a:t>H;gen;si;hp</a:t>
                      </a:r>
                      <a:r>
                        <a:rPr lang="nl-NL" sz="1100" kern="1200" dirty="0">
                          <a:solidFill>
                            <a:schemeClr val="dk1"/>
                          </a:solidFill>
                          <a:effectLst/>
                          <a:latin typeface="+mn-lt"/>
                          <a:ea typeface="+mn-ea"/>
                          <a:cs typeface="+mn-cs"/>
                        </a:rPr>
                        <a:t> </a:t>
                      </a:r>
                    </a:p>
                  </a:txBody>
                  <a:tcPr marL="44450" marR="44450" marT="0" marB="0"/>
                </a:tc>
                <a:tc>
                  <a:txBody>
                    <a:bodyPr/>
                    <a:lstStyle/>
                    <a:p>
                      <a:r>
                        <a:rPr lang="nl-NL" sz="1200">
                          <a:effectLst/>
                        </a:rPr>
                        <a:t>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126456965"/>
                  </a:ext>
                </a:extLst>
              </a:tr>
              <a:tr h="67821">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kern="1200" dirty="0">
                          <a:solidFill>
                            <a:schemeClr val="dk1"/>
                          </a:solidFill>
                          <a:effectLst/>
                          <a:latin typeface="+mn-lt"/>
                          <a:ea typeface="+mn-ea"/>
                          <a:cs typeface="+mn-cs"/>
                        </a:rPr>
                        <a:t>Energiefractie  </a:t>
                      </a:r>
                      <a:r>
                        <a:rPr lang="nl-NL" sz="1100" kern="1200" dirty="0" err="1">
                          <a:solidFill>
                            <a:schemeClr val="dk1"/>
                          </a:solidFill>
                          <a:effectLst/>
                          <a:latin typeface="+mn-lt"/>
                          <a:ea typeface="+mn-ea"/>
                          <a:cs typeface="+mn-cs"/>
                        </a:rPr>
                        <a:t>FH;gen;si,gpref</a:t>
                      </a:r>
                      <a:endParaRPr lang="nl-NL" sz="1100" kern="1200" dirty="0">
                        <a:solidFill>
                          <a:schemeClr val="dk1"/>
                        </a:solidFill>
                        <a:effectLst/>
                        <a:latin typeface="+mn-lt"/>
                        <a:ea typeface="+mn-ea"/>
                        <a:cs typeface="+mn-cs"/>
                      </a:endParaRPr>
                    </a:p>
                  </a:txBody>
                  <a:tcPr marL="44450" marR="44450" marT="0" marB="0"/>
                </a:tc>
                <a:tc>
                  <a:txBody>
                    <a:bodyPr/>
                    <a:lstStyle/>
                    <a:p>
                      <a:r>
                        <a:rPr lang="nl-NL" sz="1200">
                          <a:effectLst/>
                        </a:rPr>
                        <a:t>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340118211"/>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dirty="0">
                          <a:effectLst/>
                        </a:rPr>
                        <a:t>BCRG-code</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200" dirty="0">
                          <a:effectLst/>
                        </a:rPr>
                        <a:t> </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777246041"/>
                  </a:ext>
                </a:extLst>
              </a:tr>
            </a:tbl>
          </a:graphicData>
        </a:graphic>
      </p:graphicFrame>
      <p:graphicFrame>
        <p:nvGraphicFramePr>
          <p:cNvPr id="3" name="Tabel 2">
            <a:extLst>
              <a:ext uri="{FF2B5EF4-FFF2-40B4-BE49-F238E27FC236}">
                <a16:creationId xmlns:a16="http://schemas.microsoft.com/office/drawing/2014/main" id="{E48946AE-F519-BB38-7101-79DC59ECD6F1}"/>
              </a:ext>
            </a:extLst>
          </p:cNvPr>
          <p:cNvGraphicFramePr>
            <a:graphicFrameLocks noGrp="1"/>
          </p:cNvGraphicFramePr>
          <p:nvPr>
            <p:extLst>
              <p:ext uri="{D42A27DB-BD31-4B8C-83A1-F6EECF244321}">
                <p14:modId xmlns:p14="http://schemas.microsoft.com/office/powerpoint/2010/main" val="2057273981"/>
              </p:ext>
            </p:extLst>
          </p:nvPr>
        </p:nvGraphicFramePr>
        <p:xfrm>
          <a:off x="1041366" y="3935827"/>
          <a:ext cx="10979151" cy="1584960"/>
        </p:xfrm>
        <a:graphic>
          <a:graphicData uri="http://schemas.openxmlformats.org/drawingml/2006/table">
            <a:tbl>
              <a:tblPr>
                <a:tableStyleId>{5C22544A-7EE6-4342-B048-85BDC9FD1C3A}</a:tableStyleId>
              </a:tblPr>
              <a:tblGrid>
                <a:gridCol w="3882227">
                  <a:extLst>
                    <a:ext uri="{9D8B030D-6E8A-4147-A177-3AD203B41FA5}">
                      <a16:colId xmlns:a16="http://schemas.microsoft.com/office/drawing/2014/main" val="671271688"/>
                    </a:ext>
                  </a:extLst>
                </a:gridCol>
                <a:gridCol w="340354">
                  <a:extLst>
                    <a:ext uri="{9D8B030D-6E8A-4147-A177-3AD203B41FA5}">
                      <a16:colId xmlns:a16="http://schemas.microsoft.com/office/drawing/2014/main" val="1734756580"/>
                    </a:ext>
                  </a:extLst>
                </a:gridCol>
                <a:gridCol w="682903">
                  <a:extLst>
                    <a:ext uri="{9D8B030D-6E8A-4147-A177-3AD203B41FA5}">
                      <a16:colId xmlns:a16="http://schemas.microsoft.com/office/drawing/2014/main" val="4031916343"/>
                    </a:ext>
                  </a:extLst>
                </a:gridCol>
                <a:gridCol w="645574">
                  <a:extLst>
                    <a:ext uri="{9D8B030D-6E8A-4147-A177-3AD203B41FA5}">
                      <a16:colId xmlns:a16="http://schemas.microsoft.com/office/drawing/2014/main" val="409905946"/>
                    </a:ext>
                  </a:extLst>
                </a:gridCol>
                <a:gridCol w="2072864">
                  <a:extLst>
                    <a:ext uri="{9D8B030D-6E8A-4147-A177-3AD203B41FA5}">
                      <a16:colId xmlns:a16="http://schemas.microsoft.com/office/drawing/2014/main" val="1845745570"/>
                    </a:ext>
                  </a:extLst>
                </a:gridCol>
                <a:gridCol w="1515032">
                  <a:extLst>
                    <a:ext uri="{9D8B030D-6E8A-4147-A177-3AD203B41FA5}">
                      <a16:colId xmlns:a16="http://schemas.microsoft.com/office/drawing/2014/main" val="3992079542"/>
                    </a:ext>
                  </a:extLst>
                </a:gridCol>
                <a:gridCol w="1840197">
                  <a:extLst>
                    <a:ext uri="{9D8B030D-6E8A-4147-A177-3AD203B41FA5}">
                      <a16:colId xmlns:a16="http://schemas.microsoft.com/office/drawing/2014/main" val="2085968372"/>
                    </a:ext>
                  </a:extLst>
                </a:gridCol>
              </a:tblGrid>
              <a:tr h="274320">
                <a:tc>
                  <a:txBody>
                    <a:bodyPr/>
                    <a:lstStyle/>
                    <a:p>
                      <a:r>
                        <a:rPr lang="nl-NL" sz="1100" dirty="0">
                          <a:effectLst/>
                        </a:rPr>
                        <a:t>Is er voor hulpenergie gebruik gemaakt van gelijkwaardigheids- en/of kwaliteitsverklaringen?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600" kern="0" dirty="0">
                          <a:effectLst/>
                          <a:highlight>
                            <a:srgbClr val="FFFF00"/>
                          </a:highlight>
                        </a:rPr>
                        <a:t>●</a:t>
                      </a:r>
                      <a:endParaRPr lang="nl-NL" sz="1800" b="1" kern="0" dirty="0">
                        <a:effectLst/>
                        <a:highlight>
                          <a:srgbClr val="FFFF00"/>
                        </a:highlight>
                        <a:latin typeface="Arial" panose="020B0604020202020204" pitchFamily="34" charset="0"/>
                        <a:cs typeface="Times New Roman" panose="02020603050405020304" pitchFamily="18" charset="0"/>
                      </a:endParaRPr>
                    </a:p>
                  </a:txBody>
                  <a:tcPr marL="44450" marR="44450" marT="0" marB="0"/>
                </a:tc>
                <a:tc>
                  <a:txBody>
                    <a:bodyPr/>
                    <a:lstStyle/>
                    <a:p>
                      <a:r>
                        <a:rPr lang="nl-NL" sz="1100" dirty="0">
                          <a:effectLst/>
                          <a:highlight>
                            <a:srgbClr val="FFFF00"/>
                          </a:highlight>
                        </a:rPr>
                        <a:t>Ja </a:t>
                      </a:r>
                      <a:endParaRPr lang="nl-NL" sz="12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gridSpan="3">
                  <a:txBody>
                    <a:bodyPr/>
                    <a:lstStyle/>
                    <a:p>
                      <a:r>
                        <a:rPr kumimoji="0" lang="nl-NL" sz="1200" b="0" i="0" u="none" strike="noStrike" kern="1200" cap="none" normalizeH="0" baseline="0">
                          <a:ln>
                            <a:noFill/>
                          </a:ln>
                          <a:solidFill>
                            <a:srgbClr val="333333"/>
                          </a:solidFill>
                          <a:effectLst/>
                          <a:highlight>
                            <a:srgbClr val="FFFF00"/>
                          </a:highlight>
                          <a:latin typeface="Roboto" panose="02000000000000000000" pitchFamily="2" charset="0"/>
                          <a:ea typeface="+mn-ea"/>
                          <a:cs typeface="+mn-cs"/>
                        </a:rPr>
                        <a:t>Nee</a:t>
                      </a:r>
                    </a:p>
                  </a:txBody>
                  <a:tcPr marL="44450" marR="44450" marT="0" marB="0"/>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2637234164"/>
                  </a:ext>
                </a:extLst>
              </a:tr>
              <a:tr h="137160">
                <a:tc rowSpan="7">
                  <a:txBody>
                    <a:bodyPr/>
                    <a:lstStyle/>
                    <a:p>
                      <a:r>
                        <a:rPr lang="nl-NL" sz="1100" dirty="0">
                          <a:effectLst/>
                        </a:rPr>
                        <a:t>verklaring  hulpenergie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7">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7">
                  <a:txBody>
                    <a:bodyPr/>
                    <a:lstStyle/>
                    <a:p>
                      <a:r>
                        <a:rPr lang="nl-NL" sz="1100" dirty="0">
                          <a:effectLst/>
                        </a:rPr>
                        <a:t>Nee</a:t>
                      </a:r>
                    </a:p>
                    <a:p>
                      <a:endParaRPr lang="nl-NL" sz="1100" dirty="0">
                        <a:effectLst/>
                      </a:endParaRPr>
                    </a:p>
                    <a:p>
                      <a:endParaRPr lang="nl-NL" sz="1100" dirty="0">
                        <a:effectLst/>
                      </a:endParaRPr>
                    </a:p>
                    <a:p>
                      <a:endParaRPr lang="nl-NL" sz="1100" dirty="0">
                        <a:effectLst/>
                      </a:endParaRPr>
                    </a:p>
                    <a:p>
                      <a:endParaRPr lang="nl-NL" sz="1100" dirty="0">
                        <a:effectLst/>
                      </a:endParaRPr>
                    </a:p>
                    <a:p>
                      <a:r>
                        <a:rPr lang="nl-NL" sz="1100" dirty="0">
                          <a:effectLst/>
                        </a:rPr>
                        <a:t>Nee</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5">
                  <a:txBody>
                    <a:bodyPr/>
                    <a:lstStyle/>
                    <a:p>
                      <a:r>
                        <a:rPr lang="nl-NL" sz="1600" kern="0" dirty="0">
                          <a:effectLst/>
                          <a:highlight>
                            <a:srgbClr val="FFFF00"/>
                          </a:highlight>
                        </a:rPr>
                        <a:t>●</a:t>
                      </a:r>
                      <a:endParaRPr lang="nl-NL" sz="1800" b="1" kern="0" dirty="0">
                        <a:effectLst/>
                        <a:highlight>
                          <a:srgbClr val="FFFF00"/>
                        </a:highlight>
                        <a:latin typeface="Arial" panose="020B0604020202020204" pitchFamily="34" charset="0"/>
                        <a:cs typeface="Times New Roman" panose="02020603050405020304" pitchFamily="18" charset="0"/>
                      </a:endParaRPr>
                    </a:p>
                  </a:txBody>
                  <a:tcPr marL="44450" marR="44450" marT="0" marB="0"/>
                </a:tc>
                <a:tc rowSpan="5">
                  <a:txBody>
                    <a:bodyPr/>
                    <a:lstStyle/>
                    <a:p>
                      <a:r>
                        <a:rPr lang="nl-NL" sz="1100" dirty="0">
                          <a:effectLst/>
                          <a:highlight>
                            <a:srgbClr val="FFFF00"/>
                          </a:highlight>
                        </a:rPr>
                        <a:t>Ja, </a:t>
                      </a:r>
                      <a:endParaRPr lang="nl-NL" sz="12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highlight>
                            <a:srgbClr val="FFFF00"/>
                          </a:highlight>
                        </a:rPr>
                        <a:t>Constante A</a:t>
                      </a:r>
                      <a:endParaRPr lang="nl-NL" sz="12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kumimoji="0" lang="nl-NL" sz="1200" b="0" i="0" u="none" strike="noStrike" kern="1200" cap="none" normalizeH="0" baseline="0" dirty="0">
                          <a:ln>
                            <a:noFill/>
                          </a:ln>
                          <a:solidFill>
                            <a:srgbClr val="333333"/>
                          </a:solidFill>
                          <a:effectLst/>
                          <a:highlight>
                            <a:srgbClr val="FFFF00"/>
                          </a:highlight>
                          <a:latin typeface="Roboto" panose="02000000000000000000" pitchFamily="2" charset="0"/>
                          <a:ea typeface="+mn-ea"/>
                          <a:cs typeface="+mn-cs"/>
                        </a:rPr>
                        <a:t> 17,520</a:t>
                      </a:r>
                    </a:p>
                  </a:txBody>
                  <a:tcPr marL="44450" marR="44450" marT="0" marB="0"/>
                </a:tc>
                <a:extLst>
                  <a:ext uri="{0D108BD9-81ED-4DB2-BD59-A6C34878D82A}">
                    <a16:rowId xmlns:a16="http://schemas.microsoft.com/office/drawing/2014/main" val="3783612401"/>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highlight>
                            <a:srgbClr val="FFFF00"/>
                          </a:highlight>
                        </a:rPr>
                        <a:t>Constante B</a:t>
                      </a:r>
                      <a:endParaRPr lang="nl-NL" sz="120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kumimoji="0" lang="nl-NL" sz="1200" b="0" i="0" u="none" strike="noStrike" kern="1200" cap="none" normalizeH="0" baseline="0" dirty="0">
                          <a:ln>
                            <a:noFill/>
                          </a:ln>
                          <a:solidFill>
                            <a:srgbClr val="333333"/>
                          </a:solidFill>
                          <a:effectLst/>
                          <a:highlight>
                            <a:srgbClr val="FFFF00"/>
                          </a:highlight>
                          <a:latin typeface="Roboto" panose="02000000000000000000" pitchFamily="2" charset="0"/>
                          <a:ea typeface="+mn-ea"/>
                          <a:cs typeface="+mn-cs"/>
                        </a:rPr>
                        <a:t> 0,08635</a:t>
                      </a:r>
                    </a:p>
                  </a:txBody>
                  <a:tcPr marL="44450" marR="44450" marT="0" marB="0"/>
                </a:tc>
                <a:extLst>
                  <a:ext uri="{0D108BD9-81ED-4DB2-BD59-A6C34878D82A}">
                    <a16:rowId xmlns:a16="http://schemas.microsoft.com/office/drawing/2014/main" val="2322736026"/>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highlight>
                            <a:srgbClr val="FFFF00"/>
                          </a:highlight>
                        </a:rPr>
                        <a:t>Constante C</a:t>
                      </a:r>
                      <a:endParaRPr lang="nl-NL" sz="120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kumimoji="0" lang="nl-NL" sz="1200" b="0" i="0" u="none" strike="noStrike" kern="1200" cap="none" normalizeH="0" baseline="0" dirty="0">
                          <a:ln>
                            <a:noFill/>
                          </a:ln>
                          <a:solidFill>
                            <a:srgbClr val="333333"/>
                          </a:solidFill>
                          <a:effectLst/>
                          <a:highlight>
                            <a:srgbClr val="FFFF00"/>
                          </a:highlight>
                          <a:latin typeface="Roboto" panose="02000000000000000000" pitchFamily="2" charset="0"/>
                          <a:ea typeface="+mn-ea"/>
                          <a:cs typeface="+mn-cs"/>
                        </a:rPr>
                        <a:t> 1,177</a:t>
                      </a:r>
                    </a:p>
                  </a:txBody>
                  <a:tcPr marL="44450" marR="44450" marT="0" marB="0"/>
                </a:tc>
                <a:extLst>
                  <a:ext uri="{0D108BD9-81ED-4DB2-BD59-A6C34878D82A}">
                    <a16:rowId xmlns:a16="http://schemas.microsoft.com/office/drawing/2014/main" val="1702462111"/>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highlight>
                            <a:srgbClr val="FFFF00"/>
                          </a:highlight>
                        </a:rPr>
                        <a:t>B</a:t>
                      </a:r>
                      <a:r>
                        <a:rPr lang="nl-NL" sz="1100" baseline="-25000">
                          <a:effectLst/>
                          <a:highlight>
                            <a:srgbClr val="FFFF00"/>
                          </a:highlight>
                        </a:rPr>
                        <a:t>nominaal</a:t>
                      </a:r>
                      <a:endParaRPr lang="nl-NL" sz="120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kumimoji="0" lang="nl-NL" sz="1200" b="0" i="0" u="none" strike="noStrike" kern="1200" cap="none" normalizeH="0" baseline="0" dirty="0">
                          <a:ln>
                            <a:noFill/>
                          </a:ln>
                          <a:solidFill>
                            <a:srgbClr val="333333"/>
                          </a:solidFill>
                          <a:effectLst/>
                          <a:highlight>
                            <a:srgbClr val="FFFF00"/>
                          </a:highlight>
                          <a:latin typeface="Roboto" panose="02000000000000000000" pitchFamily="2" charset="0"/>
                          <a:ea typeface="+mn-ea"/>
                          <a:cs typeface="+mn-cs"/>
                        </a:rPr>
                        <a:t> 31,0</a:t>
                      </a:r>
                    </a:p>
                  </a:txBody>
                  <a:tcPr marL="44450" marR="44450" marT="0" marB="0"/>
                </a:tc>
                <a:extLst>
                  <a:ext uri="{0D108BD9-81ED-4DB2-BD59-A6C34878D82A}">
                    <a16:rowId xmlns:a16="http://schemas.microsoft.com/office/drawing/2014/main" val="4022127628"/>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dirty="0">
                          <a:effectLst/>
                          <a:highlight>
                            <a:srgbClr val="FFFF00"/>
                          </a:highlight>
                        </a:rPr>
                        <a:t>BCRG-code</a:t>
                      </a:r>
                      <a:endParaRPr lang="nl-NL" sz="12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highlight>
                            <a:srgbClr val="FFFF00"/>
                          </a:highlight>
                        </a:rPr>
                        <a:t> </a:t>
                      </a:r>
                      <a:r>
                        <a:rPr kumimoji="0" lang="nl-NL" altLang="nl-NL" sz="1200" b="0" i="0" u="none" strike="noStrike" cap="none" normalizeH="0" baseline="0" dirty="0">
                          <a:ln>
                            <a:noFill/>
                          </a:ln>
                          <a:solidFill>
                            <a:srgbClr val="333333"/>
                          </a:solidFill>
                          <a:effectLst/>
                          <a:highlight>
                            <a:srgbClr val="FFFF00"/>
                          </a:highlight>
                          <a:latin typeface="Roboto" panose="02000000000000000000" pitchFamily="2" charset="0"/>
                        </a:rPr>
                        <a:t>20160807GKRVWB</a:t>
                      </a:r>
                      <a:endParaRPr lang="nl-NL" sz="12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13684250"/>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rowSpan="2">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2">
                  <a:txBody>
                    <a:bodyPr/>
                    <a:lstStyle/>
                    <a:p>
                      <a:r>
                        <a:rPr lang="nl-NL" sz="1100">
                          <a:effectLst/>
                        </a:rPr>
                        <a:t>Ja,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W</a:t>
                      </a:r>
                      <a:r>
                        <a:rPr lang="nl-NL" sz="1100" baseline="-25000">
                          <a:effectLst/>
                        </a:rPr>
                        <a:t>Haux</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211661329"/>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BCRG-code</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rPr>
                        <a:t>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489250024"/>
                  </a:ext>
                </a:extLst>
              </a:tr>
            </a:tbl>
          </a:graphicData>
        </a:graphic>
      </p:graphicFrame>
      <p:sp>
        <p:nvSpPr>
          <p:cNvPr id="9" name="Rectangle 1">
            <a:extLst>
              <a:ext uri="{FF2B5EF4-FFF2-40B4-BE49-F238E27FC236}">
                <a16:creationId xmlns:a16="http://schemas.microsoft.com/office/drawing/2014/main" id="{C4A551C6-4B48-1139-BF13-C6B182E314AB}"/>
              </a:ext>
            </a:extLst>
          </p:cNvPr>
          <p:cNvSpPr>
            <a:spLocks noChangeArrowheads="1"/>
          </p:cNvSpPr>
          <p:nvPr/>
        </p:nvSpPr>
        <p:spPr bwMode="auto">
          <a:xfrm>
            <a:off x="957757" y="1975760"/>
            <a:ext cx="5766322"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Gecontroleerde kwaliteitsverklaring opwekkers ruimteverwarming  </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8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r>
              <a:rPr kumimoji="0" lang="nl-NL" altLang="nl-NL"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Brandstof kan ook afgeleid worden indien eerder type opwekker is opgegeven.</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Hulpenergie``</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Opmerking:  In plaats van de constanten A, B,C en </a:t>
            </a:r>
            <a:r>
              <a:rPr kumimoji="0" lang="nl-NL" altLang="nl-NL" sz="9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a:t>
            </a:r>
            <a:r>
              <a:rPr kumimoji="0" lang="nl-NL" altLang="nl-NL" sz="900" b="0" i="0" u="none" strike="noStrike" cap="none" normalizeH="0" baseline="-3000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nominaal</a:t>
            </a:r>
            <a:r>
              <a:rPr kumimoji="0" lang="nl-NL" altLang="nl-NL"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kan ook </a:t>
            </a:r>
            <a:r>
              <a:rPr kumimoji="0" lang="nl-NL" altLang="nl-NL" sz="9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a:t>
            </a:r>
            <a:r>
              <a:rPr kumimoji="0" lang="nl-NL" altLang="nl-NL" sz="900" b="0" i="0" u="none" strike="noStrike" cap="none" normalizeH="0" baseline="-3000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Haux</a:t>
            </a:r>
            <a:r>
              <a:rPr kumimoji="0" lang="nl-NL" altLang="nl-NL"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worden vermeld op een verklaring</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4" name="Afbeelding 3">
            <a:extLst>
              <a:ext uri="{FF2B5EF4-FFF2-40B4-BE49-F238E27FC236}">
                <a16:creationId xmlns:a16="http://schemas.microsoft.com/office/drawing/2014/main" id="{19515A4D-FAD9-D3D0-D60E-4CA3C33B73B9}"/>
              </a:ext>
            </a:extLst>
          </p:cNvPr>
          <p:cNvPicPr>
            <a:picLocks noChangeAspect="1"/>
          </p:cNvPicPr>
          <p:nvPr/>
        </p:nvPicPr>
        <p:blipFill>
          <a:blip r:embed="rId3"/>
          <a:stretch>
            <a:fillRect/>
          </a:stretch>
        </p:blipFill>
        <p:spPr>
          <a:xfrm>
            <a:off x="54005" y="4938159"/>
            <a:ext cx="5205135" cy="1609082"/>
          </a:xfrm>
          <a:prstGeom prst="rect">
            <a:avLst/>
          </a:prstGeom>
        </p:spPr>
      </p:pic>
      <p:sp>
        <p:nvSpPr>
          <p:cNvPr id="5" name="Tekstvak 4">
            <a:extLst>
              <a:ext uri="{FF2B5EF4-FFF2-40B4-BE49-F238E27FC236}">
                <a16:creationId xmlns:a16="http://schemas.microsoft.com/office/drawing/2014/main" id="{307C10D3-9DE8-EC26-19EC-657631B2E12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3049560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11</a:t>
            </a:r>
          </a:p>
        </p:txBody>
      </p:sp>
      <p:sp>
        <p:nvSpPr>
          <p:cNvPr id="3" name="Tekstvak 2">
            <a:extLst>
              <a:ext uri="{FF2B5EF4-FFF2-40B4-BE49-F238E27FC236}">
                <a16:creationId xmlns:a16="http://schemas.microsoft.com/office/drawing/2014/main" id="{D130DA70-163B-B56F-501F-E9E40260FD6C}"/>
              </a:ext>
            </a:extLst>
          </p:cNvPr>
          <p:cNvSpPr txBox="1"/>
          <p:nvPr/>
        </p:nvSpPr>
        <p:spPr>
          <a:xfrm>
            <a:off x="2808973" y="1674674"/>
            <a:ext cx="6113928" cy="3693319"/>
          </a:xfrm>
          <a:prstGeom prst="rect">
            <a:avLst/>
          </a:prstGeom>
          <a:noFill/>
        </p:spPr>
        <p:txBody>
          <a:bodyPr wrap="square">
            <a:spAutoFit/>
          </a:bodyPr>
          <a:lstStyle/>
          <a:p>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Uitgangspunten</a:t>
            </a:r>
          </a:p>
          <a:p>
            <a:pPr marL="285750" indent="-285750">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STIEBEL ELTRON Nederland B.V. </a:t>
            </a:r>
          </a:p>
          <a:p>
            <a:pPr marL="285750" indent="-285750">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WPE-I 15 HK 230 Premium</a:t>
            </a:r>
          </a:p>
          <a:p>
            <a:pPr marL="285750" indent="-285750">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woning heeft een hoog energieverbruik </a:t>
            </a:r>
          </a:p>
          <a:p>
            <a:pPr marL="285750" indent="-285750">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 woning 80 m²</a:t>
            </a:r>
          </a:p>
          <a:p>
            <a:pPr marL="285750" indent="-285750">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Warmtebehoefte 5.556 kWh/jaar</a:t>
            </a:r>
          </a:p>
          <a:p>
            <a:pPr marL="285750" indent="-285750">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Ontwerptemperatuur 30°C &lt; </a:t>
            </a:r>
            <a:r>
              <a:rPr lang="el-GR"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θ</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sup ≤ 35 °C</a:t>
            </a:r>
          </a:p>
          <a:p>
            <a:pPr marL="285750" indent="-285750">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Bron: bodem / standaard bron</a:t>
            </a:r>
          </a:p>
          <a:p>
            <a:pPr marL="285750" indent="-285750">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Fabricagejaar 2020</a:t>
            </a:r>
          </a:p>
          <a:p>
            <a:pPr marL="285750" indent="-285750">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Vermogen 5,18 kW</a:t>
            </a:r>
          </a:p>
          <a:p>
            <a:pPr marL="285750" indent="-285750">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Beproevingsconditie is gecontroleerd en </a:t>
            </a:r>
            <a:b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b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voldoet aan T2: (B0/W35)</a:t>
            </a:r>
            <a:endParaRPr lang="en-US"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7" name="Afbeelding 6">
            <a:extLst>
              <a:ext uri="{FF2B5EF4-FFF2-40B4-BE49-F238E27FC236}">
                <a16:creationId xmlns:a16="http://schemas.microsoft.com/office/drawing/2014/main" id="{4F05D47B-07D1-5651-C1FF-27F524518336}"/>
              </a:ext>
            </a:extLst>
          </p:cNvPr>
          <p:cNvPicPr>
            <a:picLocks noChangeAspect="1"/>
          </p:cNvPicPr>
          <p:nvPr/>
        </p:nvPicPr>
        <p:blipFill rotWithShape="1">
          <a:blip r:embed="rId3"/>
          <a:srcRect l="3679" r="24800"/>
          <a:stretch/>
        </p:blipFill>
        <p:spPr>
          <a:xfrm>
            <a:off x="8023412" y="2453642"/>
            <a:ext cx="4174938" cy="4290432"/>
          </a:xfrm>
          <a:prstGeom prst="rect">
            <a:avLst/>
          </a:prstGeom>
        </p:spPr>
      </p:pic>
      <p:sp>
        <p:nvSpPr>
          <p:cNvPr id="2" name="Tekstvak 1">
            <a:extLst>
              <a:ext uri="{FF2B5EF4-FFF2-40B4-BE49-F238E27FC236}">
                <a16:creationId xmlns:a16="http://schemas.microsoft.com/office/drawing/2014/main" id="{1D1CC6CB-1B32-F3E7-5897-62F2C9C0316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4264709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2FCF4FB-94B2-AE8E-A7C1-E23C3639DE1E}"/>
              </a:ext>
            </a:extLst>
          </p:cNvPr>
          <p:cNvPicPr>
            <a:picLocks noChangeAspect="1"/>
          </p:cNvPicPr>
          <p:nvPr/>
        </p:nvPicPr>
        <p:blipFill>
          <a:blip r:embed="rId3"/>
          <a:stretch>
            <a:fillRect/>
          </a:stretch>
        </p:blipFill>
        <p:spPr>
          <a:xfrm>
            <a:off x="0" y="1905925"/>
            <a:ext cx="6187976" cy="4884843"/>
          </a:xfrm>
          <a:prstGeom prst="rect">
            <a:avLst/>
          </a:prstGeom>
        </p:spPr>
      </p:pic>
      <p:pic>
        <p:nvPicPr>
          <p:cNvPr id="12" name="Afbeelding 11">
            <a:extLst>
              <a:ext uri="{FF2B5EF4-FFF2-40B4-BE49-F238E27FC236}">
                <a16:creationId xmlns:a16="http://schemas.microsoft.com/office/drawing/2014/main" id="{D04403ED-F196-A8C9-2D83-41D177943F26}"/>
              </a:ext>
            </a:extLst>
          </p:cNvPr>
          <p:cNvPicPr>
            <a:picLocks noChangeAspect="1"/>
          </p:cNvPicPr>
          <p:nvPr/>
        </p:nvPicPr>
        <p:blipFill rotWithShape="1">
          <a:blip r:embed="rId4"/>
          <a:srcRect t="17503"/>
          <a:stretch/>
        </p:blipFill>
        <p:spPr>
          <a:xfrm>
            <a:off x="6018490" y="1896960"/>
            <a:ext cx="6294665" cy="4884843"/>
          </a:xfrm>
          <a:prstGeom prst="rect">
            <a:avLst/>
          </a:prstGeom>
        </p:spPr>
      </p:pic>
      <p:pic>
        <p:nvPicPr>
          <p:cNvPr id="14" name="Afbeelding 13">
            <a:extLst>
              <a:ext uri="{FF2B5EF4-FFF2-40B4-BE49-F238E27FC236}">
                <a16:creationId xmlns:a16="http://schemas.microsoft.com/office/drawing/2014/main" id="{D5EAC802-1F3D-FD32-2300-AEBBB5618358}"/>
              </a:ext>
            </a:extLst>
          </p:cNvPr>
          <p:cNvPicPr>
            <a:picLocks noChangeAspect="1"/>
          </p:cNvPicPr>
          <p:nvPr/>
        </p:nvPicPr>
        <p:blipFill rotWithShape="1">
          <a:blip r:embed="rId5"/>
          <a:srcRect b="16996"/>
          <a:stretch/>
        </p:blipFill>
        <p:spPr>
          <a:xfrm>
            <a:off x="3013303" y="76197"/>
            <a:ext cx="5694011" cy="1896038"/>
          </a:xfrm>
          <a:prstGeom prst="rect">
            <a:avLst/>
          </a:prstGeom>
        </p:spPr>
      </p:pic>
      <p:sp>
        <p:nvSpPr>
          <p:cNvPr id="16" name="Rectangle 2">
            <a:extLst>
              <a:ext uri="{FF2B5EF4-FFF2-40B4-BE49-F238E27FC236}">
                <a16:creationId xmlns:a16="http://schemas.microsoft.com/office/drawing/2014/main" id="{BAC79597-B302-54DB-7683-02814B57BBA3}"/>
              </a:ext>
            </a:extLst>
          </p:cNvPr>
          <p:cNvSpPr>
            <a:spLocks noChangeArrowheads="1"/>
          </p:cNvSpPr>
          <p:nvPr/>
        </p:nvSpPr>
        <p:spPr bwMode="auto">
          <a:xfrm>
            <a:off x="197223" y="1057109"/>
            <a:ext cx="2389437"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1" i="0" u="none" strike="noStrike" cap="none" normalizeH="0" baseline="0" dirty="0">
                <a:ln>
                  <a:noFill/>
                </a:ln>
                <a:solidFill>
                  <a:srgbClr val="313B56"/>
                </a:solidFill>
                <a:effectLst/>
                <a:latin typeface="Roboto" panose="02000000000000000000" pitchFamily="2" charset="0"/>
              </a:rPr>
              <a:t>Registratie/ </a:t>
            </a:r>
            <a:r>
              <a:rPr kumimoji="0" lang="nl-NL" altLang="nl-NL" sz="1500" b="1" i="0" u="none" strike="noStrike" cap="none" normalizeH="0" baseline="0" dirty="0" err="1">
                <a:ln>
                  <a:noFill/>
                </a:ln>
                <a:solidFill>
                  <a:srgbClr val="313B56"/>
                </a:solidFill>
                <a:effectLst/>
                <a:latin typeface="Roboto" panose="02000000000000000000" pitchFamily="2" charset="0"/>
              </a:rPr>
              <a:t>BCRGnummer</a:t>
            </a:r>
            <a:endParaRPr kumimoji="0" lang="nl-NL" altLang="nl-NL" sz="1500" b="1" i="0" u="none" strike="noStrike" cap="none" normalizeH="0" baseline="0" dirty="0">
              <a:ln>
                <a:noFill/>
              </a:ln>
              <a:solidFill>
                <a:srgbClr val="313B56"/>
              </a:solidFill>
              <a:effectLst/>
              <a:latin typeface="Roboto" panose="02000000000000000000" pitchFamily="2"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nl-NL" altLang="nl-NL" sz="1300" b="0" i="0" u="none" strike="noStrike" cap="none" normalizeH="0" baseline="0" dirty="0">
                <a:ln>
                  <a:noFill/>
                </a:ln>
                <a:solidFill>
                  <a:srgbClr val="333333"/>
                </a:solidFill>
                <a:effectLst/>
                <a:latin typeface="Roboto" panose="02000000000000000000" pitchFamily="2" charset="0"/>
              </a:rPr>
              <a:t>20220103GK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552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11</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volgende verwarmingsinstallatie de volgende zaken:</a:t>
            </a:r>
          </a:p>
        </p:txBody>
      </p:sp>
      <p:graphicFrame>
        <p:nvGraphicFramePr>
          <p:cNvPr id="2" name="Tabel 1">
            <a:extLst>
              <a:ext uri="{FF2B5EF4-FFF2-40B4-BE49-F238E27FC236}">
                <a16:creationId xmlns:a16="http://schemas.microsoft.com/office/drawing/2014/main" id="{F069ECDE-C2D7-0C6C-C129-8D1444EA2181}"/>
              </a:ext>
            </a:extLst>
          </p:cNvPr>
          <p:cNvGraphicFramePr>
            <a:graphicFrameLocks noGrp="1"/>
          </p:cNvGraphicFramePr>
          <p:nvPr/>
        </p:nvGraphicFramePr>
        <p:xfrm>
          <a:off x="1041365" y="2362200"/>
          <a:ext cx="10979151" cy="1066800"/>
        </p:xfrm>
        <a:graphic>
          <a:graphicData uri="http://schemas.openxmlformats.org/drawingml/2006/table">
            <a:tbl>
              <a:tblPr>
                <a:tableStyleId>{5C22544A-7EE6-4342-B048-85BDC9FD1C3A}</a:tableStyleId>
              </a:tblPr>
              <a:tblGrid>
                <a:gridCol w="4288456">
                  <a:extLst>
                    <a:ext uri="{9D8B030D-6E8A-4147-A177-3AD203B41FA5}">
                      <a16:colId xmlns:a16="http://schemas.microsoft.com/office/drawing/2014/main" val="3952192638"/>
                    </a:ext>
                  </a:extLst>
                </a:gridCol>
                <a:gridCol w="417208">
                  <a:extLst>
                    <a:ext uri="{9D8B030D-6E8A-4147-A177-3AD203B41FA5}">
                      <a16:colId xmlns:a16="http://schemas.microsoft.com/office/drawing/2014/main" val="1452195866"/>
                    </a:ext>
                  </a:extLst>
                </a:gridCol>
                <a:gridCol w="625812">
                  <a:extLst>
                    <a:ext uri="{9D8B030D-6E8A-4147-A177-3AD203B41FA5}">
                      <a16:colId xmlns:a16="http://schemas.microsoft.com/office/drawing/2014/main" val="1238082670"/>
                    </a:ext>
                  </a:extLst>
                </a:gridCol>
                <a:gridCol w="469908">
                  <a:extLst>
                    <a:ext uri="{9D8B030D-6E8A-4147-A177-3AD203B41FA5}">
                      <a16:colId xmlns:a16="http://schemas.microsoft.com/office/drawing/2014/main" val="3964463955"/>
                    </a:ext>
                  </a:extLst>
                </a:gridCol>
                <a:gridCol w="731211">
                  <a:extLst>
                    <a:ext uri="{9D8B030D-6E8A-4147-A177-3AD203B41FA5}">
                      <a16:colId xmlns:a16="http://schemas.microsoft.com/office/drawing/2014/main" val="3572008157"/>
                    </a:ext>
                  </a:extLst>
                </a:gridCol>
                <a:gridCol w="2224376">
                  <a:extLst>
                    <a:ext uri="{9D8B030D-6E8A-4147-A177-3AD203B41FA5}">
                      <a16:colId xmlns:a16="http://schemas.microsoft.com/office/drawing/2014/main" val="3293474574"/>
                    </a:ext>
                  </a:extLst>
                </a:gridCol>
                <a:gridCol w="2222180">
                  <a:extLst>
                    <a:ext uri="{9D8B030D-6E8A-4147-A177-3AD203B41FA5}">
                      <a16:colId xmlns:a16="http://schemas.microsoft.com/office/drawing/2014/main" val="1648836065"/>
                    </a:ext>
                  </a:extLst>
                </a:gridCol>
              </a:tblGrid>
              <a:tr h="243840">
                <a:tc>
                  <a:txBody>
                    <a:bodyPr/>
                    <a:lstStyle/>
                    <a:p>
                      <a:r>
                        <a:rPr lang="nl-NL" sz="1100">
                          <a:effectLst/>
                        </a:rPr>
                        <a:t>Is er voor ruimteverwarming gebruik gemaakt van gelijkwaardigheids- en/of kwaliteitsverklaringen?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O</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Ja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200">
                          <a:effectLst/>
                        </a:rPr>
                        <a:t>O</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gridSpan="3">
                  <a:txBody>
                    <a:bodyPr/>
                    <a:lstStyle/>
                    <a:p>
                      <a:r>
                        <a:rPr lang="nl-NL" sz="1100" dirty="0">
                          <a:effectLst/>
                        </a:rPr>
                        <a:t>Nee</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613708231"/>
                  </a:ext>
                </a:extLst>
              </a:tr>
              <a:tr h="137160">
                <a:tc rowSpan="4">
                  <a:txBody>
                    <a:bodyPr/>
                    <a:lstStyle/>
                    <a:p>
                      <a:r>
                        <a:rPr lang="nl-NL" sz="1100">
                          <a:effectLst/>
                        </a:rPr>
                        <a:t>Verklaring  opwekker 1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200">
                          <a:effectLst/>
                        </a:rPr>
                        <a:t>O</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100">
                          <a:effectLst/>
                        </a:rPr>
                        <a:t>Nee</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100">
                          <a:effectLst/>
                        </a:rPr>
                        <a:t>O</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100">
                          <a:effectLst/>
                        </a:rPr>
                        <a:t>Ja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kern="1200" dirty="0">
                          <a:solidFill>
                            <a:schemeClr val="dk1"/>
                          </a:solidFill>
                          <a:effectLst/>
                          <a:latin typeface="+mn-lt"/>
                          <a:ea typeface="+mn-ea"/>
                          <a:cs typeface="+mn-cs"/>
                        </a:rPr>
                        <a:t>Brandstof      gas / elektra</a:t>
                      </a:r>
                    </a:p>
                  </a:txBody>
                  <a:tcPr marL="44450" marR="44450" marT="0" marB="0"/>
                </a:tc>
                <a:tc>
                  <a:txBody>
                    <a:bodyPr/>
                    <a:lstStyle/>
                    <a:p>
                      <a:r>
                        <a:rPr lang="nl-NL" sz="1200">
                          <a:effectLst/>
                        </a:rPr>
                        <a:t>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555470019"/>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kern="1200" dirty="0">
                          <a:solidFill>
                            <a:schemeClr val="dk1"/>
                          </a:solidFill>
                          <a:effectLst/>
                          <a:latin typeface="+mn-lt"/>
                          <a:ea typeface="+mn-ea"/>
                          <a:cs typeface="+mn-cs"/>
                        </a:rPr>
                        <a:t>Rendement     </a:t>
                      </a:r>
                      <a:r>
                        <a:rPr lang="el-GR" sz="1100" kern="1200" dirty="0">
                          <a:solidFill>
                            <a:schemeClr val="dk1"/>
                          </a:solidFill>
                          <a:effectLst/>
                          <a:latin typeface="+mn-lt"/>
                          <a:ea typeface="+mn-ea"/>
                          <a:cs typeface="+mn-cs"/>
                        </a:rPr>
                        <a:t>η</a:t>
                      </a:r>
                      <a:r>
                        <a:rPr lang="nl-NL" sz="1100" kern="1200" dirty="0" err="1">
                          <a:solidFill>
                            <a:schemeClr val="dk1"/>
                          </a:solidFill>
                          <a:effectLst/>
                          <a:latin typeface="+mn-lt"/>
                          <a:ea typeface="+mn-ea"/>
                          <a:cs typeface="+mn-cs"/>
                        </a:rPr>
                        <a:t>H;gen;si;hp</a:t>
                      </a:r>
                      <a:r>
                        <a:rPr lang="nl-NL" sz="1100" kern="1200" dirty="0">
                          <a:solidFill>
                            <a:schemeClr val="dk1"/>
                          </a:solidFill>
                          <a:effectLst/>
                          <a:latin typeface="+mn-lt"/>
                          <a:ea typeface="+mn-ea"/>
                          <a:cs typeface="+mn-cs"/>
                        </a:rPr>
                        <a:t> </a:t>
                      </a:r>
                    </a:p>
                  </a:txBody>
                  <a:tcPr marL="44450" marR="44450" marT="0" marB="0"/>
                </a:tc>
                <a:tc>
                  <a:txBody>
                    <a:bodyPr/>
                    <a:lstStyle/>
                    <a:p>
                      <a:r>
                        <a:rPr lang="nl-NL" sz="1200">
                          <a:effectLst/>
                        </a:rPr>
                        <a:t>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126456965"/>
                  </a:ext>
                </a:extLst>
              </a:tr>
              <a:tr h="67821">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kern="1200" dirty="0">
                          <a:solidFill>
                            <a:schemeClr val="dk1"/>
                          </a:solidFill>
                          <a:effectLst/>
                          <a:latin typeface="+mn-lt"/>
                          <a:ea typeface="+mn-ea"/>
                          <a:cs typeface="+mn-cs"/>
                        </a:rPr>
                        <a:t>Energiefractie  </a:t>
                      </a:r>
                      <a:r>
                        <a:rPr lang="nl-NL" sz="1100" kern="1200" dirty="0" err="1">
                          <a:solidFill>
                            <a:schemeClr val="dk1"/>
                          </a:solidFill>
                          <a:effectLst/>
                          <a:latin typeface="+mn-lt"/>
                          <a:ea typeface="+mn-ea"/>
                          <a:cs typeface="+mn-cs"/>
                        </a:rPr>
                        <a:t>FH;gen;si,gpref</a:t>
                      </a:r>
                      <a:endParaRPr lang="nl-NL" sz="1100" kern="1200" dirty="0">
                        <a:solidFill>
                          <a:schemeClr val="dk1"/>
                        </a:solidFill>
                        <a:effectLst/>
                        <a:latin typeface="+mn-lt"/>
                        <a:ea typeface="+mn-ea"/>
                        <a:cs typeface="+mn-cs"/>
                      </a:endParaRPr>
                    </a:p>
                  </a:txBody>
                  <a:tcPr marL="44450" marR="44450" marT="0" marB="0"/>
                </a:tc>
                <a:tc>
                  <a:txBody>
                    <a:bodyPr/>
                    <a:lstStyle/>
                    <a:p>
                      <a:r>
                        <a:rPr lang="nl-NL" sz="1200">
                          <a:effectLst/>
                        </a:rPr>
                        <a:t>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340118211"/>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dirty="0">
                          <a:effectLst/>
                        </a:rPr>
                        <a:t>BCRG-code</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200" dirty="0">
                          <a:effectLst/>
                        </a:rPr>
                        <a:t> </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777246041"/>
                  </a:ext>
                </a:extLst>
              </a:tr>
            </a:tbl>
          </a:graphicData>
        </a:graphic>
      </p:graphicFrame>
      <p:graphicFrame>
        <p:nvGraphicFramePr>
          <p:cNvPr id="3" name="Tabel 2">
            <a:extLst>
              <a:ext uri="{FF2B5EF4-FFF2-40B4-BE49-F238E27FC236}">
                <a16:creationId xmlns:a16="http://schemas.microsoft.com/office/drawing/2014/main" id="{E48946AE-F519-BB38-7101-79DC59ECD6F1}"/>
              </a:ext>
            </a:extLst>
          </p:cNvPr>
          <p:cNvGraphicFramePr>
            <a:graphicFrameLocks noGrp="1"/>
          </p:cNvGraphicFramePr>
          <p:nvPr>
            <p:extLst>
              <p:ext uri="{D42A27DB-BD31-4B8C-83A1-F6EECF244321}">
                <p14:modId xmlns:p14="http://schemas.microsoft.com/office/powerpoint/2010/main" val="3391200108"/>
              </p:ext>
            </p:extLst>
          </p:nvPr>
        </p:nvGraphicFramePr>
        <p:xfrm>
          <a:off x="1041366" y="3935827"/>
          <a:ext cx="10979151" cy="1508760"/>
        </p:xfrm>
        <a:graphic>
          <a:graphicData uri="http://schemas.openxmlformats.org/drawingml/2006/table">
            <a:tbl>
              <a:tblPr>
                <a:tableStyleId>{5C22544A-7EE6-4342-B048-85BDC9FD1C3A}</a:tableStyleId>
              </a:tblPr>
              <a:tblGrid>
                <a:gridCol w="3882227">
                  <a:extLst>
                    <a:ext uri="{9D8B030D-6E8A-4147-A177-3AD203B41FA5}">
                      <a16:colId xmlns:a16="http://schemas.microsoft.com/office/drawing/2014/main" val="671271688"/>
                    </a:ext>
                  </a:extLst>
                </a:gridCol>
                <a:gridCol w="340354">
                  <a:extLst>
                    <a:ext uri="{9D8B030D-6E8A-4147-A177-3AD203B41FA5}">
                      <a16:colId xmlns:a16="http://schemas.microsoft.com/office/drawing/2014/main" val="1734756580"/>
                    </a:ext>
                  </a:extLst>
                </a:gridCol>
                <a:gridCol w="682903">
                  <a:extLst>
                    <a:ext uri="{9D8B030D-6E8A-4147-A177-3AD203B41FA5}">
                      <a16:colId xmlns:a16="http://schemas.microsoft.com/office/drawing/2014/main" val="4031916343"/>
                    </a:ext>
                  </a:extLst>
                </a:gridCol>
                <a:gridCol w="645574">
                  <a:extLst>
                    <a:ext uri="{9D8B030D-6E8A-4147-A177-3AD203B41FA5}">
                      <a16:colId xmlns:a16="http://schemas.microsoft.com/office/drawing/2014/main" val="409905946"/>
                    </a:ext>
                  </a:extLst>
                </a:gridCol>
                <a:gridCol w="2072864">
                  <a:extLst>
                    <a:ext uri="{9D8B030D-6E8A-4147-A177-3AD203B41FA5}">
                      <a16:colId xmlns:a16="http://schemas.microsoft.com/office/drawing/2014/main" val="1845745570"/>
                    </a:ext>
                  </a:extLst>
                </a:gridCol>
                <a:gridCol w="3001700">
                  <a:extLst>
                    <a:ext uri="{9D8B030D-6E8A-4147-A177-3AD203B41FA5}">
                      <a16:colId xmlns:a16="http://schemas.microsoft.com/office/drawing/2014/main" val="3992079542"/>
                    </a:ext>
                  </a:extLst>
                </a:gridCol>
                <a:gridCol w="353529">
                  <a:extLst>
                    <a:ext uri="{9D8B030D-6E8A-4147-A177-3AD203B41FA5}">
                      <a16:colId xmlns:a16="http://schemas.microsoft.com/office/drawing/2014/main" val="2085968372"/>
                    </a:ext>
                  </a:extLst>
                </a:gridCol>
              </a:tblGrid>
              <a:tr h="274320">
                <a:tc>
                  <a:txBody>
                    <a:bodyPr/>
                    <a:lstStyle/>
                    <a:p>
                      <a:r>
                        <a:rPr lang="nl-NL" sz="1100" dirty="0">
                          <a:effectLst/>
                        </a:rPr>
                        <a:t>Is er voor hulpenergie gebruik gemaakt van gelijkwaardigheids- en/of kwaliteitsverklaringen?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Ja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gridSpan="3">
                  <a:txBody>
                    <a:bodyPr/>
                    <a:lstStyle/>
                    <a:p>
                      <a:r>
                        <a:rPr lang="nl-NL" sz="1100">
                          <a:effectLst/>
                        </a:rPr>
                        <a:t>Nee</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2637234164"/>
                  </a:ext>
                </a:extLst>
              </a:tr>
              <a:tr h="137160">
                <a:tc rowSpan="7">
                  <a:txBody>
                    <a:bodyPr/>
                    <a:lstStyle/>
                    <a:p>
                      <a:r>
                        <a:rPr lang="nl-NL" sz="1100" dirty="0">
                          <a:effectLst/>
                        </a:rPr>
                        <a:t>verklaring  hulpenergie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7">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7">
                  <a:txBody>
                    <a:bodyPr/>
                    <a:lstStyle/>
                    <a:p>
                      <a:r>
                        <a:rPr lang="nl-NL" sz="1100" dirty="0">
                          <a:effectLst/>
                        </a:rPr>
                        <a:t>Nee</a:t>
                      </a:r>
                    </a:p>
                    <a:p>
                      <a:endParaRPr lang="nl-NL" sz="1100" dirty="0">
                        <a:effectLst/>
                      </a:endParaRPr>
                    </a:p>
                    <a:p>
                      <a:endParaRPr lang="nl-NL" sz="1100" dirty="0">
                        <a:effectLst/>
                      </a:endParaRPr>
                    </a:p>
                    <a:p>
                      <a:endParaRPr lang="nl-NL" sz="1100" dirty="0">
                        <a:effectLst/>
                      </a:endParaRPr>
                    </a:p>
                    <a:p>
                      <a:endParaRPr lang="nl-NL" sz="1100" dirty="0">
                        <a:effectLst/>
                      </a:endParaRPr>
                    </a:p>
                    <a:p>
                      <a:r>
                        <a:rPr lang="nl-NL" sz="1100" dirty="0">
                          <a:effectLst/>
                        </a:rPr>
                        <a:t>Nee</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5">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5">
                  <a:txBody>
                    <a:bodyPr/>
                    <a:lstStyle/>
                    <a:p>
                      <a:r>
                        <a:rPr lang="nl-NL" sz="1100">
                          <a:effectLst/>
                        </a:rPr>
                        <a:t>Ja,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rPr>
                        <a:t>Constante A</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rPr>
                        <a:t>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783612401"/>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Constante B</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322736026"/>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Constante C</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702462111"/>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B</a:t>
                      </a:r>
                      <a:r>
                        <a:rPr lang="nl-NL" sz="1100" baseline="-25000">
                          <a:effectLst/>
                        </a:rPr>
                        <a:t>nominaal</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022127628"/>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BCRG-code</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13684250"/>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rowSpan="2">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2">
                  <a:txBody>
                    <a:bodyPr/>
                    <a:lstStyle/>
                    <a:p>
                      <a:r>
                        <a:rPr lang="nl-NL" sz="1100">
                          <a:effectLst/>
                        </a:rPr>
                        <a:t>Ja,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W</a:t>
                      </a:r>
                      <a:r>
                        <a:rPr lang="nl-NL" sz="1100" baseline="-25000">
                          <a:effectLst/>
                        </a:rPr>
                        <a:t>Haux</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211661329"/>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BCRG-code</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rPr>
                        <a:t>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489250024"/>
                  </a:ext>
                </a:extLst>
              </a:tr>
            </a:tbl>
          </a:graphicData>
        </a:graphic>
      </p:graphicFrame>
      <p:sp>
        <p:nvSpPr>
          <p:cNvPr id="9" name="Rectangle 1">
            <a:extLst>
              <a:ext uri="{FF2B5EF4-FFF2-40B4-BE49-F238E27FC236}">
                <a16:creationId xmlns:a16="http://schemas.microsoft.com/office/drawing/2014/main" id="{C4A551C6-4B48-1139-BF13-C6B182E314AB}"/>
              </a:ext>
            </a:extLst>
          </p:cNvPr>
          <p:cNvSpPr>
            <a:spLocks noChangeArrowheads="1"/>
          </p:cNvSpPr>
          <p:nvPr/>
        </p:nvSpPr>
        <p:spPr bwMode="auto">
          <a:xfrm>
            <a:off x="957757" y="1975760"/>
            <a:ext cx="5766322"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Gecontroleerde kwaliteitsverklaring opwekkers ruimteverwarming  </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8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r>
              <a:rPr kumimoji="0" lang="nl-NL" altLang="nl-NL"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Brandstof kan ook afgeleid worden indien eerder type opwekker is opgegeven.</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Hulpenergie``</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Opmerking:  In plaats van de constanten A, B,C en </a:t>
            </a:r>
            <a:r>
              <a:rPr kumimoji="0" lang="nl-NL" altLang="nl-NL" sz="9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a:t>
            </a:r>
            <a:r>
              <a:rPr kumimoji="0" lang="nl-NL" altLang="nl-NL" sz="900" b="0" i="0" u="none" strike="noStrike" cap="none" normalizeH="0" baseline="-3000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nominaal</a:t>
            </a:r>
            <a:r>
              <a:rPr kumimoji="0" lang="nl-NL" altLang="nl-NL"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kan ook </a:t>
            </a:r>
            <a:r>
              <a:rPr kumimoji="0" lang="nl-NL" altLang="nl-NL" sz="9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a:t>
            </a:r>
            <a:r>
              <a:rPr kumimoji="0" lang="nl-NL" altLang="nl-NL" sz="900" b="0" i="0" u="none" strike="noStrike" cap="none" normalizeH="0" baseline="-3000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Haux</a:t>
            </a:r>
            <a:r>
              <a:rPr kumimoji="0" lang="nl-NL" altLang="nl-NL"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worden vermeld op een verklaring</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4" name="Afbeelding 3">
            <a:extLst>
              <a:ext uri="{FF2B5EF4-FFF2-40B4-BE49-F238E27FC236}">
                <a16:creationId xmlns:a16="http://schemas.microsoft.com/office/drawing/2014/main" id="{D22EBE8C-DBAD-0165-21C9-1ACF801F55D7}"/>
              </a:ext>
            </a:extLst>
          </p:cNvPr>
          <p:cNvPicPr>
            <a:picLocks noChangeAspect="1"/>
          </p:cNvPicPr>
          <p:nvPr/>
        </p:nvPicPr>
        <p:blipFill>
          <a:blip r:embed="rId3"/>
          <a:stretch>
            <a:fillRect/>
          </a:stretch>
        </p:blipFill>
        <p:spPr>
          <a:xfrm>
            <a:off x="54005" y="4938159"/>
            <a:ext cx="5205135" cy="1609082"/>
          </a:xfrm>
          <a:prstGeom prst="rect">
            <a:avLst/>
          </a:prstGeom>
        </p:spPr>
      </p:pic>
      <p:sp>
        <p:nvSpPr>
          <p:cNvPr id="5" name="Tekstvak 4">
            <a:extLst>
              <a:ext uri="{FF2B5EF4-FFF2-40B4-BE49-F238E27FC236}">
                <a16:creationId xmlns:a16="http://schemas.microsoft.com/office/drawing/2014/main" id="{372678DB-AF24-E7D0-A840-152CC06CC4E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853129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B899E25-BD31-85F5-7F53-F6A9550D7D2C}"/>
              </a:ext>
            </a:extLst>
          </p:cNvPr>
          <p:cNvPicPr>
            <a:picLocks noChangeAspect="1"/>
          </p:cNvPicPr>
          <p:nvPr/>
        </p:nvPicPr>
        <p:blipFill>
          <a:blip r:embed="rId3"/>
          <a:stretch>
            <a:fillRect/>
          </a:stretch>
        </p:blipFill>
        <p:spPr>
          <a:xfrm>
            <a:off x="0" y="454378"/>
            <a:ext cx="6264183" cy="6210838"/>
          </a:xfrm>
          <a:prstGeom prst="rect">
            <a:avLst/>
          </a:prstGeom>
        </p:spPr>
      </p:pic>
      <p:sp>
        <p:nvSpPr>
          <p:cNvPr id="12" name="Rechthoek 11">
            <a:extLst>
              <a:ext uri="{FF2B5EF4-FFF2-40B4-BE49-F238E27FC236}">
                <a16:creationId xmlns:a16="http://schemas.microsoft.com/office/drawing/2014/main" id="{15079AD2-CAB4-76D0-4FB0-E1B99B24CA61}"/>
              </a:ext>
            </a:extLst>
          </p:cNvPr>
          <p:cNvSpPr/>
          <p:nvPr/>
        </p:nvSpPr>
        <p:spPr>
          <a:xfrm>
            <a:off x="3209366" y="604221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220</a:t>
            </a:r>
          </a:p>
        </p:txBody>
      </p:sp>
      <p:cxnSp>
        <p:nvCxnSpPr>
          <p:cNvPr id="14" name="Rechte verbindingslijn 13">
            <a:extLst>
              <a:ext uri="{FF2B5EF4-FFF2-40B4-BE49-F238E27FC236}">
                <a16:creationId xmlns:a16="http://schemas.microsoft.com/office/drawing/2014/main" id="{2CBC0862-E285-4278-DE22-21669302C2CA}"/>
              </a:ext>
            </a:extLst>
          </p:cNvPr>
          <p:cNvCxnSpPr>
            <a:cxnSpLocks/>
          </p:cNvCxnSpPr>
          <p:nvPr/>
        </p:nvCxnSpPr>
        <p:spPr>
          <a:xfrm>
            <a:off x="3657601" y="6293224"/>
            <a:ext cx="206187" cy="110398"/>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hthoek 15">
            <a:extLst>
              <a:ext uri="{FF2B5EF4-FFF2-40B4-BE49-F238E27FC236}">
                <a16:creationId xmlns:a16="http://schemas.microsoft.com/office/drawing/2014/main" id="{C037860D-FBA2-C25D-4679-A2EB08CD617E}"/>
              </a:ext>
            </a:extLst>
          </p:cNvPr>
          <p:cNvSpPr/>
          <p:nvPr/>
        </p:nvSpPr>
        <p:spPr>
          <a:xfrm>
            <a:off x="5515686" y="586949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140</a:t>
            </a:r>
          </a:p>
        </p:txBody>
      </p:sp>
      <p:cxnSp>
        <p:nvCxnSpPr>
          <p:cNvPr id="18" name="Rechte verbindingslijn 17">
            <a:extLst>
              <a:ext uri="{FF2B5EF4-FFF2-40B4-BE49-F238E27FC236}">
                <a16:creationId xmlns:a16="http://schemas.microsoft.com/office/drawing/2014/main" id="{BFC4260E-61FF-4343-90F6-F48975665004}"/>
              </a:ext>
            </a:extLst>
          </p:cNvPr>
          <p:cNvCxnSpPr/>
          <p:nvPr/>
        </p:nvCxnSpPr>
        <p:spPr>
          <a:xfrm>
            <a:off x="5892800" y="6121400"/>
            <a:ext cx="121920" cy="171824"/>
          </a:xfrm>
          <a:prstGeom prst="line">
            <a:avLst/>
          </a:prstGeom>
        </p:spPr>
        <p:style>
          <a:lnRef idx="2">
            <a:schemeClr val="accent1"/>
          </a:lnRef>
          <a:fillRef idx="0">
            <a:schemeClr val="accent1"/>
          </a:fillRef>
          <a:effectRef idx="1">
            <a:schemeClr val="accent1"/>
          </a:effectRef>
          <a:fontRef idx="minor">
            <a:schemeClr val="tx1"/>
          </a:fontRef>
        </p:style>
      </p:cxnSp>
      <p:sp>
        <p:nvSpPr>
          <p:cNvPr id="19" name="Rechthoek 18">
            <a:extLst>
              <a:ext uri="{FF2B5EF4-FFF2-40B4-BE49-F238E27FC236}">
                <a16:creationId xmlns:a16="http://schemas.microsoft.com/office/drawing/2014/main" id="{29280145-F7A3-7EAA-8EB3-8A602BB9E47F}"/>
              </a:ext>
            </a:extLst>
          </p:cNvPr>
          <p:cNvSpPr/>
          <p:nvPr/>
        </p:nvSpPr>
        <p:spPr>
          <a:xfrm>
            <a:off x="5658584" y="1173480"/>
            <a:ext cx="610673" cy="190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t>&lt; 0,5 m 2</a:t>
            </a:r>
          </a:p>
        </p:txBody>
      </p:sp>
      <p:cxnSp>
        <p:nvCxnSpPr>
          <p:cNvPr id="20" name="Rechte verbindingslijn met pijl 19">
            <a:extLst>
              <a:ext uri="{FF2B5EF4-FFF2-40B4-BE49-F238E27FC236}">
                <a16:creationId xmlns:a16="http://schemas.microsoft.com/office/drawing/2014/main" id="{FC2FC003-DC4F-697E-9090-8EEFA2D19DE5}"/>
              </a:ext>
            </a:extLst>
          </p:cNvPr>
          <p:cNvCxnSpPr>
            <a:cxnSpLocks/>
            <a:stCxn id="19" idx="2"/>
          </p:cNvCxnSpPr>
          <p:nvPr/>
        </p:nvCxnSpPr>
        <p:spPr>
          <a:xfrm>
            <a:off x="5963921" y="1363980"/>
            <a:ext cx="0" cy="40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Afbeelding 8">
            <a:extLst>
              <a:ext uri="{FF2B5EF4-FFF2-40B4-BE49-F238E27FC236}">
                <a16:creationId xmlns:a16="http://schemas.microsoft.com/office/drawing/2014/main" id="{0DC09E4A-6B82-EA64-73B9-BDCA777E4E69}"/>
              </a:ext>
            </a:extLst>
          </p:cNvPr>
          <p:cNvPicPr>
            <a:picLocks noChangeAspect="1"/>
          </p:cNvPicPr>
          <p:nvPr/>
        </p:nvPicPr>
        <p:blipFill>
          <a:blip r:embed="rId4"/>
          <a:stretch>
            <a:fillRect/>
          </a:stretch>
        </p:blipFill>
        <p:spPr>
          <a:xfrm>
            <a:off x="6209391" y="1056935"/>
            <a:ext cx="5334600" cy="4985277"/>
          </a:xfrm>
          <a:prstGeom prst="rect">
            <a:avLst/>
          </a:prstGeom>
        </p:spPr>
      </p:pic>
    </p:spTree>
    <p:extLst>
      <p:ext uri="{BB962C8B-B14F-4D97-AF65-F5344CB8AC3E}">
        <p14:creationId xmlns:p14="http://schemas.microsoft.com/office/powerpoint/2010/main" val="40370333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11</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24022" y="1620000"/>
            <a:ext cx="8639999" cy="4860000"/>
          </a:xfrm>
          <a:prstGeom prst="rect">
            <a:avLst/>
          </a:prstGeom>
          <a:noFill/>
          <a:ln>
            <a:noFill/>
          </a:ln>
          <a:effectLst>
            <a:softEdge rad="50800"/>
          </a:effectLst>
        </p:spPr>
        <p:txBody>
          <a:bodyPr wrap="square" tIns="90000" bIns="90000" rtlCol="0">
            <a:noAutofit/>
          </a:bodyPr>
          <a:lstStyle/>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Uitwerking</a:t>
            </a:r>
          </a:p>
          <a:p>
            <a:pPr marL="342900" indent="-342900" fontAlgn="t">
              <a:buFontTx/>
              <a:buChar char="-"/>
            </a:pPr>
            <a:endParaRPr lang="nl-NL" sz="18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83857161-B5DC-BDF7-DAA0-B077C31531F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716155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C4A551C6-4B48-1139-BF13-C6B182E314AB}"/>
              </a:ext>
            </a:extLst>
          </p:cNvPr>
          <p:cNvSpPr>
            <a:spLocks noChangeArrowheads="1"/>
          </p:cNvSpPr>
          <p:nvPr/>
        </p:nvSpPr>
        <p:spPr bwMode="auto">
          <a:xfrm>
            <a:off x="957757" y="1975760"/>
            <a:ext cx="5766322"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Gecontroleerde kwaliteitsverklaring opwekkers ruimteverwarming  </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8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r>
              <a:rPr kumimoji="0" lang="nl-NL" altLang="nl-NL"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Brandstof kan ook afgeleid worden indien eerder type opwekker is opgegeven.</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Hulpenergie``</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Opmerking:  In plaats van de constanten A, B,C en </a:t>
            </a:r>
            <a:r>
              <a:rPr kumimoji="0" lang="nl-NL" altLang="nl-NL" sz="9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a:t>
            </a:r>
            <a:r>
              <a:rPr kumimoji="0" lang="nl-NL" altLang="nl-NL" sz="900" b="0" i="0" u="none" strike="noStrike" cap="none" normalizeH="0" baseline="-3000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nominaal</a:t>
            </a:r>
            <a:r>
              <a:rPr kumimoji="0" lang="nl-NL" altLang="nl-NL"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kan ook </a:t>
            </a:r>
            <a:r>
              <a:rPr kumimoji="0" lang="nl-NL" altLang="nl-NL" sz="9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a:t>
            </a:r>
            <a:r>
              <a:rPr kumimoji="0" lang="nl-NL" altLang="nl-NL" sz="900" b="0" i="0" u="none" strike="noStrike" cap="none" normalizeH="0" baseline="-3000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Haux</a:t>
            </a:r>
            <a:r>
              <a:rPr kumimoji="0" lang="nl-NL" altLang="nl-NL"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worden vermeld op een verklaring</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11</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van de volgende verwarmingsinstallatie de volgende zaken:</a:t>
            </a:r>
          </a:p>
        </p:txBody>
      </p:sp>
      <p:graphicFrame>
        <p:nvGraphicFramePr>
          <p:cNvPr id="2" name="Tabel 1">
            <a:extLst>
              <a:ext uri="{FF2B5EF4-FFF2-40B4-BE49-F238E27FC236}">
                <a16:creationId xmlns:a16="http://schemas.microsoft.com/office/drawing/2014/main" id="{F069ECDE-C2D7-0C6C-C129-8D1444EA2181}"/>
              </a:ext>
            </a:extLst>
          </p:cNvPr>
          <p:cNvGraphicFramePr>
            <a:graphicFrameLocks noGrp="1"/>
          </p:cNvGraphicFramePr>
          <p:nvPr>
            <p:extLst>
              <p:ext uri="{D42A27DB-BD31-4B8C-83A1-F6EECF244321}">
                <p14:modId xmlns:p14="http://schemas.microsoft.com/office/powerpoint/2010/main" val="1062102726"/>
              </p:ext>
            </p:extLst>
          </p:nvPr>
        </p:nvGraphicFramePr>
        <p:xfrm>
          <a:off x="1041365" y="2362200"/>
          <a:ext cx="10979151" cy="1066800"/>
        </p:xfrm>
        <a:graphic>
          <a:graphicData uri="http://schemas.openxmlformats.org/drawingml/2006/table">
            <a:tbl>
              <a:tblPr>
                <a:tableStyleId>{5C22544A-7EE6-4342-B048-85BDC9FD1C3A}</a:tableStyleId>
              </a:tblPr>
              <a:tblGrid>
                <a:gridCol w="4288456">
                  <a:extLst>
                    <a:ext uri="{9D8B030D-6E8A-4147-A177-3AD203B41FA5}">
                      <a16:colId xmlns:a16="http://schemas.microsoft.com/office/drawing/2014/main" val="3952192638"/>
                    </a:ext>
                  </a:extLst>
                </a:gridCol>
                <a:gridCol w="417208">
                  <a:extLst>
                    <a:ext uri="{9D8B030D-6E8A-4147-A177-3AD203B41FA5}">
                      <a16:colId xmlns:a16="http://schemas.microsoft.com/office/drawing/2014/main" val="1452195866"/>
                    </a:ext>
                  </a:extLst>
                </a:gridCol>
                <a:gridCol w="625812">
                  <a:extLst>
                    <a:ext uri="{9D8B030D-6E8A-4147-A177-3AD203B41FA5}">
                      <a16:colId xmlns:a16="http://schemas.microsoft.com/office/drawing/2014/main" val="1238082670"/>
                    </a:ext>
                  </a:extLst>
                </a:gridCol>
                <a:gridCol w="469908">
                  <a:extLst>
                    <a:ext uri="{9D8B030D-6E8A-4147-A177-3AD203B41FA5}">
                      <a16:colId xmlns:a16="http://schemas.microsoft.com/office/drawing/2014/main" val="3964463955"/>
                    </a:ext>
                  </a:extLst>
                </a:gridCol>
                <a:gridCol w="731211">
                  <a:extLst>
                    <a:ext uri="{9D8B030D-6E8A-4147-A177-3AD203B41FA5}">
                      <a16:colId xmlns:a16="http://schemas.microsoft.com/office/drawing/2014/main" val="3572008157"/>
                    </a:ext>
                  </a:extLst>
                </a:gridCol>
                <a:gridCol w="2224376">
                  <a:extLst>
                    <a:ext uri="{9D8B030D-6E8A-4147-A177-3AD203B41FA5}">
                      <a16:colId xmlns:a16="http://schemas.microsoft.com/office/drawing/2014/main" val="3293474574"/>
                    </a:ext>
                  </a:extLst>
                </a:gridCol>
                <a:gridCol w="2222180">
                  <a:extLst>
                    <a:ext uri="{9D8B030D-6E8A-4147-A177-3AD203B41FA5}">
                      <a16:colId xmlns:a16="http://schemas.microsoft.com/office/drawing/2014/main" val="1648836065"/>
                    </a:ext>
                  </a:extLst>
                </a:gridCol>
              </a:tblGrid>
              <a:tr h="243840">
                <a:tc>
                  <a:txBody>
                    <a:bodyPr/>
                    <a:lstStyle/>
                    <a:p>
                      <a:r>
                        <a:rPr lang="nl-NL" sz="1100">
                          <a:effectLst/>
                        </a:rPr>
                        <a:t>Is er voor ruimteverwarming gebruik gemaakt van gelijkwaardigheids- en/of kwaliteitsverklaringen?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kern="0" dirty="0">
                          <a:effectLst/>
                          <a:highlight>
                            <a:srgbClr val="FFFF00"/>
                          </a:highlight>
                        </a:rPr>
                        <a:t>●</a:t>
                      </a:r>
                      <a:endParaRPr lang="nl-NL" sz="1200" b="1" kern="0" dirty="0">
                        <a:effectLst/>
                        <a:highlight>
                          <a:srgbClr val="FFFF00"/>
                        </a:highlight>
                        <a:latin typeface="Arial" panose="020B0604020202020204" pitchFamily="34" charset="0"/>
                        <a:cs typeface="Times New Roman" panose="02020603050405020304" pitchFamily="18" charset="0"/>
                      </a:endParaRPr>
                    </a:p>
                  </a:txBody>
                  <a:tcPr marL="44450" marR="44450" marT="0" marB="0"/>
                </a:tc>
                <a:tc>
                  <a:txBody>
                    <a:bodyPr/>
                    <a:lstStyle/>
                    <a:p>
                      <a:r>
                        <a:rPr lang="nl-NL" sz="1100" dirty="0">
                          <a:effectLst/>
                          <a:highlight>
                            <a:srgbClr val="FFFF00"/>
                          </a:highlight>
                        </a:rPr>
                        <a:t>Ja </a:t>
                      </a:r>
                      <a:endParaRPr lang="nl-NL" sz="1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200">
                          <a:effectLst/>
                        </a:rPr>
                        <a:t>O</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gridSpan="3">
                  <a:txBody>
                    <a:bodyPr/>
                    <a:lstStyle/>
                    <a:p>
                      <a:r>
                        <a:rPr lang="nl-NL" sz="1100" dirty="0">
                          <a:effectLst/>
                        </a:rPr>
                        <a:t>Nee</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613708231"/>
                  </a:ext>
                </a:extLst>
              </a:tr>
              <a:tr h="137160">
                <a:tc rowSpan="4">
                  <a:txBody>
                    <a:bodyPr/>
                    <a:lstStyle/>
                    <a:p>
                      <a:r>
                        <a:rPr lang="nl-NL" sz="1100">
                          <a:effectLst/>
                        </a:rPr>
                        <a:t>Verklaring  opwekker 1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200">
                          <a:effectLst/>
                        </a:rPr>
                        <a:t>O</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100">
                          <a:effectLst/>
                        </a:rPr>
                        <a:t>Nee</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4">
                  <a:txBody>
                    <a:bodyPr/>
                    <a:lstStyle/>
                    <a:p>
                      <a:r>
                        <a:rPr lang="nl-NL" sz="1100" kern="0" dirty="0">
                          <a:effectLst/>
                          <a:highlight>
                            <a:srgbClr val="FFFF00"/>
                          </a:highlight>
                        </a:rPr>
                        <a:t>●</a:t>
                      </a:r>
                      <a:endParaRPr lang="nl-NL" sz="1200" b="1" kern="0" dirty="0">
                        <a:effectLst/>
                        <a:highlight>
                          <a:srgbClr val="FFFF00"/>
                        </a:highlight>
                        <a:latin typeface="Arial" panose="020B0604020202020204" pitchFamily="34" charset="0"/>
                        <a:cs typeface="Times New Roman" panose="02020603050405020304" pitchFamily="18" charset="0"/>
                      </a:endParaRPr>
                    </a:p>
                  </a:txBody>
                  <a:tcPr marL="44450" marR="44450" marT="0" marB="0"/>
                </a:tc>
                <a:tc rowSpan="4">
                  <a:txBody>
                    <a:bodyPr/>
                    <a:lstStyle/>
                    <a:p>
                      <a:r>
                        <a:rPr lang="nl-NL" sz="1100" dirty="0">
                          <a:effectLst/>
                          <a:highlight>
                            <a:srgbClr val="FFFF00"/>
                          </a:highlight>
                        </a:rPr>
                        <a:t>Ja </a:t>
                      </a:r>
                      <a:endParaRPr lang="nl-NL" sz="1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kern="1200" dirty="0">
                          <a:solidFill>
                            <a:schemeClr val="dk1"/>
                          </a:solidFill>
                          <a:effectLst/>
                          <a:highlight>
                            <a:srgbClr val="FFFF00"/>
                          </a:highlight>
                          <a:latin typeface="+mn-lt"/>
                          <a:ea typeface="+mn-ea"/>
                          <a:cs typeface="+mn-cs"/>
                        </a:rPr>
                        <a:t>Brandstof      gas / elektra</a:t>
                      </a:r>
                    </a:p>
                  </a:txBody>
                  <a:tcPr marL="44450" marR="44450" marT="0" marB="0"/>
                </a:tc>
                <a:tc>
                  <a:txBody>
                    <a:bodyPr/>
                    <a:lstStyle/>
                    <a:p>
                      <a:r>
                        <a:rPr lang="nl-NL" sz="1200" dirty="0">
                          <a:effectLst/>
                          <a:highlight>
                            <a:srgbClr val="FFFF00"/>
                          </a:highlight>
                        </a:rPr>
                        <a:t> Elektra</a:t>
                      </a:r>
                      <a:endParaRPr lang="nl-NL" sz="1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555470019"/>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kern="1200" dirty="0">
                          <a:solidFill>
                            <a:schemeClr val="dk1"/>
                          </a:solidFill>
                          <a:effectLst/>
                          <a:highlight>
                            <a:srgbClr val="FFFF00"/>
                          </a:highlight>
                          <a:latin typeface="+mn-lt"/>
                          <a:ea typeface="+mn-ea"/>
                          <a:cs typeface="+mn-cs"/>
                        </a:rPr>
                        <a:t>Rendement     </a:t>
                      </a:r>
                      <a:r>
                        <a:rPr lang="el-GR" sz="1100" kern="1200" dirty="0">
                          <a:solidFill>
                            <a:schemeClr val="dk1"/>
                          </a:solidFill>
                          <a:effectLst/>
                          <a:highlight>
                            <a:srgbClr val="FFFF00"/>
                          </a:highlight>
                          <a:latin typeface="+mn-lt"/>
                          <a:ea typeface="+mn-ea"/>
                          <a:cs typeface="+mn-cs"/>
                        </a:rPr>
                        <a:t>η</a:t>
                      </a:r>
                      <a:r>
                        <a:rPr lang="nl-NL" sz="1100" kern="1200" dirty="0" err="1">
                          <a:solidFill>
                            <a:schemeClr val="dk1"/>
                          </a:solidFill>
                          <a:effectLst/>
                          <a:highlight>
                            <a:srgbClr val="FFFF00"/>
                          </a:highlight>
                          <a:latin typeface="+mn-lt"/>
                          <a:ea typeface="+mn-ea"/>
                          <a:cs typeface="+mn-cs"/>
                        </a:rPr>
                        <a:t>H;gen;si;hp</a:t>
                      </a:r>
                      <a:r>
                        <a:rPr lang="nl-NL" sz="1100" kern="1200" dirty="0">
                          <a:solidFill>
                            <a:schemeClr val="dk1"/>
                          </a:solidFill>
                          <a:effectLst/>
                          <a:highlight>
                            <a:srgbClr val="FFFF00"/>
                          </a:highlight>
                          <a:latin typeface="+mn-lt"/>
                          <a:ea typeface="+mn-ea"/>
                          <a:cs typeface="+mn-cs"/>
                        </a:rPr>
                        <a:t> </a:t>
                      </a:r>
                    </a:p>
                  </a:txBody>
                  <a:tcPr marL="44450" marR="44450" marT="0" marB="0"/>
                </a:tc>
                <a:tc>
                  <a:txBody>
                    <a:bodyPr/>
                    <a:lstStyle/>
                    <a:p>
                      <a:r>
                        <a:rPr lang="nl-NL" sz="1200" dirty="0">
                          <a:effectLst/>
                          <a:highlight>
                            <a:srgbClr val="FFFF00"/>
                          </a:highlight>
                        </a:rPr>
                        <a:t> 6,337</a:t>
                      </a:r>
                      <a:endParaRPr lang="nl-NL" sz="1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126456965"/>
                  </a:ext>
                </a:extLst>
              </a:tr>
              <a:tr h="67821">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kern="1200" dirty="0">
                          <a:solidFill>
                            <a:schemeClr val="dk1"/>
                          </a:solidFill>
                          <a:effectLst/>
                          <a:highlight>
                            <a:srgbClr val="FFFF00"/>
                          </a:highlight>
                          <a:latin typeface="+mn-lt"/>
                          <a:ea typeface="+mn-ea"/>
                          <a:cs typeface="+mn-cs"/>
                        </a:rPr>
                        <a:t>Energiefractie  </a:t>
                      </a:r>
                      <a:r>
                        <a:rPr lang="nl-NL" sz="1100" kern="1200" dirty="0" err="1">
                          <a:solidFill>
                            <a:schemeClr val="dk1"/>
                          </a:solidFill>
                          <a:effectLst/>
                          <a:highlight>
                            <a:srgbClr val="FFFF00"/>
                          </a:highlight>
                          <a:latin typeface="+mn-lt"/>
                          <a:ea typeface="+mn-ea"/>
                          <a:cs typeface="+mn-cs"/>
                        </a:rPr>
                        <a:t>FH;gen;si,gpref</a:t>
                      </a:r>
                      <a:endParaRPr lang="nl-NL" sz="1100" kern="1200" dirty="0">
                        <a:solidFill>
                          <a:schemeClr val="dk1"/>
                        </a:solidFill>
                        <a:effectLst/>
                        <a:highlight>
                          <a:srgbClr val="FFFF00"/>
                        </a:highlight>
                        <a:latin typeface="+mn-lt"/>
                        <a:ea typeface="+mn-ea"/>
                        <a:cs typeface="+mn-cs"/>
                      </a:endParaRPr>
                    </a:p>
                  </a:txBody>
                  <a:tcPr marL="44450" marR="44450" marT="0" marB="0"/>
                </a:tc>
                <a:tc>
                  <a:txBody>
                    <a:bodyPr/>
                    <a:lstStyle/>
                    <a:p>
                      <a:r>
                        <a:rPr lang="nl-NL" sz="1200" dirty="0">
                          <a:effectLst/>
                          <a:highlight>
                            <a:srgbClr val="FFFF00"/>
                          </a:highlight>
                        </a:rPr>
                        <a:t> 1,000</a:t>
                      </a:r>
                      <a:endParaRPr lang="nl-NL" sz="1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340118211"/>
                  </a:ext>
                </a:extLst>
              </a:tr>
              <a:tr h="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dirty="0">
                          <a:effectLst/>
                          <a:highlight>
                            <a:srgbClr val="FFFF00"/>
                          </a:highlight>
                        </a:rPr>
                        <a:t>BCRG-code</a:t>
                      </a:r>
                      <a:endParaRPr lang="nl-NL" sz="1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200" dirty="0">
                          <a:effectLst/>
                          <a:highlight>
                            <a:srgbClr val="FFFF00"/>
                          </a:highlight>
                        </a:rPr>
                        <a:t> </a:t>
                      </a:r>
                      <a:r>
                        <a:rPr lang="nl-NL" altLang="nl-NL" sz="1200" kern="1200" dirty="0">
                          <a:solidFill>
                            <a:schemeClr val="dk1"/>
                          </a:solidFill>
                          <a:effectLst/>
                          <a:highlight>
                            <a:srgbClr val="FFFF00"/>
                          </a:highlight>
                          <a:latin typeface="+mn-lt"/>
                          <a:ea typeface="+mn-ea"/>
                          <a:cs typeface="+mn-cs"/>
                        </a:rPr>
                        <a:t>20220103GK</a:t>
                      </a:r>
                      <a:endParaRPr lang="nl-NL" sz="1200" kern="1200" dirty="0">
                        <a:solidFill>
                          <a:schemeClr val="dk1"/>
                        </a:solidFill>
                        <a:effectLst/>
                        <a:highlight>
                          <a:srgbClr val="FFFF00"/>
                        </a:highlight>
                        <a:latin typeface="+mn-lt"/>
                        <a:ea typeface="+mn-ea"/>
                        <a:cs typeface="+mn-cs"/>
                      </a:endParaRPr>
                    </a:p>
                  </a:txBody>
                  <a:tcPr marL="44450" marR="44450" marT="0" marB="0"/>
                </a:tc>
                <a:extLst>
                  <a:ext uri="{0D108BD9-81ED-4DB2-BD59-A6C34878D82A}">
                    <a16:rowId xmlns:a16="http://schemas.microsoft.com/office/drawing/2014/main" val="2777246041"/>
                  </a:ext>
                </a:extLst>
              </a:tr>
            </a:tbl>
          </a:graphicData>
        </a:graphic>
      </p:graphicFrame>
      <p:graphicFrame>
        <p:nvGraphicFramePr>
          <p:cNvPr id="3" name="Tabel 2">
            <a:extLst>
              <a:ext uri="{FF2B5EF4-FFF2-40B4-BE49-F238E27FC236}">
                <a16:creationId xmlns:a16="http://schemas.microsoft.com/office/drawing/2014/main" id="{E48946AE-F519-BB38-7101-79DC59ECD6F1}"/>
              </a:ext>
            </a:extLst>
          </p:cNvPr>
          <p:cNvGraphicFramePr>
            <a:graphicFrameLocks noGrp="1"/>
          </p:cNvGraphicFramePr>
          <p:nvPr>
            <p:extLst>
              <p:ext uri="{D42A27DB-BD31-4B8C-83A1-F6EECF244321}">
                <p14:modId xmlns:p14="http://schemas.microsoft.com/office/powerpoint/2010/main" val="1834732056"/>
              </p:ext>
            </p:extLst>
          </p:nvPr>
        </p:nvGraphicFramePr>
        <p:xfrm>
          <a:off x="1041366" y="3935827"/>
          <a:ext cx="10979151" cy="1524000"/>
        </p:xfrm>
        <a:graphic>
          <a:graphicData uri="http://schemas.openxmlformats.org/drawingml/2006/table">
            <a:tbl>
              <a:tblPr>
                <a:tableStyleId>{5C22544A-7EE6-4342-B048-85BDC9FD1C3A}</a:tableStyleId>
              </a:tblPr>
              <a:tblGrid>
                <a:gridCol w="3882227">
                  <a:extLst>
                    <a:ext uri="{9D8B030D-6E8A-4147-A177-3AD203B41FA5}">
                      <a16:colId xmlns:a16="http://schemas.microsoft.com/office/drawing/2014/main" val="671271688"/>
                    </a:ext>
                  </a:extLst>
                </a:gridCol>
                <a:gridCol w="340354">
                  <a:extLst>
                    <a:ext uri="{9D8B030D-6E8A-4147-A177-3AD203B41FA5}">
                      <a16:colId xmlns:a16="http://schemas.microsoft.com/office/drawing/2014/main" val="1734756580"/>
                    </a:ext>
                  </a:extLst>
                </a:gridCol>
                <a:gridCol w="682903">
                  <a:extLst>
                    <a:ext uri="{9D8B030D-6E8A-4147-A177-3AD203B41FA5}">
                      <a16:colId xmlns:a16="http://schemas.microsoft.com/office/drawing/2014/main" val="4031916343"/>
                    </a:ext>
                  </a:extLst>
                </a:gridCol>
                <a:gridCol w="645574">
                  <a:extLst>
                    <a:ext uri="{9D8B030D-6E8A-4147-A177-3AD203B41FA5}">
                      <a16:colId xmlns:a16="http://schemas.microsoft.com/office/drawing/2014/main" val="409905946"/>
                    </a:ext>
                  </a:extLst>
                </a:gridCol>
                <a:gridCol w="2072864">
                  <a:extLst>
                    <a:ext uri="{9D8B030D-6E8A-4147-A177-3AD203B41FA5}">
                      <a16:colId xmlns:a16="http://schemas.microsoft.com/office/drawing/2014/main" val="1845745570"/>
                    </a:ext>
                  </a:extLst>
                </a:gridCol>
                <a:gridCol w="984680">
                  <a:extLst>
                    <a:ext uri="{9D8B030D-6E8A-4147-A177-3AD203B41FA5}">
                      <a16:colId xmlns:a16="http://schemas.microsoft.com/office/drawing/2014/main" val="3992079542"/>
                    </a:ext>
                  </a:extLst>
                </a:gridCol>
                <a:gridCol w="2370549">
                  <a:extLst>
                    <a:ext uri="{9D8B030D-6E8A-4147-A177-3AD203B41FA5}">
                      <a16:colId xmlns:a16="http://schemas.microsoft.com/office/drawing/2014/main" val="2085968372"/>
                    </a:ext>
                  </a:extLst>
                </a:gridCol>
              </a:tblGrid>
              <a:tr h="274320">
                <a:tc>
                  <a:txBody>
                    <a:bodyPr/>
                    <a:lstStyle/>
                    <a:p>
                      <a:r>
                        <a:rPr lang="nl-NL" sz="1100" dirty="0">
                          <a:effectLst/>
                        </a:rPr>
                        <a:t>Is er voor hulpenergie gebruik gemaakt van gelijkwaardigheids- en/of kwaliteitsverklaringen?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kern="0" dirty="0">
                          <a:effectLst/>
                          <a:highlight>
                            <a:srgbClr val="FFFF00"/>
                          </a:highlight>
                        </a:rPr>
                        <a:t>●</a:t>
                      </a:r>
                      <a:endParaRPr lang="nl-NL" sz="1200" b="1" kern="0" dirty="0">
                        <a:effectLst/>
                        <a:highlight>
                          <a:srgbClr val="FFFF00"/>
                        </a:highlight>
                        <a:latin typeface="Arial" panose="020B0604020202020204" pitchFamily="34" charset="0"/>
                        <a:cs typeface="Times New Roman" panose="02020603050405020304" pitchFamily="18" charset="0"/>
                      </a:endParaRPr>
                    </a:p>
                  </a:txBody>
                  <a:tcPr marL="44450" marR="44450" marT="0" marB="0"/>
                </a:tc>
                <a:tc>
                  <a:txBody>
                    <a:bodyPr/>
                    <a:lstStyle/>
                    <a:p>
                      <a:r>
                        <a:rPr lang="nl-NL" sz="1100" dirty="0">
                          <a:effectLst/>
                          <a:highlight>
                            <a:srgbClr val="FFFF00"/>
                          </a:highlight>
                        </a:rPr>
                        <a:t>Ja </a:t>
                      </a:r>
                      <a:endParaRPr lang="nl-NL" sz="12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gridSpan="3">
                  <a:txBody>
                    <a:bodyPr/>
                    <a:lstStyle/>
                    <a:p>
                      <a:r>
                        <a:rPr lang="nl-NL" sz="1100">
                          <a:effectLst/>
                        </a:rPr>
                        <a:t>Nee</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2637234164"/>
                  </a:ext>
                </a:extLst>
              </a:tr>
              <a:tr h="137160">
                <a:tc rowSpan="7">
                  <a:txBody>
                    <a:bodyPr/>
                    <a:lstStyle/>
                    <a:p>
                      <a:r>
                        <a:rPr lang="nl-NL" sz="1100" dirty="0">
                          <a:effectLst/>
                        </a:rPr>
                        <a:t>verklaring  hulpenergie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7">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7">
                  <a:txBody>
                    <a:bodyPr/>
                    <a:lstStyle/>
                    <a:p>
                      <a:r>
                        <a:rPr lang="nl-NL" sz="1100" dirty="0">
                          <a:effectLst/>
                        </a:rPr>
                        <a:t>Nee</a:t>
                      </a:r>
                    </a:p>
                    <a:p>
                      <a:endParaRPr lang="nl-NL" sz="1100" dirty="0">
                        <a:effectLst/>
                      </a:endParaRPr>
                    </a:p>
                    <a:p>
                      <a:endParaRPr lang="nl-NL" sz="1100" dirty="0">
                        <a:effectLst/>
                      </a:endParaRPr>
                    </a:p>
                    <a:p>
                      <a:endParaRPr lang="nl-NL" sz="1100" dirty="0">
                        <a:effectLst/>
                      </a:endParaRPr>
                    </a:p>
                    <a:p>
                      <a:endParaRPr lang="nl-NL" sz="1100" dirty="0">
                        <a:effectLst/>
                      </a:endParaRPr>
                    </a:p>
                    <a:p>
                      <a:r>
                        <a:rPr lang="nl-NL" sz="1100" dirty="0">
                          <a:effectLst/>
                        </a:rPr>
                        <a:t>Nee</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5">
                  <a:txBody>
                    <a:bodyPr/>
                    <a:lstStyle/>
                    <a:p>
                      <a:r>
                        <a:rPr lang="nl-NL" sz="1100">
                          <a:effectLst/>
                        </a:rPr>
                        <a:t>O</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rowSpan="5">
                  <a:txBody>
                    <a:bodyPr/>
                    <a:lstStyle/>
                    <a:p>
                      <a:r>
                        <a:rPr lang="nl-NL" sz="1100">
                          <a:effectLst/>
                        </a:rPr>
                        <a:t>Ja,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rPr>
                        <a:t>Constante A</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rPr>
                        <a:t>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783612401"/>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Constante B</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322736026"/>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Constante C</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702462111"/>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B</a:t>
                      </a:r>
                      <a:r>
                        <a:rPr lang="nl-NL" sz="1100" baseline="-25000">
                          <a:effectLst/>
                        </a:rPr>
                        <a:t>nominaal</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022127628"/>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a:effectLst/>
                        </a:rPr>
                        <a:t>BCRG-code</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rPr>
                        <a:t> </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13684250"/>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rowSpan="2">
                  <a:txBody>
                    <a:bodyPr/>
                    <a:lstStyle/>
                    <a:p>
                      <a:r>
                        <a:rPr lang="nl-NL" sz="1100" kern="0" dirty="0">
                          <a:effectLst/>
                          <a:highlight>
                            <a:srgbClr val="FFFF00"/>
                          </a:highlight>
                        </a:rPr>
                        <a:t>●</a:t>
                      </a:r>
                      <a:endParaRPr lang="nl-NL" sz="1200" b="1" kern="0" dirty="0">
                        <a:effectLst/>
                        <a:highlight>
                          <a:srgbClr val="FFFF00"/>
                        </a:highlight>
                        <a:latin typeface="Arial" panose="020B0604020202020204" pitchFamily="34" charset="0"/>
                        <a:cs typeface="Times New Roman" panose="02020603050405020304" pitchFamily="18" charset="0"/>
                      </a:endParaRPr>
                    </a:p>
                  </a:txBody>
                  <a:tcPr marL="44450" marR="44450" marT="0" marB="0"/>
                </a:tc>
                <a:tc rowSpan="2">
                  <a:txBody>
                    <a:bodyPr/>
                    <a:lstStyle/>
                    <a:p>
                      <a:r>
                        <a:rPr lang="nl-NL" sz="1100" dirty="0">
                          <a:effectLst/>
                          <a:highlight>
                            <a:srgbClr val="FFFF00"/>
                          </a:highlight>
                        </a:rPr>
                        <a:t>Ja, </a:t>
                      </a:r>
                      <a:endParaRPr lang="nl-NL" sz="12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a:effectLst/>
                          <a:highlight>
                            <a:srgbClr val="FFFF00"/>
                          </a:highlight>
                        </a:rPr>
                        <a:t>W</a:t>
                      </a:r>
                      <a:r>
                        <a:rPr lang="nl-NL" sz="1100" baseline="-25000">
                          <a:effectLst/>
                          <a:highlight>
                            <a:srgbClr val="FFFF00"/>
                          </a:highlight>
                        </a:rPr>
                        <a:t>Haux</a:t>
                      </a:r>
                      <a:endParaRPr lang="nl-NL" sz="120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highlight>
                            <a:srgbClr val="FFFF00"/>
                          </a:highlight>
                        </a:rPr>
                        <a:t> 114</a:t>
                      </a:r>
                      <a:endParaRPr lang="nl-NL" sz="12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211661329"/>
                  </a:ext>
                </a:extLst>
              </a:tr>
              <a:tr h="137160">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r>
                        <a:rPr lang="nl-NL" sz="1100" dirty="0">
                          <a:effectLst/>
                          <a:highlight>
                            <a:srgbClr val="FFFF00"/>
                          </a:highlight>
                        </a:rPr>
                        <a:t>BCRG-code</a:t>
                      </a:r>
                      <a:endParaRPr lang="nl-NL" sz="12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r>
                        <a:rPr lang="nl-NL" sz="1100" dirty="0">
                          <a:effectLst/>
                          <a:highlight>
                            <a:srgbClr val="FFFF00"/>
                          </a:highlight>
                        </a:rPr>
                        <a:t> </a:t>
                      </a:r>
                      <a:r>
                        <a:rPr kumimoji="0" lang="nl-NL" altLang="nl-NL" sz="1200" b="0" i="0" u="none" strike="noStrike" cap="none" normalizeH="0" baseline="0" dirty="0">
                          <a:ln>
                            <a:noFill/>
                          </a:ln>
                          <a:solidFill>
                            <a:srgbClr val="333333"/>
                          </a:solidFill>
                          <a:effectLst/>
                          <a:highlight>
                            <a:srgbClr val="FFFF00"/>
                          </a:highlight>
                          <a:latin typeface="Roboto" panose="02000000000000000000" pitchFamily="2" charset="0"/>
                        </a:rPr>
                        <a:t>20220103GK</a:t>
                      </a:r>
                      <a:endParaRPr lang="nl-NL" sz="12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489250024"/>
                  </a:ext>
                </a:extLst>
              </a:tr>
            </a:tbl>
          </a:graphicData>
        </a:graphic>
      </p:graphicFrame>
      <p:pic>
        <p:nvPicPr>
          <p:cNvPr id="4" name="Afbeelding 3">
            <a:extLst>
              <a:ext uri="{FF2B5EF4-FFF2-40B4-BE49-F238E27FC236}">
                <a16:creationId xmlns:a16="http://schemas.microsoft.com/office/drawing/2014/main" id="{7840F840-1BC5-4401-2136-7FD262F0AD25}"/>
              </a:ext>
            </a:extLst>
          </p:cNvPr>
          <p:cNvPicPr>
            <a:picLocks noChangeAspect="1"/>
          </p:cNvPicPr>
          <p:nvPr/>
        </p:nvPicPr>
        <p:blipFill>
          <a:blip r:embed="rId3"/>
          <a:stretch>
            <a:fillRect/>
          </a:stretch>
        </p:blipFill>
        <p:spPr>
          <a:xfrm>
            <a:off x="54005" y="4938159"/>
            <a:ext cx="5205135" cy="1609082"/>
          </a:xfrm>
          <a:prstGeom prst="rect">
            <a:avLst/>
          </a:prstGeom>
        </p:spPr>
      </p:pic>
      <p:sp>
        <p:nvSpPr>
          <p:cNvPr id="5" name="Tekstvak 4">
            <a:extLst>
              <a:ext uri="{FF2B5EF4-FFF2-40B4-BE49-F238E27FC236}">
                <a16:creationId xmlns:a16="http://schemas.microsoft.com/office/drawing/2014/main" id="{1CB80083-73BE-7A90-1BFD-7A45DD7E877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3037615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Inleiding 				9.1</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 	9.2</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 installaties			9.3</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Warmtedistributie			9.4</a:t>
            </a:r>
          </a:p>
          <a:p>
            <a:pPr marL="819302" lvl="1"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Medium, leidingen en pompen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Warmteafgifte			9.5</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p:txBody>
      </p:sp>
      <p:sp>
        <p:nvSpPr>
          <p:cNvPr id="2" name="Tekstvak 1">
            <a:extLst>
              <a:ext uri="{FF2B5EF4-FFF2-40B4-BE49-F238E27FC236}">
                <a16:creationId xmlns:a16="http://schemas.microsoft.com/office/drawing/2014/main" id="{809F88F9-5C1B-67B7-649F-1B79CA9AB32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FC609565-AAA4-0E46-CF37-2A730908AD0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418698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9 Ruimteverwarming</a:t>
            </a: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Inleiding 				9.1</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&amp; rekenzone ’s 		9.2</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 installaties			9.3</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Warmtedistributie			9.4</a:t>
            </a:r>
          </a:p>
          <a:p>
            <a:pPr marL="819302" lvl="1"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Medium, leidingen en pompen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Warmteafgifte			9.5</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p:txBody>
      </p:sp>
      <p:pic>
        <p:nvPicPr>
          <p:cNvPr id="1026" name="Picture 2" descr="Afbeeldingsresultaat voor distributiepompp verwarmingssysteem">
            <a:extLst>
              <a:ext uri="{FF2B5EF4-FFF2-40B4-BE49-F238E27FC236}">
                <a16:creationId xmlns:a16="http://schemas.microsoft.com/office/drawing/2014/main" id="{045E26DA-9C5C-43A5-8D9D-5670536A7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55" y="26542"/>
            <a:ext cx="11452076" cy="678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590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9 Ruimteverwarming</a:t>
            </a: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Inleiding 				9.1</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&amp; rekenzone ’s 		9.2</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 installaties			9.3</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Warmtedistributie			9.4</a:t>
            </a:r>
          </a:p>
          <a:p>
            <a:pPr marL="819302" lvl="1"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Medium, leidingen en pompen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Warmteafgifte			9.5</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p:txBody>
      </p:sp>
      <p:pic>
        <p:nvPicPr>
          <p:cNvPr id="1026" name="Picture 2" descr="Afbeeldingsresultaat voor distributiepompp verwarmingssysteem">
            <a:extLst>
              <a:ext uri="{FF2B5EF4-FFF2-40B4-BE49-F238E27FC236}">
                <a16:creationId xmlns:a16="http://schemas.microsoft.com/office/drawing/2014/main" id="{045E26DA-9C5C-43A5-8D9D-5670536A7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55" y="26542"/>
            <a:ext cx="11452076" cy="67808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1">
            <a:extLst>
              <a:ext uri="{FF2B5EF4-FFF2-40B4-BE49-F238E27FC236}">
                <a16:creationId xmlns:a16="http://schemas.microsoft.com/office/drawing/2014/main" id="{A415F698-E4C8-4C69-21D4-2F97068D26F2}"/>
              </a:ext>
            </a:extLst>
          </p:cNvPr>
          <p:cNvSpPr txBox="1">
            <a:spLocks noChangeAspect="1"/>
          </p:cNvSpPr>
          <p:nvPr/>
        </p:nvSpPr>
        <p:spPr>
          <a:xfrm>
            <a:off x="5872077" y="2554720"/>
            <a:ext cx="863999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en afgifte verwarming</a:t>
            </a: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worden tezamen met koeling</a:t>
            </a: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uitgelegd </a:t>
            </a:r>
          </a:p>
          <a:p>
            <a:pPr marL="342900" indent="-342900" fontAlgn="t">
              <a:buFontTx/>
              <a:buChar char="-"/>
            </a:pPr>
            <a:endParaRPr lang="nl-NL" sz="18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endParaRPr>
          </a:p>
        </p:txBody>
      </p:sp>
      <p:cxnSp>
        <p:nvCxnSpPr>
          <p:cNvPr id="4" name="Rechte verbindingslijn met pijl 3">
            <a:extLst>
              <a:ext uri="{FF2B5EF4-FFF2-40B4-BE49-F238E27FC236}">
                <a16:creationId xmlns:a16="http://schemas.microsoft.com/office/drawing/2014/main" id="{AAC4E5D8-867C-650C-8C90-9B32F2074F68}"/>
              </a:ext>
            </a:extLst>
          </p:cNvPr>
          <p:cNvCxnSpPr/>
          <p:nvPr/>
        </p:nvCxnSpPr>
        <p:spPr>
          <a:xfrm>
            <a:off x="7752080" y="3606800"/>
            <a:ext cx="2987040" cy="132080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6" name="Rechte verbindingslijn met pijl 5">
            <a:extLst>
              <a:ext uri="{FF2B5EF4-FFF2-40B4-BE49-F238E27FC236}">
                <a16:creationId xmlns:a16="http://schemas.microsoft.com/office/drawing/2014/main" id="{FE43B9EE-1264-EB40-60EA-697B434E6617}"/>
              </a:ext>
            </a:extLst>
          </p:cNvPr>
          <p:cNvCxnSpPr>
            <a:cxnSpLocks/>
          </p:cNvCxnSpPr>
          <p:nvPr/>
        </p:nvCxnSpPr>
        <p:spPr>
          <a:xfrm flipV="1">
            <a:off x="6644640" y="1189624"/>
            <a:ext cx="328869" cy="125893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974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Inleiding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Energieprestatie</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Indicatoren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Standaard omstandigheden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Werkzaamheden EP-W adviseur</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Gebouwbegrenzing en indeling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Algemene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Ruimteverwarming</a:t>
            </a:r>
          </a:p>
          <a:p>
            <a:pPr lvl="1"/>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Ruimtekoeling</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Bevochtiging en </a:t>
            </a:r>
            <a:r>
              <a:rPr lang="nl-NL" sz="1800" strike="sngStrike"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ontvochtiging</a:t>
            </a:r>
            <a:endPar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 Tapwater</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Verlichtingsinstallaties</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energieproductie</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Representatieve woningen</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2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3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4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5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6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7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8</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9</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algn="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10</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11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12</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13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14</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15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16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17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6E09823-E74B-B816-4C5F-7093B89857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101664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57954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 en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een koelsysteem zit per definitie maximaal één koude-distributiesysteem</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kunnen meerdere opwekkers en afgiftesystemen op een distributiesysteem zijn aangesloten</a:t>
            </a:r>
          </a:p>
        </p:txBody>
      </p:sp>
      <p:sp>
        <p:nvSpPr>
          <p:cNvPr id="2" name="Tekstvak 1">
            <a:extLst>
              <a:ext uri="{FF2B5EF4-FFF2-40B4-BE49-F238E27FC236}">
                <a16:creationId xmlns:a16="http://schemas.microsoft.com/office/drawing/2014/main" id="{A9384232-FF83-D468-90F7-401D3C0A663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9B29A630-78BD-DC28-CF27-26DEF8E57EA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887147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A8339-051A-B7CF-F28A-6943FABF0C5F}"/>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85EE14D2-FA0D-D6CD-27C2-44549A9A457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ED173363-9683-116A-2D8F-EC70205ACB31}"/>
              </a:ext>
            </a:extLst>
          </p:cNvPr>
          <p:cNvSpPr txBox="1">
            <a:spLocks noChangeAspect="1"/>
          </p:cNvSpPr>
          <p:nvPr/>
        </p:nvSpPr>
        <p:spPr>
          <a:xfrm>
            <a:off x="621598" y="1620000"/>
            <a:ext cx="11462451" cy="4860000"/>
          </a:xfrm>
          <a:prstGeom prst="rect">
            <a:avLst/>
          </a:prstGeom>
          <a:noFill/>
          <a:ln>
            <a:noFill/>
          </a:ln>
          <a:effectLst>
            <a:softEdge rad="50800"/>
          </a:effectLst>
        </p:spPr>
        <p:txBody>
          <a:bodyPr wrap="square" tIns="90000" bIns="90000" rtlCol="0">
            <a:noAutofit/>
          </a:bodyPr>
          <a:lstStyle/>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 - MEERDERE KOELSYSTEMEN IN ÉÉN RUIMTE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een ruimte meerdere koelsystemen (opwekking, distributie en afgifte) heeft dient het koelsysteem te worden gebruikt dat het grootste aandeel van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koudebehoefte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de ruimte dekt. Dit is het hoofdkoelsysteem. Indien dit niet eenduidig is vast te stellen moet het systeem worden gebruikt met de laagste (ontwerp) systeemtemperatuur.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uit een actuele regeltechnische omschrijving blijkt welk systeem het grootste aandeel in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koudelevering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heeft moet dat systeem worden gekozen.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de bovenstaande regels niet tot een sluitend oordeel leiden, moeten de onderstaande regels gevolgd worden: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moet vanuit worden gegaan dat het systeem dat het grootste vloeroppervlakte in de rekenzone koelt ook het grootste aandeel van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koudebehoefte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de rekenzone dekt. Ook voor een systeem dat de basislast levert (bijvoorbeeld betonkern activering, vloerverkoeling) moet je ervan uitgaan dat dat systeem het grootste aandeel van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koudebehoefte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de rekenzone dekt. </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na de oplevering een additioneel systeem is aangebracht, bijvoorbeeld een airco, moet je ervan uitgaan dat het initiële systeem dat bij de oplevering aanwezig was het grootste aandeel in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koudebehoefte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de rekenzone dekt. </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26535A01-D0DE-622D-BE97-CF256FAE8AA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0671393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A8339-051A-B7CF-F28A-6943FABF0C5F}"/>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85EE14D2-FA0D-D6CD-27C2-44549A9A457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ED173363-9683-116A-2D8F-EC70205ACB31}"/>
              </a:ext>
            </a:extLst>
          </p:cNvPr>
          <p:cNvSpPr txBox="1">
            <a:spLocks noChangeAspect="1"/>
          </p:cNvSpPr>
          <p:nvPr/>
        </p:nvSpPr>
        <p:spPr>
          <a:xfrm>
            <a:off x="621599" y="1620000"/>
            <a:ext cx="8316214" cy="4860000"/>
          </a:xfrm>
          <a:prstGeom prst="rect">
            <a:avLst/>
          </a:prstGeom>
          <a:noFill/>
          <a:ln>
            <a:noFill/>
          </a:ln>
          <a:effectLst>
            <a:softEdge rad="50800"/>
          </a:effectLst>
        </p:spPr>
        <p:txBody>
          <a:bodyPr wrap="square" tIns="90000" bIns="90000" rtlCol="0">
            <a:noAutofit/>
          </a:bodyPr>
          <a:lstStyle/>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KOELEN VAN RUIMTEN VIA OPEN VERBINDING:</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een airco in een nevenliggende ruimte hangt, maar duidelijk bedoeld is om de ruimte te koelen, moet je de ruimte ook als gekoeld beschouwen. Daarbij gelden de volgende regels:</a:t>
            </a:r>
          </a:p>
          <a:p>
            <a:pPr marL="342900" indent="-342900">
              <a:buFont typeface="+mj-lt"/>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een open verbinding tussen de beide ruimten; en</a:t>
            </a:r>
          </a:p>
          <a:p>
            <a:pPr marL="342900" indent="-342900">
              <a:buFont typeface="+mj-lt"/>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ruimte waarin de airco hangt bevindt zich op dezelfde verdieping.</a:t>
            </a:r>
          </a:p>
          <a:p>
            <a:pPr marL="342900" indent="-342900">
              <a:buFont typeface="+mj-lt"/>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airco op de overloop, en via een open verbinding met de slaapkamer moet je als koelsysteem voor de slaapkamer opnemen.</a:t>
            </a:r>
          </a:p>
          <a:p>
            <a:pPr marL="342900" indent="-342900">
              <a:buFont typeface="+mj-lt"/>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airco op de overloop, en via een trapgat een open verbinding met de woonkamer op de onderliggende verdieping is niet toereikend voor koeling in de woonkamer. Deze wordt voor de woonkamer niet opgenomen.</a:t>
            </a:r>
          </a:p>
        </p:txBody>
      </p:sp>
      <p:sp>
        <p:nvSpPr>
          <p:cNvPr id="2" name="Tekstvak 1">
            <a:extLst>
              <a:ext uri="{FF2B5EF4-FFF2-40B4-BE49-F238E27FC236}">
                <a16:creationId xmlns:a16="http://schemas.microsoft.com/office/drawing/2014/main" id="{26535A01-D0DE-622D-BE97-CF256FAE8AA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pic>
        <p:nvPicPr>
          <p:cNvPr id="6" name="Afbeelding 5">
            <a:extLst>
              <a:ext uri="{FF2B5EF4-FFF2-40B4-BE49-F238E27FC236}">
                <a16:creationId xmlns:a16="http://schemas.microsoft.com/office/drawing/2014/main" id="{E58C0CFB-80F2-683D-9357-5EF7EE9EE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378264" y="3037914"/>
            <a:ext cx="4365812" cy="3274359"/>
          </a:xfrm>
          <a:prstGeom prst="rect">
            <a:avLst/>
          </a:prstGeom>
        </p:spPr>
      </p:pic>
    </p:spTree>
    <p:extLst>
      <p:ext uri="{BB962C8B-B14F-4D97-AF65-F5344CB8AC3E}">
        <p14:creationId xmlns:p14="http://schemas.microsoft.com/office/powerpoint/2010/main" val="3525021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96F5ECB-F693-C329-8F26-51BA19474CC6}"/>
              </a:ext>
            </a:extLst>
          </p:cNvPr>
          <p:cNvPicPr>
            <a:picLocks noChangeAspect="1"/>
          </p:cNvPicPr>
          <p:nvPr/>
        </p:nvPicPr>
        <p:blipFill>
          <a:blip r:embed="rId3"/>
          <a:stretch>
            <a:fillRect/>
          </a:stretch>
        </p:blipFill>
        <p:spPr>
          <a:xfrm>
            <a:off x="6209391" y="1056935"/>
            <a:ext cx="5334600" cy="4985277"/>
          </a:xfrm>
          <a:prstGeom prst="rect">
            <a:avLst/>
          </a:prstGeom>
        </p:spPr>
      </p:pic>
      <p:pic>
        <p:nvPicPr>
          <p:cNvPr id="11" name="Afbeelding 10">
            <a:extLst>
              <a:ext uri="{FF2B5EF4-FFF2-40B4-BE49-F238E27FC236}">
                <a16:creationId xmlns:a16="http://schemas.microsoft.com/office/drawing/2014/main" id="{5B899E25-BD31-85F5-7F53-F6A9550D7D2C}"/>
              </a:ext>
            </a:extLst>
          </p:cNvPr>
          <p:cNvPicPr>
            <a:picLocks noChangeAspect="1"/>
          </p:cNvPicPr>
          <p:nvPr/>
        </p:nvPicPr>
        <p:blipFill>
          <a:blip r:embed="rId4"/>
          <a:stretch>
            <a:fillRect/>
          </a:stretch>
        </p:blipFill>
        <p:spPr>
          <a:xfrm>
            <a:off x="0" y="454378"/>
            <a:ext cx="6264183" cy="6210838"/>
          </a:xfrm>
          <a:prstGeom prst="rect">
            <a:avLst/>
          </a:prstGeom>
        </p:spPr>
      </p:pic>
      <p:sp>
        <p:nvSpPr>
          <p:cNvPr id="2" name="Tekstvak 1">
            <a:extLst>
              <a:ext uri="{FF2B5EF4-FFF2-40B4-BE49-F238E27FC236}">
                <a16:creationId xmlns:a16="http://schemas.microsoft.com/office/drawing/2014/main" id="{9A196A0D-5026-B1D3-9301-B4B035B010A0}"/>
              </a:ext>
            </a:extLst>
          </p:cNvPr>
          <p:cNvSpPr txBox="1"/>
          <p:nvPr/>
        </p:nvSpPr>
        <p:spPr>
          <a:xfrm>
            <a:off x="6099175" y="3845857"/>
            <a:ext cx="5818518"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600" dirty="0"/>
              <a:t>Volledige BG vloer is geïsoleerde ribcassettevloer, 1</a:t>
            </a:r>
            <a:r>
              <a:rPr lang="nl-NL" sz="1600" baseline="30000" dirty="0"/>
              <a:t>e</a:t>
            </a:r>
            <a:r>
              <a:rPr lang="nl-NL" sz="1600" dirty="0"/>
              <a:t> = </a:t>
            </a:r>
            <a:r>
              <a:rPr lang="nl-NL" sz="1600" dirty="0" err="1"/>
              <a:t>kanaalplaatvl</a:t>
            </a:r>
            <a:r>
              <a:rPr lang="nl-NL" sz="1600" dirty="0"/>
              <a:t>. </a:t>
            </a:r>
          </a:p>
          <a:p>
            <a:r>
              <a:rPr lang="nl-NL" sz="1600" dirty="0"/>
              <a:t>1 HR107ketel per app. afgifte bg = vloerverwarming, 1</a:t>
            </a:r>
            <a:r>
              <a:rPr lang="nl-NL" sz="1600" baseline="30000" dirty="0"/>
              <a:t>e</a:t>
            </a:r>
            <a:r>
              <a:rPr lang="nl-NL" sz="1600" dirty="0"/>
              <a:t> is radiator</a:t>
            </a:r>
          </a:p>
          <a:p>
            <a:r>
              <a:rPr lang="nl-NL" sz="1600" dirty="0"/>
              <a:t>Bepaal van appartement 286;</a:t>
            </a:r>
          </a:p>
          <a:p>
            <a:pPr marL="285750" indent="-285750">
              <a:buFont typeface="Arial" panose="020B0604020202020204" pitchFamily="34" charset="0"/>
              <a:buChar char="•"/>
            </a:pPr>
            <a:r>
              <a:rPr lang="nl-NL" sz="1600" dirty="0"/>
              <a:t>thermische zone, </a:t>
            </a:r>
            <a:r>
              <a:rPr lang="nl-NL" sz="1600" dirty="0" err="1"/>
              <a:t>klimatiseringszone</a:t>
            </a:r>
            <a:r>
              <a:rPr lang="nl-NL" sz="1600" dirty="0"/>
              <a:t>, rekenzone</a:t>
            </a:r>
          </a:p>
          <a:p>
            <a:pPr marL="285750" indent="-285750">
              <a:buFont typeface="Arial" panose="020B0604020202020204" pitchFamily="34" charset="0"/>
              <a:buChar char="•"/>
            </a:pPr>
            <a:r>
              <a:rPr lang="nl-NL" sz="1600" dirty="0"/>
              <a:t>Het verloop van de thermische schil</a:t>
            </a:r>
          </a:p>
          <a:p>
            <a:pPr marL="285750" indent="-285750">
              <a:buFont typeface="Arial" panose="020B0604020202020204" pitchFamily="34" charset="0"/>
              <a:buChar char="•"/>
            </a:pPr>
            <a:r>
              <a:rPr lang="nl-NL" sz="1600" dirty="0"/>
              <a:t>Het GBO</a:t>
            </a:r>
          </a:p>
          <a:p>
            <a:pPr marL="285750" indent="-285750">
              <a:buFont typeface="Arial" panose="020B0604020202020204" pitchFamily="34" charset="0"/>
              <a:buChar char="•"/>
            </a:pPr>
            <a:r>
              <a:rPr lang="nl-NL" sz="1600" dirty="0"/>
              <a:t>Het verliesoppervlak van de vloer</a:t>
            </a:r>
          </a:p>
          <a:p>
            <a:pPr marL="285750" indent="-285750">
              <a:buFont typeface="Arial" panose="020B0604020202020204" pitchFamily="34" charset="0"/>
              <a:buChar char="•"/>
            </a:pPr>
            <a:r>
              <a:rPr lang="nl-NL" sz="1600" dirty="0"/>
              <a:t>De perimeter</a:t>
            </a:r>
          </a:p>
        </p:txBody>
      </p:sp>
      <p:sp>
        <p:nvSpPr>
          <p:cNvPr id="3" name="Rechthoek 2">
            <a:extLst>
              <a:ext uri="{FF2B5EF4-FFF2-40B4-BE49-F238E27FC236}">
                <a16:creationId xmlns:a16="http://schemas.microsoft.com/office/drawing/2014/main" id="{95BE5D5B-7C73-5E70-2F17-708435D84514}"/>
              </a:ext>
            </a:extLst>
          </p:cNvPr>
          <p:cNvSpPr/>
          <p:nvPr/>
        </p:nvSpPr>
        <p:spPr>
          <a:xfrm>
            <a:off x="3209366" y="604221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220</a:t>
            </a:r>
          </a:p>
        </p:txBody>
      </p:sp>
      <p:cxnSp>
        <p:nvCxnSpPr>
          <p:cNvPr id="4" name="Rechte verbindingslijn 3">
            <a:extLst>
              <a:ext uri="{FF2B5EF4-FFF2-40B4-BE49-F238E27FC236}">
                <a16:creationId xmlns:a16="http://schemas.microsoft.com/office/drawing/2014/main" id="{E03D2D60-04A4-64D6-43C2-3656E3BC3FEA}"/>
              </a:ext>
            </a:extLst>
          </p:cNvPr>
          <p:cNvCxnSpPr>
            <a:cxnSpLocks/>
          </p:cNvCxnSpPr>
          <p:nvPr/>
        </p:nvCxnSpPr>
        <p:spPr>
          <a:xfrm>
            <a:off x="3657601" y="6293224"/>
            <a:ext cx="206187" cy="110398"/>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hthoek 4">
            <a:extLst>
              <a:ext uri="{FF2B5EF4-FFF2-40B4-BE49-F238E27FC236}">
                <a16:creationId xmlns:a16="http://schemas.microsoft.com/office/drawing/2014/main" id="{D5C77E49-3A13-7979-7C0D-6754407DB662}"/>
              </a:ext>
            </a:extLst>
          </p:cNvPr>
          <p:cNvSpPr/>
          <p:nvPr/>
        </p:nvSpPr>
        <p:spPr>
          <a:xfrm>
            <a:off x="5515686" y="586949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140</a:t>
            </a:r>
          </a:p>
        </p:txBody>
      </p:sp>
      <p:cxnSp>
        <p:nvCxnSpPr>
          <p:cNvPr id="6" name="Rechte verbindingslijn 5">
            <a:extLst>
              <a:ext uri="{FF2B5EF4-FFF2-40B4-BE49-F238E27FC236}">
                <a16:creationId xmlns:a16="http://schemas.microsoft.com/office/drawing/2014/main" id="{AD806F4E-BE16-9869-3A01-BA2C03E68F15}"/>
              </a:ext>
            </a:extLst>
          </p:cNvPr>
          <p:cNvCxnSpPr/>
          <p:nvPr/>
        </p:nvCxnSpPr>
        <p:spPr>
          <a:xfrm>
            <a:off x="5892800" y="6121400"/>
            <a:ext cx="121920" cy="171824"/>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hthoek 6">
            <a:extLst>
              <a:ext uri="{FF2B5EF4-FFF2-40B4-BE49-F238E27FC236}">
                <a16:creationId xmlns:a16="http://schemas.microsoft.com/office/drawing/2014/main" id="{0A7C44AD-0442-4D12-F16A-8CF7EB0A00A4}"/>
              </a:ext>
            </a:extLst>
          </p:cNvPr>
          <p:cNvSpPr/>
          <p:nvPr/>
        </p:nvSpPr>
        <p:spPr>
          <a:xfrm>
            <a:off x="5658584" y="1173480"/>
            <a:ext cx="610673" cy="190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t>&lt; 0,5 m 2</a:t>
            </a:r>
          </a:p>
        </p:txBody>
      </p:sp>
      <p:cxnSp>
        <p:nvCxnSpPr>
          <p:cNvPr id="10" name="Rechte verbindingslijn met pijl 9">
            <a:extLst>
              <a:ext uri="{FF2B5EF4-FFF2-40B4-BE49-F238E27FC236}">
                <a16:creationId xmlns:a16="http://schemas.microsoft.com/office/drawing/2014/main" id="{5B4E7AF3-5DF3-A8AB-8087-DDC55E5846F1}"/>
              </a:ext>
            </a:extLst>
          </p:cNvPr>
          <p:cNvCxnSpPr>
            <a:cxnSpLocks/>
            <a:stCxn id="7" idx="2"/>
          </p:cNvCxnSpPr>
          <p:nvPr/>
        </p:nvCxnSpPr>
        <p:spPr>
          <a:xfrm>
            <a:off x="5963921" y="1363980"/>
            <a:ext cx="0" cy="40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1913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				10.3</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10.4</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				10.5</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Afbeelding 1">
            <a:extLst>
              <a:ext uri="{FF2B5EF4-FFF2-40B4-BE49-F238E27FC236}">
                <a16:creationId xmlns:a16="http://schemas.microsoft.com/office/drawing/2014/main" id="{4289B300-6BCA-43CD-B972-7B470B492B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38488" y="3815826"/>
            <a:ext cx="3839597" cy="2612674"/>
          </a:xfrm>
          <a:prstGeom prst="rect">
            <a:avLst/>
          </a:prstGeom>
        </p:spPr>
      </p:pic>
      <p:pic>
        <p:nvPicPr>
          <p:cNvPr id="3" name="Afbeelding 2">
            <a:extLst>
              <a:ext uri="{FF2B5EF4-FFF2-40B4-BE49-F238E27FC236}">
                <a16:creationId xmlns:a16="http://schemas.microsoft.com/office/drawing/2014/main" id="{8650AB59-9629-4A57-A8D5-2E6A79B492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78327" y="3815826"/>
            <a:ext cx="3132750" cy="2814014"/>
          </a:xfrm>
          <a:prstGeom prst="rect">
            <a:avLst/>
          </a:prstGeom>
        </p:spPr>
      </p:pic>
      <p:sp>
        <p:nvSpPr>
          <p:cNvPr id="4" name="Tekstvak 3">
            <a:extLst>
              <a:ext uri="{FF2B5EF4-FFF2-40B4-BE49-F238E27FC236}">
                <a16:creationId xmlns:a16="http://schemas.microsoft.com/office/drawing/2014/main" id="{DBE0403C-9E0F-741E-8FE3-30F12B372AF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9FC80E22-836F-7EC7-584B-A4E8A43C2AA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949193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dient verzameld te worden per rekenzone: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 condensorwarmte;</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Koude-afgifte door de verdamper;</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Energiedrager.</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Leidinglengtes;</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 leidingen / appendages; ➔</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Distributiepompen.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afgiftesystemen;</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Regeling;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Balancering;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Temperatuurtraject.</a:t>
            </a:r>
          </a:p>
        </p:txBody>
      </p:sp>
      <p:sp>
        <p:nvSpPr>
          <p:cNvPr id="3" name="Tekstvak 2">
            <a:extLst>
              <a:ext uri="{FF2B5EF4-FFF2-40B4-BE49-F238E27FC236}">
                <a16:creationId xmlns:a16="http://schemas.microsoft.com/office/drawing/2014/main" id="{1C031E25-56B7-C6CF-7716-1EF8194D7DD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DD4B3760-A94B-3FFC-F146-DB05EDC0F4F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031173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dient verzameld te worden per rekenzone: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 condensorwarmte;</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Koude-afgifte door de verdamper;</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Energiedrager.</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Leidinglengtes;</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 leidingen / appendages; ➔</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Distributiepompen.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afgiftesystemen;</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Regeling;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Balancering;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Temperatuurtraject.</a:t>
            </a:r>
          </a:p>
        </p:txBody>
      </p:sp>
      <p:pic>
        <p:nvPicPr>
          <p:cNvPr id="1026" name="Picture 2" descr="Hoe werkt een warmtepomp? Circulatie in beeld.">
            <a:extLst>
              <a:ext uri="{FF2B5EF4-FFF2-40B4-BE49-F238E27FC236}">
                <a16:creationId xmlns:a16="http://schemas.microsoft.com/office/drawing/2014/main" id="{4514DE5D-B762-4993-BB54-876ACA2D1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023" y="988210"/>
            <a:ext cx="6084304" cy="578008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5A66ED84-2341-95AC-4B47-CC82CA28499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89E1E6F8-32D1-E847-5524-8D40896E426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452876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8792" y="1568500"/>
            <a:ext cx="902405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warmtepomp en een koelmachine bestaan uit dezelfde elementen, namelijk: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Een condensor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Een verdamper</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Een expansieorgaan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Een compressor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condensor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geeft warmte af aan de omgeving/ bron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verdamper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geeft koude af aan de omgeving/ bron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de situatie van een warmtepomp geeft de condensor de warmte af aan de ruimte en de verdamper de koude aan de bron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de situatie van een koelmachine geeft de verdamper de koude af aan de ruimte en de condensor de warmte af aan de bron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32E0AF10-2C64-BD00-1D73-1DDCBF30207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D5BB4B4A-9719-0B40-DB87-CA5C69E89BA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045702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lucht samen wordt geperst door het met de fietspomp in een ventiel te blazen, dan wordt het ventiel heet.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een spuitbus of gastankje leeg wordt gespoten, is het ontsnappende gas koud.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Dat doet gas: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je het samenperst, wordt het heet </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 kan het warmte afgeven;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het daarna uitzet, wordt het koud </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 kan het warmte opnemen (dus afgifte van koude).</a:t>
            </a:r>
          </a:p>
        </p:txBody>
      </p:sp>
      <p:sp>
        <p:nvSpPr>
          <p:cNvPr id="3" name="Tekstvak 2">
            <a:extLst>
              <a:ext uri="{FF2B5EF4-FFF2-40B4-BE49-F238E27FC236}">
                <a16:creationId xmlns:a16="http://schemas.microsoft.com/office/drawing/2014/main" id="{E2CB23CC-D800-E07B-CF89-D8142C91B62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CDBAF6E8-34D4-E037-A178-A8307E48E77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4073102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Typen koelinstallaties:</a:t>
            </a:r>
          </a:p>
          <a:p>
            <a:pPr marL="457200" indent="-457200" fontAlgn="t">
              <a:buFont typeface="+mj-lt"/>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Individuele installaties. Deze leveren warmte voor één gebruikseenheid;</a:t>
            </a:r>
          </a:p>
          <a:p>
            <a:pPr marL="457200" indent="-457200" fontAlgn="t">
              <a:buFont typeface="+mj-lt"/>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Collectieve installaties;</a:t>
            </a:r>
          </a:p>
          <a:p>
            <a:pPr marL="457200" indent="-457200" fontAlgn="t">
              <a:buFont typeface="+mj-lt"/>
              <a:buAutoNum type="arabicPeriod"/>
            </a:pP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Koudelevering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door derden.</a:t>
            </a:r>
          </a:p>
          <a:p>
            <a:pPr marL="457200" indent="-457200" fontAlgn="t">
              <a:buFont typeface="+mj-lt"/>
              <a:buAutoNum type="arabicPeriod"/>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zijn verschillende typen en subtypen koude-opwekking:</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met:</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Directe expansie in de ruimte (airconditioning);</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Directe expansie in een LBK (DX-systeem);</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Met indirecte verdamping.</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Absorptiekoeling;</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Passieve of vrije koeling;</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Externe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koudelevering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(externe opwekker).</a:t>
            </a:r>
          </a:p>
        </p:txBody>
      </p:sp>
      <p:sp>
        <p:nvSpPr>
          <p:cNvPr id="5" name="Tekstvak 4">
            <a:extLst>
              <a:ext uri="{FF2B5EF4-FFF2-40B4-BE49-F238E27FC236}">
                <a16:creationId xmlns:a16="http://schemas.microsoft.com/office/drawing/2014/main" id="{F4E5439E-5950-E3F9-D2F9-E483B3083C9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D3E71ECB-DD1A-769E-26D1-6AF602259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8693067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De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condensor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geeft zijn warmte af aan:</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Buitenlucht, </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Oppervlaktewater, </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Bodem, </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 buitenlucht van koeltoren</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Grondwater,</a:t>
            </a:r>
          </a:p>
          <a:p>
            <a:pPr marL="819302" lvl="1"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Expansieorgaan;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de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verdamper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koude-afgifte van de opwekker</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Directe koude-afgifte: directe expansie</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Koude-afgifte aan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watergevoerd</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distributiesysteem.</a:t>
            </a:r>
          </a:p>
        </p:txBody>
      </p:sp>
      <p:sp>
        <p:nvSpPr>
          <p:cNvPr id="4" name="Tekstvak 3">
            <a:extLst>
              <a:ext uri="{FF2B5EF4-FFF2-40B4-BE49-F238E27FC236}">
                <a16:creationId xmlns:a16="http://schemas.microsoft.com/office/drawing/2014/main" id="{45F49D49-881A-4A4C-36B5-27BA1BAC5F0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9E2CA9F8-A926-CF1E-07A5-AE15ABA4E93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495496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13BD1F9-81E3-4A19-845A-8385A9E0E4A7}"/>
              </a:ext>
            </a:extLst>
          </p:cNvPr>
          <p:cNvPicPr>
            <a:picLocks noChangeAspect="1"/>
          </p:cNvPicPr>
          <p:nvPr/>
        </p:nvPicPr>
        <p:blipFill>
          <a:blip r:embed="rId3"/>
          <a:stretch>
            <a:fillRect/>
          </a:stretch>
        </p:blipFill>
        <p:spPr>
          <a:xfrm>
            <a:off x="3060000" y="3810024"/>
            <a:ext cx="6555761" cy="2958952"/>
          </a:xfrm>
          <a:prstGeom prst="rect">
            <a:avLst/>
          </a:prstGeom>
        </p:spPr>
      </p:pic>
      <p:grpSp>
        <p:nvGrpSpPr>
          <p:cNvPr id="4" name="Groep 3">
            <a:extLst>
              <a:ext uri="{FF2B5EF4-FFF2-40B4-BE49-F238E27FC236}">
                <a16:creationId xmlns:a16="http://schemas.microsoft.com/office/drawing/2014/main" id="{C74FD459-E30B-4007-88F5-FD1C2C8367EE}"/>
              </a:ext>
            </a:extLst>
          </p:cNvPr>
          <p:cNvGrpSpPr/>
          <p:nvPr/>
        </p:nvGrpSpPr>
        <p:grpSpPr>
          <a:xfrm>
            <a:off x="6857774" y="1118959"/>
            <a:ext cx="3105150" cy="2310041"/>
            <a:chOff x="3066824" y="1157809"/>
            <a:chExt cx="3105150" cy="2310041"/>
          </a:xfrm>
        </p:grpSpPr>
        <p:pic>
          <p:nvPicPr>
            <p:cNvPr id="3" name="Afbeelding 2">
              <a:extLst>
                <a:ext uri="{FF2B5EF4-FFF2-40B4-BE49-F238E27FC236}">
                  <a16:creationId xmlns:a16="http://schemas.microsoft.com/office/drawing/2014/main" id="{BBB2A43E-4208-478D-B9F9-9331734A4D05}"/>
                </a:ext>
              </a:extLst>
            </p:cNvPr>
            <p:cNvPicPr>
              <a:picLocks noChangeAspect="1"/>
            </p:cNvPicPr>
            <p:nvPr/>
          </p:nvPicPr>
          <p:blipFill>
            <a:blip r:embed="rId4"/>
            <a:stretch>
              <a:fillRect/>
            </a:stretch>
          </p:blipFill>
          <p:spPr>
            <a:xfrm>
              <a:off x="3066824" y="1620000"/>
              <a:ext cx="3105150" cy="1847850"/>
            </a:xfrm>
            <a:prstGeom prst="rect">
              <a:avLst/>
            </a:prstGeom>
          </p:spPr>
        </p:pic>
        <p:pic>
          <p:nvPicPr>
            <p:cNvPr id="8" name="Afbeelding 7">
              <a:extLst>
                <a:ext uri="{FF2B5EF4-FFF2-40B4-BE49-F238E27FC236}">
                  <a16:creationId xmlns:a16="http://schemas.microsoft.com/office/drawing/2014/main" id="{92184C61-D3C6-4B55-9F6D-A415767CF14E}"/>
                </a:ext>
              </a:extLst>
            </p:cNvPr>
            <p:cNvPicPr>
              <a:picLocks noChangeAspect="1"/>
            </p:cNvPicPr>
            <p:nvPr/>
          </p:nvPicPr>
          <p:blipFill rotWithShape="1">
            <a:blip r:embed="rId3"/>
            <a:srcRect r="80574" b="84380"/>
            <a:stretch/>
          </p:blipFill>
          <p:spPr>
            <a:xfrm>
              <a:off x="3080103" y="1157809"/>
              <a:ext cx="1273533" cy="462191"/>
            </a:xfrm>
            <a:prstGeom prst="rect">
              <a:avLst/>
            </a:prstGeom>
          </p:spPr>
        </p:pic>
        <p:pic>
          <p:nvPicPr>
            <p:cNvPr id="9" name="Afbeelding 8">
              <a:extLst>
                <a:ext uri="{FF2B5EF4-FFF2-40B4-BE49-F238E27FC236}">
                  <a16:creationId xmlns:a16="http://schemas.microsoft.com/office/drawing/2014/main" id="{C9A2D087-F357-41F7-B356-6DF3C6296184}"/>
                </a:ext>
              </a:extLst>
            </p:cNvPr>
            <p:cNvPicPr>
              <a:picLocks noChangeAspect="1"/>
            </p:cNvPicPr>
            <p:nvPr/>
          </p:nvPicPr>
          <p:blipFill rotWithShape="1">
            <a:blip r:embed="rId3"/>
            <a:srcRect l="5369" r="87969" b="90207"/>
            <a:stretch/>
          </p:blipFill>
          <p:spPr>
            <a:xfrm>
              <a:off x="3889613" y="1159967"/>
              <a:ext cx="436728" cy="289815"/>
            </a:xfrm>
            <a:prstGeom prst="rect">
              <a:avLst/>
            </a:prstGeom>
          </p:spPr>
        </p:pic>
      </p:grpSp>
      <p:sp>
        <p:nvSpPr>
          <p:cNvPr id="10" name="Tekstvak 9">
            <a:extLst>
              <a:ext uri="{FF2B5EF4-FFF2-40B4-BE49-F238E27FC236}">
                <a16:creationId xmlns:a16="http://schemas.microsoft.com/office/drawing/2014/main" id="{572B14CD-28FC-F4CE-806F-F760E59622B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2" name="Tekstvak 11">
            <a:extLst>
              <a:ext uri="{FF2B5EF4-FFF2-40B4-BE49-F238E27FC236}">
                <a16:creationId xmlns:a16="http://schemas.microsoft.com/office/drawing/2014/main" id="{498C2588-20BC-9647-5E76-BC5C8A5EA8C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55407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13BD1F9-81E3-4A19-845A-8385A9E0E4A7}"/>
              </a:ext>
            </a:extLst>
          </p:cNvPr>
          <p:cNvPicPr>
            <a:picLocks noChangeAspect="1"/>
          </p:cNvPicPr>
          <p:nvPr/>
        </p:nvPicPr>
        <p:blipFill>
          <a:blip r:embed="rId3"/>
          <a:stretch>
            <a:fillRect/>
          </a:stretch>
        </p:blipFill>
        <p:spPr>
          <a:xfrm>
            <a:off x="3060000" y="3810024"/>
            <a:ext cx="6555761" cy="2958952"/>
          </a:xfrm>
          <a:prstGeom prst="rect">
            <a:avLst/>
          </a:prstGeom>
        </p:spPr>
      </p:pic>
      <p:grpSp>
        <p:nvGrpSpPr>
          <p:cNvPr id="4" name="Groep 3">
            <a:extLst>
              <a:ext uri="{FF2B5EF4-FFF2-40B4-BE49-F238E27FC236}">
                <a16:creationId xmlns:a16="http://schemas.microsoft.com/office/drawing/2014/main" id="{C74FD459-E30B-4007-88F5-FD1C2C8367EE}"/>
              </a:ext>
            </a:extLst>
          </p:cNvPr>
          <p:cNvGrpSpPr/>
          <p:nvPr/>
        </p:nvGrpSpPr>
        <p:grpSpPr>
          <a:xfrm>
            <a:off x="6857774" y="1118959"/>
            <a:ext cx="3105150" cy="2310041"/>
            <a:chOff x="3066824" y="1157809"/>
            <a:chExt cx="3105150" cy="2310041"/>
          </a:xfrm>
        </p:grpSpPr>
        <p:pic>
          <p:nvPicPr>
            <p:cNvPr id="3" name="Afbeelding 2">
              <a:extLst>
                <a:ext uri="{FF2B5EF4-FFF2-40B4-BE49-F238E27FC236}">
                  <a16:creationId xmlns:a16="http://schemas.microsoft.com/office/drawing/2014/main" id="{BBB2A43E-4208-478D-B9F9-9331734A4D05}"/>
                </a:ext>
              </a:extLst>
            </p:cNvPr>
            <p:cNvPicPr>
              <a:picLocks noChangeAspect="1"/>
            </p:cNvPicPr>
            <p:nvPr/>
          </p:nvPicPr>
          <p:blipFill>
            <a:blip r:embed="rId4"/>
            <a:stretch>
              <a:fillRect/>
            </a:stretch>
          </p:blipFill>
          <p:spPr>
            <a:xfrm>
              <a:off x="3066824" y="1620000"/>
              <a:ext cx="3105150" cy="1847850"/>
            </a:xfrm>
            <a:prstGeom prst="rect">
              <a:avLst/>
            </a:prstGeom>
          </p:spPr>
        </p:pic>
        <p:pic>
          <p:nvPicPr>
            <p:cNvPr id="8" name="Afbeelding 7">
              <a:extLst>
                <a:ext uri="{FF2B5EF4-FFF2-40B4-BE49-F238E27FC236}">
                  <a16:creationId xmlns:a16="http://schemas.microsoft.com/office/drawing/2014/main" id="{92184C61-D3C6-4B55-9F6D-A415767CF14E}"/>
                </a:ext>
              </a:extLst>
            </p:cNvPr>
            <p:cNvPicPr>
              <a:picLocks noChangeAspect="1"/>
            </p:cNvPicPr>
            <p:nvPr/>
          </p:nvPicPr>
          <p:blipFill rotWithShape="1">
            <a:blip r:embed="rId3"/>
            <a:srcRect r="80574" b="84380"/>
            <a:stretch/>
          </p:blipFill>
          <p:spPr>
            <a:xfrm>
              <a:off x="3080103" y="1157809"/>
              <a:ext cx="1273533" cy="462191"/>
            </a:xfrm>
            <a:prstGeom prst="rect">
              <a:avLst/>
            </a:prstGeom>
          </p:spPr>
        </p:pic>
        <p:pic>
          <p:nvPicPr>
            <p:cNvPr id="9" name="Afbeelding 8">
              <a:extLst>
                <a:ext uri="{FF2B5EF4-FFF2-40B4-BE49-F238E27FC236}">
                  <a16:creationId xmlns:a16="http://schemas.microsoft.com/office/drawing/2014/main" id="{C9A2D087-F357-41F7-B356-6DF3C6296184}"/>
                </a:ext>
              </a:extLst>
            </p:cNvPr>
            <p:cNvPicPr>
              <a:picLocks noChangeAspect="1"/>
            </p:cNvPicPr>
            <p:nvPr/>
          </p:nvPicPr>
          <p:blipFill rotWithShape="1">
            <a:blip r:embed="rId3"/>
            <a:srcRect l="5369" r="87969" b="90207"/>
            <a:stretch/>
          </p:blipFill>
          <p:spPr>
            <a:xfrm>
              <a:off x="3889613" y="1159967"/>
              <a:ext cx="436728" cy="289815"/>
            </a:xfrm>
            <a:prstGeom prst="rect">
              <a:avLst/>
            </a:prstGeom>
          </p:spPr>
        </p:pic>
      </p:grpSp>
      <p:cxnSp>
        <p:nvCxnSpPr>
          <p:cNvPr id="12" name="Rechte verbindingslijn met pijl 11">
            <a:extLst>
              <a:ext uri="{FF2B5EF4-FFF2-40B4-BE49-F238E27FC236}">
                <a16:creationId xmlns:a16="http://schemas.microsoft.com/office/drawing/2014/main" id="{8F84E3C8-1304-460D-9DDF-CCE6E83938DE}"/>
              </a:ext>
            </a:extLst>
          </p:cNvPr>
          <p:cNvCxnSpPr>
            <a:cxnSpLocks/>
          </p:cNvCxnSpPr>
          <p:nvPr/>
        </p:nvCxnSpPr>
        <p:spPr>
          <a:xfrm>
            <a:off x="3609975" y="2200275"/>
            <a:ext cx="28575" cy="17430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517CA836-8249-4D96-873C-1FFC121F24D2}"/>
              </a:ext>
            </a:extLst>
          </p:cNvPr>
          <p:cNvCxnSpPr>
            <a:cxnSpLocks/>
          </p:cNvCxnSpPr>
          <p:nvPr/>
        </p:nvCxnSpPr>
        <p:spPr>
          <a:xfrm>
            <a:off x="3609975" y="2200275"/>
            <a:ext cx="1547699" cy="16097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2051C2FE-3CDD-4FB7-96F0-8C0E5CED923E}"/>
              </a:ext>
            </a:extLst>
          </p:cNvPr>
          <p:cNvCxnSpPr>
            <a:cxnSpLocks/>
          </p:cNvCxnSpPr>
          <p:nvPr/>
        </p:nvCxnSpPr>
        <p:spPr>
          <a:xfrm flipV="1">
            <a:off x="3609975" y="1346552"/>
            <a:ext cx="3573358" cy="8537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6941778C-2043-4054-B089-92161F3FFCAD}"/>
              </a:ext>
            </a:extLst>
          </p:cNvPr>
          <p:cNvSpPr txBox="1"/>
          <p:nvPr/>
        </p:nvSpPr>
        <p:spPr>
          <a:xfrm>
            <a:off x="3362325" y="1200150"/>
            <a:ext cx="1447800" cy="677108"/>
          </a:xfrm>
          <a:prstGeom prst="rect">
            <a:avLst/>
          </a:prstGeom>
          <a:noFill/>
        </p:spPr>
        <p:txBody>
          <a:bodyPr wrap="square" rtlCol="0">
            <a:spAutoFit/>
          </a:bodyPr>
          <a:lstStyle/>
          <a:p>
            <a:r>
              <a:rPr lang="nl-NL" dirty="0"/>
              <a:t>Bron (condensor)</a:t>
            </a:r>
          </a:p>
        </p:txBody>
      </p:sp>
      <p:sp>
        <p:nvSpPr>
          <p:cNvPr id="10" name="Tekstvak 9">
            <a:extLst>
              <a:ext uri="{FF2B5EF4-FFF2-40B4-BE49-F238E27FC236}">
                <a16:creationId xmlns:a16="http://schemas.microsoft.com/office/drawing/2014/main" id="{178CC86A-3661-7F72-E34C-658571B52A2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4" name="Tekstvak 13">
            <a:extLst>
              <a:ext uri="{FF2B5EF4-FFF2-40B4-BE49-F238E27FC236}">
                <a16:creationId xmlns:a16="http://schemas.microsoft.com/office/drawing/2014/main" id="{DD43ED08-8B1C-93B3-C60E-8FBBAACA38B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853695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13BD1F9-81E3-4A19-845A-8385A9E0E4A7}"/>
              </a:ext>
            </a:extLst>
          </p:cNvPr>
          <p:cNvPicPr>
            <a:picLocks noChangeAspect="1"/>
          </p:cNvPicPr>
          <p:nvPr/>
        </p:nvPicPr>
        <p:blipFill>
          <a:blip r:embed="rId3"/>
          <a:stretch>
            <a:fillRect/>
          </a:stretch>
        </p:blipFill>
        <p:spPr>
          <a:xfrm>
            <a:off x="3060000" y="3810024"/>
            <a:ext cx="6555761" cy="2958952"/>
          </a:xfrm>
          <a:prstGeom prst="rect">
            <a:avLst/>
          </a:prstGeom>
        </p:spPr>
      </p:pic>
      <p:grpSp>
        <p:nvGrpSpPr>
          <p:cNvPr id="4" name="Groep 3">
            <a:extLst>
              <a:ext uri="{FF2B5EF4-FFF2-40B4-BE49-F238E27FC236}">
                <a16:creationId xmlns:a16="http://schemas.microsoft.com/office/drawing/2014/main" id="{C74FD459-E30B-4007-88F5-FD1C2C8367EE}"/>
              </a:ext>
            </a:extLst>
          </p:cNvPr>
          <p:cNvGrpSpPr/>
          <p:nvPr/>
        </p:nvGrpSpPr>
        <p:grpSpPr>
          <a:xfrm>
            <a:off x="6857774" y="1118959"/>
            <a:ext cx="3105150" cy="2310041"/>
            <a:chOff x="3066824" y="1157809"/>
            <a:chExt cx="3105150" cy="2310041"/>
          </a:xfrm>
        </p:grpSpPr>
        <p:pic>
          <p:nvPicPr>
            <p:cNvPr id="3" name="Afbeelding 2">
              <a:extLst>
                <a:ext uri="{FF2B5EF4-FFF2-40B4-BE49-F238E27FC236}">
                  <a16:creationId xmlns:a16="http://schemas.microsoft.com/office/drawing/2014/main" id="{BBB2A43E-4208-478D-B9F9-9331734A4D05}"/>
                </a:ext>
              </a:extLst>
            </p:cNvPr>
            <p:cNvPicPr>
              <a:picLocks noChangeAspect="1"/>
            </p:cNvPicPr>
            <p:nvPr/>
          </p:nvPicPr>
          <p:blipFill>
            <a:blip r:embed="rId4"/>
            <a:stretch>
              <a:fillRect/>
            </a:stretch>
          </p:blipFill>
          <p:spPr>
            <a:xfrm>
              <a:off x="3066824" y="1620000"/>
              <a:ext cx="3105150" cy="1847850"/>
            </a:xfrm>
            <a:prstGeom prst="rect">
              <a:avLst/>
            </a:prstGeom>
          </p:spPr>
        </p:pic>
        <p:pic>
          <p:nvPicPr>
            <p:cNvPr id="8" name="Afbeelding 7">
              <a:extLst>
                <a:ext uri="{FF2B5EF4-FFF2-40B4-BE49-F238E27FC236}">
                  <a16:creationId xmlns:a16="http://schemas.microsoft.com/office/drawing/2014/main" id="{92184C61-D3C6-4B55-9F6D-A415767CF14E}"/>
                </a:ext>
              </a:extLst>
            </p:cNvPr>
            <p:cNvPicPr>
              <a:picLocks noChangeAspect="1"/>
            </p:cNvPicPr>
            <p:nvPr/>
          </p:nvPicPr>
          <p:blipFill rotWithShape="1">
            <a:blip r:embed="rId3"/>
            <a:srcRect r="80574" b="84380"/>
            <a:stretch/>
          </p:blipFill>
          <p:spPr>
            <a:xfrm>
              <a:off x="3080103" y="1157809"/>
              <a:ext cx="1273533" cy="462191"/>
            </a:xfrm>
            <a:prstGeom prst="rect">
              <a:avLst/>
            </a:prstGeom>
          </p:spPr>
        </p:pic>
        <p:pic>
          <p:nvPicPr>
            <p:cNvPr id="9" name="Afbeelding 8">
              <a:extLst>
                <a:ext uri="{FF2B5EF4-FFF2-40B4-BE49-F238E27FC236}">
                  <a16:creationId xmlns:a16="http://schemas.microsoft.com/office/drawing/2014/main" id="{C9A2D087-F357-41F7-B356-6DF3C6296184}"/>
                </a:ext>
              </a:extLst>
            </p:cNvPr>
            <p:cNvPicPr>
              <a:picLocks noChangeAspect="1"/>
            </p:cNvPicPr>
            <p:nvPr/>
          </p:nvPicPr>
          <p:blipFill rotWithShape="1">
            <a:blip r:embed="rId3"/>
            <a:srcRect l="5369" r="87969" b="90207"/>
            <a:stretch/>
          </p:blipFill>
          <p:spPr>
            <a:xfrm>
              <a:off x="3889613" y="1159967"/>
              <a:ext cx="436728" cy="289815"/>
            </a:xfrm>
            <a:prstGeom prst="rect">
              <a:avLst/>
            </a:prstGeom>
          </p:spPr>
        </p:pic>
      </p:grpSp>
      <p:cxnSp>
        <p:nvCxnSpPr>
          <p:cNvPr id="12" name="Rechte verbindingslijn met pijl 11">
            <a:extLst>
              <a:ext uri="{FF2B5EF4-FFF2-40B4-BE49-F238E27FC236}">
                <a16:creationId xmlns:a16="http://schemas.microsoft.com/office/drawing/2014/main" id="{8F84E3C8-1304-460D-9DDF-CCE6E83938DE}"/>
              </a:ext>
            </a:extLst>
          </p:cNvPr>
          <p:cNvCxnSpPr>
            <a:cxnSpLocks/>
          </p:cNvCxnSpPr>
          <p:nvPr/>
        </p:nvCxnSpPr>
        <p:spPr>
          <a:xfrm>
            <a:off x="3609975" y="2200275"/>
            <a:ext cx="447675" cy="1714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517CA836-8249-4D96-873C-1FFC121F24D2}"/>
              </a:ext>
            </a:extLst>
          </p:cNvPr>
          <p:cNvCxnSpPr>
            <a:cxnSpLocks/>
          </p:cNvCxnSpPr>
          <p:nvPr/>
        </p:nvCxnSpPr>
        <p:spPr>
          <a:xfrm>
            <a:off x="3609975" y="2200275"/>
            <a:ext cx="2190750" cy="1714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2051C2FE-3CDD-4FB7-96F0-8C0E5CED923E}"/>
              </a:ext>
            </a:extLst>
          </p:cNvPr>
          <p:cNvCxnSpPr>
            <a:cxnSpLocks/>
          </p:cNvCxnSpPr>
          <p:nvPr/>
        </p:nvCxnSpPr>
        <p:spPr>
          <a:xfrm flipV="1">
            <a:off x="3609975" y="1410932"/>
            <a:ext cx="4143375" cy="7893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6941778C-2043-4054-B089-92161F3FFCAD}"/>
              </a:ext>
            </a:extLst>
          </p:cNvPr>
          <p:cNvSpPr txBox="1"/>
          <p:nvPr/>
        </p:nvSpPr>
        <p:spPr>
          <a:xfrm>
            <a:off x="3362325" y="1200150"/>
            <a:ext cx="1447800" cy="677108"/>
          </a:xfrm>
          <a:prstGeom prst="rect">
            <a:avLst/>
          </a:prstGeom>
          <a:noFill/>
        </p:spPr>
        <p:txBody>
          <a:bodyPr wrap="square" rtlCol="0">
            <a:spAutoFit/>
          </a:bodyPr>
          <a:lstStyle/>
          <a:p>
            <a:r>
              <a:rPr lang="nl-NL" dirty="0"/>
              <a:t>Afgifte  (verdamper)</a:t>
            </a:r>
          </a:p>
        </p:txBody>
      </p:sp>
      <p:sp>
        <p:nvSpPr>
          <p:cNvPr id="10" name="Tekstvak 9">
            <a:extLst>
              <a:ext uri="{FF2B5EF4-FFF2-40B4-BE49-F238E27FC236}">
                <a16:creationId xmlns:a16="http://schemas.microsoft.com/office/drawing/2014/main" id="{59AF67DE-A512-FFBF-CFE7-24D7E73B11C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4" name="Tekstvak 13">
            <a:extLst>
              <a:ext uri="{FF2B5EF4-FFF2-40B4-BE49-F238E27FC236}">
                <a16:creationId xmlns:a16="http://schemas.microsoft.com/office/drawing/2014/main" id="{CE4485F9-52EE-D082-ACA2-49324FF62B3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073874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CDE946C3-9CAF-2864-062F-36A7A25539BB}"/>
              </a:ext>
            </a:extLst>
          </p:cNvPr>
          <p:cNvPicPr>
            <a:picLocks noChangeAspect="1"/>
          </p:cNvPicPr>
          <p:nvPr/>
        </p:nvPicPr>
        <p:blipFill>
          <a:blip r:embed="rId3"/>
          <a:stretch>
            <a:fillRect/>
          </a:stretch>
        </p:blipFill>
        <p:spPr>
          <a:xfrm>
            <a:off x="6209391" y="1056935"/>
            <a:ext cx="5334600" cy="4985277"/>
          </a:xfrm>
          <a:prstGeom prst="rect">
            <a:avLst/>
          </a:prstGeom>
        </p:spPr>
      </p:pic>
      <p:pic>
        <p:nvPicPr>
          <p:cNvPr id="11" name="Afbeelding 10">
            <a:extLst>
              <a:ext uri="{FF2B5EF4-FFF2-40B4-BE49-F238E27FC236}">
                <a16:creationId xmlns:a16="http://schemas.microsoft.com/office/drawing/2014/main" id="{5B899E25-BD31-85F5-7F53-F6A9550D7D2C}"/>
              </a:ext>
            </a:extLst>
          </p:cNvPr>
          <p:cNvPicPr>
            <a:picLocks noChangeAspect="1"/>
          </p:cNvPicPr>
          <p:nvPr/>
        </p:nvPicPr>
        <p:blipFill>
          <a:blip r:embed="rId4"/>
          <a:stretch>
            <a:fillRect/>
          </a:stretch>
        </p:blipFill>
        <p:spPr>
          <a:xfrm>
            <a:off x="0" y="454378"/>
            <a:ext cx="6264183" cy="6210838"/>
          </a:xfrm>
          <a:prstGeom prst="rect">
            <a:avLst/>
          </a:prstGeom>
        </p:spPr>
      </p:pic>
      <p:sp>
        <p:nvSpPr>
          <p:cNvPr id="2" name="Tekstvak 1">
            <a:extLst>
              <a:ext uri="{FF2B5EF4-FFF2-40B4-BE49-F238E27FC236}">
                <a16:creationId xmlns:a16="http://schemas.microsoft.com/office/drawing/2014/main" id="{9A196A0D-5026-B1D3-9301-B4B035B010A0}"/>
              </a:ext>
            </a:extLst>
          </p:cNvPr>
          <p:cNvSpPr txBox="1"/>
          <p:nvPr/>
        </p:nvSpPr>
        <p:spPr>
          <a:xfrm>
            <a:off x="6099175" y="3845857"/>
            <a:ext cx="5818518"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600" dirty="0"/>
              <a:t>Volledige BG vloer is geïsoleerde ribcassettevloer, 1</a:t>
            </a:r>
            <a:r>
              <a:rPr lang="nl-NL" sz="1600" baseline="30000" dirty="0"/>
              <a:t>e</a:t>
            </a:r>
            <a:r>
              <a:rPr lang="nl-NL" sz="1600" dirty="0"/>
              <a:t> = </a:t>
            </a:r>
            <a:r>
              <a:rPr lang="nl-NL" sz="1600" dirty="0" err="1"/>
              <a:t>kanaalplaatvl</a:t>
            </a:r>
            <a:r>
              <a:rPr lang="nl-NL" sz="1600" dirty="0"/>
              <a:t>. </a:t>
            </a:r>
          </a:p>
          <a:p>
            <a:r>
              <a:rPr lang="nl-NL" sz="1600" dirty="0"/>
              <a:t>1 HR107ketel per app. afgifte bg = vloerverwarming, 1</a:t>
            </a:r>
            <a:r>
              <a:rPr lang="nl-NL" sz="1600" baseline="30000" dirty="0"/>
              <a:t>e</a:t>
            </a:r>
            <a:r>
              <a:rPr lang="nl-NL" sz="1600" dirty="0"/>
              <a:t> is radiator</a:t>
            </a:r>
          </a:p>
          <a:p>
            <a:r>
              <a:rPr lang="nl-NL" sz="1600" dirty="0"/>
              <a:t>Bepaal van appartement 286;</a:t>
            </a:r>
          </a:p>
          <a:p>
            <a:pPr marL="285750" indent="-285750">
              <a:buFont typeface="Arial" panose="020B0604020202020204" pitchFamily="34" charset="0"/>
              <a:buChar char="•"/>
            </a:pPr>
            <a:r>
              <a:rPr lang="nl-NL" sz="1600" dirty="0">
                <a:highlight>
                  <a:srgbClr val="FFFF00"/>
                </a:highlight>
              </a:rPr>
              <a:t>thermische zone, </a:t>
            </a:r>
            <a:r>
              <a:rPr lang="nl-NL" sz="1600" dirty="0" err="1">
                <a:highlight>
                  <a:srgbClr val="FFFF00"/>
                </a:highlight>
              </a:rPr>
              <a:t>klimatiseringszone</a:t>
            </a:r>
            <a:r>
              <a:rPr lang="nl-NL" sz="1600" dirty="0">
                <a:highlight>
                  <a:srgbClr val="FFFF00"/>
                </a:highlight>
              </a:rPr>
              <a:t>, rekenzone</a:t>
            </a:r>
          </a:p>
          <a:p>
            <a:pPr marL="285750" indent="-285750">
              <a:buFont typeface="Arial" panose="020B0604020202020204" pitchFamily="34" charset="0"/>
              <a:buChar char="•"/>
            </a:pPr>
            <a:r>
              <a:rPr lang="nl-NL" sz="1600" dirty="0"/>
              <a:t>Het verloop van de thermische schil</a:t>
            </a:r>
          </a:p>
          <a:p>
            <a:pPr marL="285750" indent="-285750">
              <a:buFont typeface="Arial" panose="020B0604020202020204" pitchFamily="34" charset="0"/>
              <a:buChar char="•"/>
            </a:pPr>
            <a:r>
              <a:rPr lang="nl-NL" sz="1600" dirty="0"/>
              <a:t>Het GBO</a:t>
            </a:r>
          </a:p>
          <a:p>
            <a:pPr marL="285750" indent="-285750">
              <a:buFont typeface="Arial" panose="020B0604020202020204" pitchFamily="34" charset="0"/>
              <a:buChar char="•"/>
            </a:pPr>
            <a:r>
              <a:rPr lang="nl-NL" sz="1600" dirty="0"/>
              <a:t>Het verliesoppervlak van de vloer</a:t>
            </a:r>
          </a:p>
          <a:p>
            <a:pPr marL="285750" indent="-285750">
              <a:buFont typeface="Arial" panose="020B0604020202020204" pitchFamily="34" charset="0"/>
              <a:buChar char="•"/>
            </a:pPr>
            <a:r>
              <a:rPr lang="nl-NL" sz="1600" dirty="0"/>
              <a:t>De perimeter</a:t>
            </a:r>
          </a:p>
        </p:txBody>
      </p:sp>
      <p:sp>
        <p:nvSpPr>
          <p:cNvPr id="3" name="Rechthoek 2">
            <a:extLst>
              <a:ext uri="{FF2B5EF4-FFF2-40B4-BE49-F238E27FC236}">
                <a16:creationId xmlns:a16="http://schemas.microsoft.com/office/drawing/2014/main" id="{BDE1CECF-32B4-698D-5ECC-EBB57F201B80}"/>
              </a:ext>
            </a:extLst>
          </p:cNvPr>
          <p:cNvSpPr/>
          <p:nvPr/>
        </p:nvSpPr>
        <p:spPr>
          <a:xfrm>
            <a:off x="3935506" y="1640541"/>
            <a:ext cx="2079812" cy="400722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46548949-77FE-3B50-7890-4F00EE02A8B7}"/>
              </a:ext>
            </a:extLst>
          </p:cNvPr>
          <p:cNvSpPr/>
          <p:nvPr/>
        </p:nvSpPr>
        <p:spPr>
          <a:xfrm>
            <a:off x="9215717" y="1640541"/>
            <a:ext cx="2088777" cy="220531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069D932E-951A-DDD7-C777-E998632F0D62}"/>
              </a:ext>
            </a:extLst>
          </p:cNvPr>
          <p:cNvSpPr/>
          <p:nvPr/>
        </p:nvSpPr>
        <p:spPr>
          <a:xfrm>
            <a:off x="3209366" y="604221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220</a:t>
            </a:r>
          </a:p>
        </p:txBody>
      </p:sp>
      <p:cxnSp>
        <p:nvCxnSpPr>
          <p:cNvPr id="6" name="Rechte verbindingslijn 5">
            <a:extLst>
              <a:ext uri="{FF2B5EF4-FFF2-40B4-BE49-F238E27FC236}">
                <a16:creationId xmlns:a16="http://schemas.microsoft.com/office/drawing/2014/main" id="{69C53209-D6AE-4357-2755-122EFAF22235}"/>
              </a:ext>
            </a:extLst>
          </p:cNvPr>
          <p:cNvCxnSpPr>
            <a:cxnSpLocks/>
          </p:cNvCxnSpPr>
          <p:nvPr/>
        </p:nvCxnSpPr>
        <p:spPr>
          <a:xfrm>
            <a:off x="3657601" y="6293224"/>
            <a:ext cx="206187" cy="110398"/>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hthoek 6">
            <a:extLst>
              <a:ext uri="{FF2B5EF4-FFF2-40B4-BE49-F238E27FC236}">
                <a16:creationId xmlns:a16="http://schemas.microsoft.com/office/drawing/2014/main" id="{6810A84C-382E-FFA4-A118-3097EFCEA5BC}"/>
              </a:ext>
            </a:extLst>
          </p:cNvPr>
          <p:cNvSpPr/>
          <p:nvPr/>
        </p:nvSpPr>
        <p:spPr>
          <a:xfrm>
            <a:off x="5515686" y="586949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140</a:t>
            </a:r>
          </a:p>
        </p:txBody>
      </p:sp>
      <p:cxnSp>
        <p:nvCxnSpPr>
          <p:cNvPr id="8" name="Rechte verbindingslijn 7">
            <a:extLst>
              <a:ext uri="{FF2B5EF4-FFF2-40B4-BE49-F238E27FC236}">
                <a16:creationId xmlns:a16="http://schemas.microsoft.com/office/drawing/2014/main" id="{C2E96D8C-47BE-A02D-674B-FD24E2314A96}"/>
              </a:ext>
            </a:extLst>
          </p:cNvPr>
          <p:cNvCxnSpPr/>
          <p:nvPr/>
        </p:nvCxnSpPr>
        <p:spPr>
          <a:xfrm>
            <a:off x="5892800" y="6121400"/>
            <a:ext cx="121920" cy="171824"/>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chthoek 9">
            <a:extLst>
              <a:ext uri="{FF2B5EF4-FFF2-40B4-BE49-F238E27FC236}">
                <a16:creationId xmlns:a16="http://schemas.microsoft.com/office/drawing/2014/main" id="{B0B3C167-FD43-9870-1989-6FA1AE646479}"/>
              </a:ext>
            </a:extLst>
          </p:cNvPr>
          <p:cNvSpPr/>
          <p:nvPr/>
        </p:nvSpPr>
        <p:spPr>
          <a:xfrm>
            <a:off x="5658584" y="1173480"/>
            <a:ext cx="610673" cy="190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t>&lt; 0,5 m 2</a:t>
            </a:r>
          </a:p>
        </p:txBody>
      </p:sp>
      <p:cxnSp>
        <p:nvCxnSpPr>
          <p:cNvPr id="12" name="Rechte verbindingslijn met pijl 11">
            <a:extLst>
              <a:ext uri="{FF2B5EF4-FFF2-40B4-BE49-F238E27FC236}">
                <a16:creationId xmlns:a16="http://schemas.microsoft.com/office/drawing/2014/main" id="{14FE1B40-7904-A5D7-1EEA-2B48A8EF64A3}"/>
              </a:ext>
            </a:extLst>
          </p:cNvPr>
          <p:cNvCxnSpPr>
            <a:cxnSpLocks/>
            <a:stCxn id="10" idx="2"/>
          </p:cNvCxnSpPr>
          <p:nvPr/>
        </p:nvCxnSpPr>
        <p:spPr>
          <a:xfrm>
            <a:off x="5963921" y="1363980"/>
            <a:ext cx="0" cy="40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39720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Afbeelding 1">
            <a:extLst>
              <a:ext uri="{FF2B5EF4-FFF2-40B4-BE49-F238E27FC236}">
                <a16:creationId xmlns:a16="http://schemas.microsoft.com/office/drawing/2014/main" id="{F6867A5E-F1B9-4D4D-8415-C19EC6982DBB}"/>
              </a:ext>
            </a:extLst>
          </p:cNvPr>
          <p:cNvPicPr>
            <a:picLocks noChangeAspect="1"/>
          </p:cNvPicPr>
          <p:nvPr/>
        </p:nvPicPr>
        <p:blipFill>
          <a:blip r:embed="rId3"/>
          <a:stretch>
            <a:fillRect/>
          </a:stretch>
        </p:blipFill>
        <p:spPr>
          <a:xfrm>
            <a:off x="3318222" y="1075831"/>
            <a:ext cx="5561905" cy="4247619"/>
          </a:xfrm>
          <a:prstGeom prst="rect">
            <a:avLst/>
          </a:prstGeom>
        </p:spPr>
      </p:pic>
      <p:pic>
        <p:nvPicPr>
          <p:cNvPr id="3" name="Afbeelding 2">
            <a:extLst>
              <a:ext uri="{FF2B5EF4-FFF2-40B4-BE49-F238E27FC236}">
                <a16:creationId xmlns:a16="http://schemas.microsoft.com/office/drawing/2014/main" id="{2BE5E6D9-404C-43D3-9206-2663E01FE4DD}"/>
              </a:ext>
            </a:extLst>
          </p:cNvPr>
          <p:cNvPicPr>
            <a:picLocks noChangeAspect="1"/>
          </p:cNvPicPr>
          <p:nvPr/>
        </p:nvPicPr>
        <p:blipFill>
          <a:blip r:embed="rId4"/>
          <a:stretch>
            <a:fillRect/>
          </a:stretch>
        </p:blipFill>
        <p:spPr>
          <a:xfrm>
            <a:off x="3305293" y="5289500"/>
            <a:ext cx="5638095" cy="1238095"/>
          </a:xfrm>
          <a:prstGeom prst="rect">
            <a:avLst/>
          </a:prstGeom>
        </p:spPr>
      </p:pic>
      <p:sp>
        <p:nvSpPr>
          <p:cNvPr id="5" name="Tekstvak 4">
            <a:extLst>
              <a:ext uri="{FF2B5EF4-FFF2-40B4-BE49-F238E27FC236}">
                <a16:creationId xmlns:a16="http://schemas.microsoft.com/office/drawing/2014/main" id="{7C161B7A-7CD9-992E-F89D-502A4498FA6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43FBA930-0EA4-A6BB-9E5A-767B762DF25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90431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Afbeelding 1">
            <a:extLst>
              <a:ext uri="{FF2B5EF4-FFF2-40B4-BE49-F238E27FC236}">
                <a16:creationId xmlns:a16="http://schemas.microsoft.com/office/drawing/2014/main" id="{F6867A5E-F1B9-4D4D-8415-C19EC6982DBB}"/>
              </a:ext>
            </a:extLst>
          </p:cNvPr>
          <p:cNvPicPr>
            <a:picLocks noChangeAspect="1"/>
          </p:cNvPicPr>
          <p:nvPr/>
        </p:nvPicPr>
        <p:blipFill>
          <a:blip r:embed="rId3"/>
          <a:stretch>
            <a:fillRect/>
          </a:stretch>
        </p:blipFill>
        <p:spPr>
          <a:xfrm>
            <a:off x="3318222" y="1075831"/>
            <a:ext cx="5561905" cy="4247619"/>
          </a:xfrm>
          <a:prstGeom prst="rect">
            <a:avLst/>
          </a:prstGeom>
        </p:spPr>
      </p:pic>
      <p:pic>
        <p:nvPicPr>
          <p:cNvPr id="3" name="Afbeelding 2">
            <a:extLst>
              <a:ext uri="{FF2B5EF4-FFF2-40B4-BE49-F238E27FC236}">
                <a16:creationId xmlns:a16="http://schemas.microsoft.com/office/drawing/2014/main" id="{2BE5E6D9-404C-43D3-9206-2663E01FE4DD}"/>
              </a:ext>
            </a:extLst>
          </p:cNvPr>
          <p:cNvPicPr>
            <a:picLocks noChangeAspect="1"/>
          </p:cNvPicPr>
          <p:nvPr/>
        </p:nvPicPr>
        <p:blipFill>
          <a:blip r:embed="rId4"/>
          <a:stretch>
            <a:fillRect/>
          </a:stretch>
        </p:blipFill>
        <p:spPr>
          <a:xfrm>
            <a:off x="3305293" y="5289500"/>
            <a:ext cx="5638095" cy="1238095"/>
          </a:xfrm>
          <a:prstGeom prst="rect">
            <a:avLst/>
          </a:prstGeom>
        </p:spPr>
      </p:pic>
      <p:sp>
        <p:nvSpPr>
          <p:cNvPr id="4" name="Rechthoek 3">
            <a:extLst>
              <a:ext uri="{FF2B5EF4-FFF2-40B4-BE49-F238E27FC236}">
                <a16:creationId xmlns:a16="http://schemas.microsoft.com/office/drawing/2014/main" id="{351FF028-83E3-C8F8-7DC8-DB68ECB8E02C}"/>
              </a:ext>
            </a:extLst>
          </p:cNvPr>
          <p:cNvSpPr/>
          <p:nvPr/>
        </p:nvSpPr>
        <p:spPr>
          <a:xfrm>
            <a:off x="3060000" y="1849821"/>
            <a:ext cx="6126041" cy="2070538"/>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dirty="0"/>
          </a:p>
        </p:txBody>
      </p:sp>
      <p:sp>
        <p:nvSpPr>
          <p:cNvPr id="5" name="Tekstvak 4">
            <a:extLst>
              <a:ext uri="{FF2B5EF4-FFF2-40B4-BE49-F238E27FC236}">
                <a16:creationId xmlns:a16="http://schemas.microsoft.com/office/drawing/2014/main" id="{A194E680-73DB-F1D6-EA5E-952336C4220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2315E6A2-FF0A-7D5B-0BCD-6BD3F29D0A7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9467631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is koeling waarbij de koelmachine gebruik maakt van een compressor om het koudemiddel op druk te brengen. Als de koelmachine ook kan verwarmen, is er voor verwarming sprake van een elektrische of gasmotor warmtepomp.</a:t>
            </a:r>
            <a:endPar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457200" indent="-457200" fontAlgn="t">
              <a:buAutoNum type="arabicPeriod"/>
            </a:pPr>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a:extLst>
              <a:ext uri="{FF2B5EF4-FFF2-40B4-BE49-F238E27FC236}">
                <a16:creationId xmlns:a16="http://schemas.microsoft.com/office/drawing/2014/main" id="{EE0856B5-9AD0-729A-DA97-6A0C010F9BCC}"/>
              </a:ext>
            </a:extLst>
          </p:cNvPr>
          <p:cNvPicPr>
            <a:picLocks noChangeAspect="1"/>
          </p:cNvPicPr>
          <p:nvPr/>
        </p:nvPicPr>
        <p:blipFill>
          <a:blip r:embed="rId3"/>
          <a:stretch>
            <a:fillRect/>
          </a:stretch>
        </p:blipFill>
        <p:spPr>
          <a:xfrm>
            <a:off x="360761" y="2835363"/>
            <a:ext cx="2358217" cy="3392717"/>
          </a:xfrm>
          <a:prstGeom prst="rect">
            <a:avLst/>
          </a:prstGeom>
        </p:spPr>
      </p:pic>
      <p:pic>
        <p:nvPicPr>
          <p:cNvPr id="6" name="Afbeelding 5">
            <a:extLst>
              <a:ext uri="{FF2B5EF4-FFF2-40B4-BE49-F238E27FC236}">
                <a16:creationId xmlns:a16="http://schemas.microsoft.com/office/drawing/2014/main" id="{D2CF8CDC-35D7-A177-7D06-948AF8114ABE}"/>
              </a:ext>
            </a:extLst>
          </p:cNvPr>
          <p:cNvPicPr>
            <a:picLocks noChangeAspect="1"/>
          </p:cNvPicPr>
          <p:nvPr/>
        </p:nvPicPr>
        <p:blipFill>
          <a:blip r:embed="rId4"/>
          <a:stretch>
            <a:fillRect/>
          </a:stretch>
        </p:blipFill>
        <p:spPr>
          <a:xfrm>
            <a:off x="2282235" y="5135949"/>
            <a:ext cx="2802969" cy="1596627"/>
          </a:xfrm>
          <a:prstGeom prst="rect">
            <a:avLst/>
          </a:prstGeom>
        </p:spPr>
      </p:pic>
      <p:pic>
        <p:nvPicPr>
          <p:cNvPr id="8" name="Afbeelding 7" descr="Afbeelding met buiten, tafel, zitten, vrachtwagen&#10;&#10;Automatisch gegenereerde beschrijving">
            <a:extLst>
              <a:ext uri="{FF2B5EF4-FFF2-40B4-BE49-F238E27FC236}">
                <a16:creationId xmlns:a16="http://schemas.microsoft.com/office/drawing/2014/main" id="{A3D4FF25-479E-511B-714B-D24073F4D6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793" t="29134" r="2678" b="13563"/>
          <a:stretch/>
        </p:blipFill>
        <p:spPr>
          <a:xfrm>
            <a:off x="5025317" y="3544614"/>
            <a:ext cx="3635625" cy="2498834"/>
          </a:xfrm>
          <a:prstGeom prst="rect">
            <a:avLst/>
          </a:prstGeom>
        </p:spPr>
      </p:pic>
      <p:pic>
        <p:nvPicPr>
          <p:cNvPr id="10" name="Afbeelding 9">
            <a:extLst>
              <a:ext uri="{FF2B5EF4-FFF2-40B4-BE49-F238E27FC236}">
                <a16:creationId xmlns:a16="http://schemas.microsoft.com/office/drawing/2014/main" id="{DD47A563-68CD-6DC4-09FC-F9AF3AA2249B}"/>
              </a:ext>
            </a:extLst>
          </p:cNvPr>
          <p:cNvPicPr>
            <a:picLocks noChangeAspect="1"/>
          </p:cNvPicPr>
          <p:nvPr/>
        </p:nvPicPr>
        <p:blipFill>
          <a:blip r:embed="rId6"/>
          <a:stretch>
            <a:fillRect/>
          </a:stretch>
        </p:blipFill>
        <p:spPr>
          <a:xfrm>
            <a:off x="8625094" y="4035972"/>
            <a:ext cx="3478333" cy="2696604"/>
          </a:xfrm>
          <a:prstGeom prst="rect">
            <a:avLst/>
          </a:prstGeom>
        </p:spPr>
      </p:pic>
      <p:sp>
        <p:nvSpPr>
          <p:cNvPr id="2" name="Tekstvak 1">
            <a:extLst>
              <a:ext uri="{FF2B5EF4-FFF2-40B4-BE49-F238E27FC236}">
                <a16:creationId xmlns:a16="http://schemas.microsoft.com/office/drawing/2014/main" id="{58CD7374-1A62-139D-C67E-80725648444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D41D3D9E-17F8-6662-068F-6073615B98E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282527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type compressiekoelmachines: </a:t>
            </a:r>
          </a:p>
          <a:p>
            <a:pPr marL="457200" indent="-457200" fontAlgn="t">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Airconditioning (compressiekoeling met directe expansie in de ruimte)</a:t>
            </a:r>
          </a:p>
          <a:p>
            <a:pPr marL="457200" indent="-457200" fontAlgn="t">
              <a:buFontTx/>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met directe expansie in de LBK</a:t>
            </a:r>
          </a:p>
          <a:p>
            <a:pPr marL="457200" indent="-457200" fontAlgn="t">
              <a:buFontTx/>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indirecte verdamping</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457200" indent="-457200" fontAlgn="t">
              <a:buAutoNum type="arabicPeriod"/>
            </a:pPr>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a:extLst>
              <a:ext uri="{FF2B5EF4-FFF2-40B4-BE49-F238E27FC236}">
                <a16:creationId xmlns:a16="http://schemas.microsoft.com/office/drawing/2014/main" id="{EE0856B5-9AD0-729A-DA97-6A0C010F9BCC}"/>
              </a:ext>
            </a:extLst>
          </p:cNvPr>
          <p:cNvPicPr>
            <a:picLocks noChangeAspect="1"/>
          </p:cNvPicPr>
          <p:nvPr/>
        </p:nvPicPr>
        <p:blipFill>
          <a:blip r:embed="rId3"/>
          <a:stretch>
            <a:fillRect/>
          </a:stretch>
        </p:blipFill>
        <p:spPr>
          <a:xfrm>
            <a:off x="360761" y="2835363"/>
            <a:ext cx="2358217" cy="3392717"/>
          </a:xfrm>
          <a:prstGeom prst="rect">
            <a:avLst/>
          </a:prstGeom>
        </p:spPr>
      </p:pic>
      <p:pic>
        <p:nvPicPr>
          <p:cNvPr id="6" name="Afbeelding 5">
            <a:extLst>
              <a:ext uri="{FF2B5EF4-FFF2-40B4-BE49-F238E27FC236}">
                <a16:creationId xmlns:a16="http://schemas.microsoft.com/office/drawing/2014/main" id="{D2CF8CDC-35D7-A177-7D06-948AF8114ABE}"/>
              </a:ext>
            </a:extLst>
          </p:cNvPr>
          <p:cNvPicPr>
            <a:picLocks noChangeAspect="1"/>
          </p:cNvPicPr>
          <p:nvPr/>
        </p:nvPicPr>
        <p:blipFill>
          <a:blip r:embed="rId4"/>
          <a:stretch>
            <a:fillRect/>
          </a:stretch>
        </p:blipFill>
        <p:spPr>
          <a:xfrm>
            <a:off x="2282235" y="5135949"/>
            <a:ext cx="2802969" cy="1596627"/>
          </a:xfrm>
          <a:prstGeom prst="rect">
            <a:avLst/>
          </a:prstGeom>
        </p:spPr>
      </p:pic>
      <p:pic>
        <p:nvPicPr>
          <p:cNvPr id="8" name="Afbeelding 7" descr="Afbeelding met buiten, tafel, zitten, vrachtwagen&#10;&#10;Automatisch gegenereerde beschrijving">
            <a:extLst>
              <a:ext uri="{FF2B5EF4-FFF2-40B4-BE49-F238E27FC236}">
                <a16:creationId xmlns:a16="http://schemas.microsoft.com/office/drawing/2014/main" id="{A3D4FF25-479E-511B-714B-D24073F4D6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793" t="29134" r="2678" b="13563"/>
          <a:stretch/>
        </p:blipFill>
        <p:spPr>
          <a:xfrm>
            <a:off x="5025317" y="3544614"/>
            <a:ext cx="3635625" cy="2498834"/>
          </a:xfrm>
          <a:prstGeom prst="rect">
            <a:avLst/>
          </a:prstGeom>
        </p:spPr>
      </p:pic>
      <p:pic>
        <p:nvPicPr>
          <p:cNvPr id="10" name="Afbeelding 9">
            <a:extLst>
              <a:ext uri="{FF2B5EF4-FFF2-40B4-BE49-F238E27FC236}">
                <a16:creationId xmlns:a16="http://schemas.microsoft.com/office/drawing/2014/main" id="{DD47A563-68CD-6DC4-09FC-F9AF3AA2249B}"/>
              </a:ext>
            </a:extLst>
          </p:cNvPr>
          <p:cNvPicPr>
            <a:picLocks noChangeAspect="1"/>
          </p:cNvPicPr>
          <p:nvPr/>
        </p:nvPicPr>
        <p:blipFill>
          <a:blip r:embed="rId6"/>
          <a:stretch>
            <a:fillRect/>
          </a:stretch>
        </p:blipFill>
        <p:spPr>
          <a:xfrm>
            <a:off x="8625094" y="4035972"/>
            <a:ext cx="3478333" cy="2696604"/>
          </a:xfrm>
          <a:prstGeom prst="rect">
            <a:avLst/>
          </a:prstGeom>
        </p:spPr>
      </p:pic>
      <p:sp>
        <p:nvSpPr>
          <p:cNvPr id="2" name="Tekstvak 1">
            <a:extLst>
              <a:ext uri="{FF2B5EF4-FFF2-40B4-BE49-F238E27FC236}">
                <a16:creationId xmlns:a16="http://schemas.microsoft.com/office/drawing/2014/main" id="{62E47A4A-A6F1-7C05-2CC0-F944572560B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A9E047AF-06CA-EB58-C73C-35AF40E5E13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5581350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Airconditioning (compressiekoeling met directe expansie in de ruimte)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Dit type koeling is een compleet systeem waarmee je kunt koelen en vaak ook verwarmen. Het wordt in de praktijk vaak airconditioning genoemd, of afgekort airco.</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E9FDFFF4-741D-0D49-AC4C-9931B9F0ECC4}"/>
              </a:ext>
            </a:extLst>
          </p:cNvPr>
          <p:cNvPicPr>
            <a:picLocks noChangeAspect="1"/>
          </p:cNvPicPr>
          <p:nvPr/>
        </p:nvPicPr>
        <p:blipFill>
          <a:blip r:embed="rId3"/>
          <a:stretch>
            <a:fillRect/>
          </a:stretch>
        </p:blipFill>
        <p:spPr>
          <a:xfrm>
            <a:off x="360761" y="2835363"/>
            <a:ext cx="2358217" cy="3392717"/>
          </a:xfrm>
          <a:prstGeom prst="rect">
            <a:avLst/>
          </a:prstGeom>
        </p:spPr>
      </p:pic>
      <p:pic>
        <p:nvPicPr>
          <p:cNvPr id="6" name="Afbeelding 5">
            <a:extLst>
              <a:ext uri="{FF2B5EF4-FFF2-40B4-BE49-F238E27FC236}">
                <a16:creationId xmlns:a16="http://schemas.microsoft.com/office/drawing/2014/main" id="{BF84193C-B718-FAF1-E13A-94ABFA3A1321}"/>
              </a:ext>
            </a:extLst>
          </p:cNvPr>
          <p:cNvPicPr>
            <a:picLocks noChangeAspect="1"/>
          </p:cNvPicPr>
          <p:nvPr/>
        </p:nvPicPr>
        <p:blipFill>
          <a:blip r:embed="rId4"/>
          <a:stretch>
            <a:fillRect/>
          </a:stretch>
        </p:blipFill>
        <p:spPr>
          <a:xfrm>
            <a:off x="3060000" y="4631453"/>
            <a:ext cx="2802969" cy="1596627"/>
          </a:xfrm>
          <a:prstGeom prst="rect">
            <a:avLst/>
          </a:prstGeom>
        </p:spPr>
      </p:pic>
      <p:sp>
        <p:nvSpPr>
          <p:cNvPr id="2" name="Tekstvak 1">
            <a:extLst>
              <a:ext uri="{FF2B5EF4-FFF2-40B4-BE49-F238E27FC236}">
                <a16:creationId xmlns:a16="http://schemas.microsoft.com/office/drawing/2014/main" id="{0E766D2F-5C18-8030-E6D1-5539E9F6573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AF4B2F08-1C4D-646C-3877-64FBC0A8D64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514077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Airconditioning (compressiekoeling met directe expansie in de ruimte)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Airconditioning is opgebouwd uit de elementen:</a:t>
            </a:r>
          </a:p>
          <a:p>
            <a:pPr marL="1772107" lvl="3"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Compressor </a:t>
            </a:r>
          </a:p>
          <a:p>
            <a:pPr marL="1772107" lvl="3"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luchtgekoelde condensor;</a:t>
            </a:r>
          </a:p>
          <a:p>
            <a:pPr marL="1772107" lvl="3"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expansieorgaan. In veel gevallen is dit een expansieklep;</a:t>
            </a:r>
          </a:p>
          <a:p>
            <a:pPr marL="1772107" lvl="3"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verdamper die de koude afgeeft in de ruimte of het luchtkanaal via directe expansie.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E9FDFFF4-741D-0D49-AC4C-9931B9F0ECC4}"/>
              </a:ext>
            </a:extLst>
          </p:cNvPr>
          <p:cNvPicPr>
            <a:picLocks noChangeAspect="1"/>
          </p:cNvPicPr>
          <p:nvPr/>
        </p:nvPicPr>
        <p:blipFill>
          <a:blip r:embed="rId3"/>
          <a:stretch>
            <a:fillRect/>
          </a:stretch>
        </p:blipFill>
        <p:spPr>
          <a:xfrm>
            <a:off x="360761" y="2835363"/>
            <a:ext cx="2358217" cy="3392717"/>
          </a:xfrm>
          <a:prstGeom prst="rect">
            <a:avLst/>
          </a:prstGeom>
        </p:spPr>
      </p:pic>
      <p:pic>
        <p:nvPicPr>
          <p:cNvPr id="6" name="Afbeelding 5">
            <a:extLst>
              <a:ext uri="{FF2B5EF4-FFF2-40B4-BE49-F238E27FC236}">
                <a16:creationId xmlns:a16="http://schemas.microsoft.com/office/drawing/2014/main" id="{BF84193C-B718-FAF1-E13A-94ABFA3A1321}"/>
              </a:ext>
            </a:extLst>
          </p:cNvPr>
          <p:cNvPicPr>
            <a:picLocks noChangeAspect="1"/>
          </p:cNvPicPr>
          <p:nvPr/>
        </p:nvPicPr>
        <p:blipFill>
          <a:blip r:embed="rId4"/>
          <a:stretch>
            <a:fillRect/>
          </a:stretch>
        </p:blipFill>
        <p:spPr>
          <a:xfrm>
            <a:off x="3060000" y="4631453"/>
            <a:ext cx="2802969" cy="1596627"/>
          </a:xfrm>
          <a:prstGeom prst="rect">
            <a:avLst/>
          </a:prstGeom>
        </p:spPr>
      </p:pic>
      <p:sp>
        <p:nvSpPr>
          <p:cNvPr id="2" name="Tekstvak 1">
            <a:extLst>
              <a:ext uri="{FF2B5EF4-FFF2-40B4-BE49-F238E27FC236}">
                <a16:creationId xmlns:a16="http://schemas.microsoft.com/office/drawing/2014/main" id="{79D9E6D7-4E11-9A46-C71E-954E292FEA1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8EC88684-EBD4-A538-25B8-1C73F696ED6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941483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Airconditioning (compressiekoeling met directe expansie in de ruimte)</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buitenunit met 2 of meer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binnenunits</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multi</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-split);</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buitenunit en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binnenunit</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single-split;</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binnen een rekenzone zowel single-split als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multi</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-splitsystemen voorkomen, bepaal dan de meest voorkomende. Dit doe je op basis van het aantal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binnenunits</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Afbeelding 1">
            <a:extLst>
              <a:ext uri="{FF2B5EF4-FFF2-40B4-BE49-F238E27FC236}">
                <a16:creationId xmlns:a16="http://schemas.microsoft.com/office/drawing/2014/main" id="{D120A075-C505-40DA-859C-93BF4278685D}"/>
              </a:ext>
            </a:extLst>
          </p:cNvPr>
          <p:cNvPicPr>
            <a:picLocks noChangeAspect="1"/>
          </p:cNvPicPr>
          <p:nvPr/>
        </p:nvPicPr>
        <p:blipFill>
          <a:blip r:embed="rId3"/>
          <a:stretch>
            <a:fillRect/>
          </a:stretch>
        </p:blipFill>
        <p:spPr>
          <a:xfrm>
            <a:off x="803142" y="3933781"/>
            <a:ext cx="2866667" cy="2152381"/>
          </a:xfrm>
          <a:prstGeom prst="rect">
            <a:avLst/>
          </a:prstGeom>
        </p:spPr>
      </p:pic>
      <p:pic>
        <p:nvPicPr>
          <p:cNvPr id="3" name="Afbeelding 2">
            <a:extLst>
              <a:ext uri="{FF2B5EF4-FFF2-40B4-BE49-F238E27FC236}">
                <a16:creationId xmlns:a16="http://schemas.microsoft.com/office/drawing/2014/main" id="{A9DAEAAE-9C29-4942-AC8B-72CA3DD8F52D}"/>
              </a:ext>
            </a:extLst>
          </p:cNvPr>
          <p:cNvPicPr>
            <a:picLocks noChangeAspect="1"/>
          </p:cNvPicPr>
          <p:nvPr/>
        </p:nvPicPr>
        <p:blipFill>
          <a:blip r:embed="rId4"/>
          <a:stretch>
            <a:fillRect/>
          </a:stretch>
        </p:blipFill>
        <p:spPr>
          <a:xfrm>
            <a:off x="4199251" y="3933780"/>
            <a:ext cx="2866667" cy="2152381"/>
          </a:xfrm>
          <a:prstGeom prst="rect">
            <a:avLst/>
          </a:prstGeom>
        </p:spPr>
      </p:pic>
      <p:sp>
        <p:nvSpPr>
          <p:cNvPr id="4" name="Tekstvak 3">
            <a:extLst>
              <a:ext uri="{FF2B5EF4-FFF2-40B4-BE49-F238E27FC236}">
                <a16:creationId xmlns:a16="http://schemas.microsoft.com/office/drawing/2014/main" id="{D4467D6A-DC1E-49E6-9729-60759B941230}"/>
              </a:ext>
            </a:extLst>
          </p:cNvPr>
          <p:cNvSpPr txBox="1"/>
          <p:nvPr/>
        </p:nvSpPr>
        <p:spPr>
          <a:xfrm>
            <a:off x="803142" y="6086161"/>
            <a:ext cx="2866667" cy="523220"/>
          </a:xfrm>
          <a:prstGeom prst="rect">
            <a:avLst/>
          </a:prstGeom>
          <a:noFill/>
        </p:spPr>
        <p:txBody>
          <a:bodyPr wrap="square" rtlCol="0">
            <a:spAutoFit/>
          </a:bodyPr>
          <a:lstStyle/>
          <a:p>
            <a:r>
              <a:rPr lang="nl-NL" sz="1400" dirty="0"/>
              <a:t>Buitenunit van een splitsysteem op een dak (condensor)</a:t>
            </a:r>
          </a:p>
        </p:txBody>
      </p:sp>
      <p:sp>
        <p:nvSpPr>
          <p:cNvPr id="6" name="Tekstvak 5">
            <a:extLst>
              <a:ext uri="{FF2B5EF4-FFF2-40B4-BE49-F238E27FC236}">
                <a16:creationId xmlns:a16="http://schemas.microsoft.com/office/drawing/2014/main" id="{A93717E7-D5FF-4353-AEDB-A5C655CBD3F2}"/>
              </a:ext>
            </a:extLst>
          </p:cNvPr>
          <p:cNvSpPr txBox="1"/>
          <p:nvPr/>
        </p:nvSpPr>
        <p:spPr>
          <a:xfrm>
            <a:off x="4199250" y="6166890"/>
            <a:ext cx="2866667" cy="523220"/>
          </a:xfrm>
          <a:prstGeom prst="rect">
            <a:avLst/>
          </a:prstGeom>
          <a:noFill/>
        </p:spPr>
        <p:txBody>
          <a:bodyPr wrap="square" rtlCol="0">
            <a:spAutoFit/>
          </a:bodyPr>
          <a:lstStyle/>
          <a:p>
            <a:r>
              <a:rPr lang="nl-NL" sz="1400" dirty="0" err="1"/>
              <a:t>Binnenunit</a:t>
            </a:r>
            <a:r>
              <a:rPr lang="nl-NL" sz="1400" dirty="0"/>
              <a:t> van een splitsysteem (verdamper)</a:t>
            </a:r>
          </a:p>
        </p:txBody>
      </p:sp>
      <p:pic>
        <p:nvPicPr>
          <p:cNvPr id="9" name="Afbeelding 8">
            <a:extLst>
              <a:ext uri="{FF2B5EF4-FFF2-40B4-BE49-F238E27FC236}">
                <a16:creationId xmlns:a16="http://schemas.microsoft.com/office/drawing/2014/main" id="{53AD9A20-0B36-4293-BC95-B2824ACD6E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741" r="10556" b="45277"/>
          <a:stretch/>
        </p:blipFill>
        <p:spPr>
          <a:xfrm>
            <a:off x="7380000" y="4017580"/>
            <a:ext cx="4600575" cy="2056179"/>
          </a:xfrm>
          <a:prstGeom prst="rect">
            <a:avLst/>
          </a:prstGeom>
        </p:spPr>
      </p:pic>
      <p:sp>
        <p:nvSpPr>
          <p:cNvPr id="5" name="Tekstvak 4">
            <a:extLst>
              <a:ext uri="{FF2B5EF4-FFF2-40B4-BE49-F238E27FC236}">
                <a16:creationId xmlns:a16="http://schemas.microsoft.com/office/drawing/2014/main" id="{187A71B6-ACAC-15A0-53B2-1534C98C9F8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8" name="Tekstvak 7">
            <a:extLst>
              <a:ext uri="{FF2B5EF4-FFF2-40B4-BE49-F238E27FC236}">
                <a16:creationId xmlns:a16="http://schemas.microsoft.com/office/drawing/2014/main" id="{EBB09EC5-11BF-716E-7F51-C3A2656185B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060494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10 Ruimtekoeling</a:t>
            </a:r>
          </a:p>
        </p:txBody>
      </p:sp>
      <p:pic>
        <p:nvPicPr>
          <p:cNvPr id="3" name="Afbeelding 2" descr="Afbeelding met gebouw, buiten, venster, zitten&#10;&#10;Automatisch gegenereerde beschrijving">
            <a:extLst>
              <a:ext uri="{FF2B5EF4-FFF2-40B4-BE49-F238E27FC236}">
                <a16:creationId xmlns:a16="http://schemas.microsoft.com/office/drawing/2014/main" id="{43CAC6D9-38C8-4FA1-BA72-EDCA010696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Afbeelding 5" descr="Afbeelding met binnen, zitten, tafel, klein&#10;&#10;Automatisch gegenereerde beschrijving">
            <a:extLst>
              <a:ext uri="{FF2B5EF4-FFF2-40B4-BE49-F238E27FC236}">
                <a16:creationId xmlns:a16="http://schemas.microsoft.com/office/drawing/2014/main" id="{89A7330E-3151-4484-B6E5-2DDBC9DA3E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38" r="26828"/>
          <a:stretch/>
        </p:blipFill>
        <p:spPr>
          <a:xfrm>
            <a:off x="7870784" y="0"/>
            <a:ext cx="4456253" cy="6858000"/>
          </a:xfrm>
          <a:prstGeom prst="rect">
            <a:avLst/>
          </a:prstGeom>
        </p:spPr>
      </p:pic>
    </p:spTree>
    <p:extLst>
      <p:ext uri="{BB962C8B-B14F-4D97-AF65-F5344CB8AC3E}">
        <p14:creationId xmlns:p14="http://schemas.microsoft.com/office/powerpoint/2010/main" val="14727516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met directe expansie in de LBK</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dit type koeling is de verdamper geïntegreerd in de luchtbehandelingskast en is er directe koude afgifte aan de ventilatielucht (DX-systeem of geïntegreerde DX-koeling). Meestal kunnen deze systemen ook verwarmen.</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Opgebouwd uit;</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Aandrijfsysteem compressie;</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luchtgekoelde condensor;</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expansieklep;</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verdamper die de koude afgeeft in de LBK via directe expansie.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098" name="Picture 2">
            <a:extLst>
              <a:ext uri="{FF2B5EF4-FFF2-40B4-BE49-F238E27FC236}">
                <a16:creationId xmlns:a16="http://schemas.microsoft.com/office/drawing/2014/main" id="{EE9E6A7B-3752-4BFC-84E4-39237E17D7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23" t="44677" b="1675"/>
          <a:stretch/>
        </p:blipFill>
        <p:spPr bwMode="auto">
          <a:xfrm>
            <a:off x="7380000" y="4509319"/>
            <a:ext cx="4476087" cy="2277561"/>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113F188C-3C8C-0633-2774-66C6710F809B}"/>
              </a:ext>
            </a:extLst>
          </p:cNvPr>
          <p:cNvPicPr>
            <a:picLocks noChangeAspect="1"/>
          </p:cNvPicPr>
          <p:nvPr/>
        </p:nvPicPr>
        <p:blipFill rotWithShape="1">
          <a:blip r:embed="rId4"/>
          <a:srcRect b="14845"/>
          <a:stretch/>
        </p:blipFill>
        <p:spPr>
          <a:xfrm>
            <a:off x="0" y="4742555"/>
            <a:ext cx="5093207" cy="2044325"/>
          </a:xfrm>
          <a:prstGeom prst="rect">
            <a:avLst/>
          </a:prstGeom>
        </p:spPr>
      </p:pic>
      <p:sp>
        <p:nvSpPr>
          <p:cNvPr id="2" name="Tekstvak 1">
            <a:extLst>
              <a:ext uri="{FF2B5EF4-FFF2-40B4-BE49-F238E27FC236}">
                <a16:creationId xmlns:a16="http://schemas.microsoft.com/office/drawing/2014/main" id="{2716CFA0-0759-1C5C-BD59-91F80706781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5D1CC0FD-365B-75C6-FC06-6D543C59282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9144754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met directe expansie in de LBK</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Vorm van compressiekoeling met verdamper in LBK en directe condensatie aan de ventilatielucht (DX-systeem)</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installatie bestaat uit de combinatie van één buitenunit die met twee (koperen) koudemiddelleidingen is verbonden met een LBK. De verdamper is geïntegreerd in de LBK.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098" name="Picture 2">
            <a:extLst>
              <a:ext uri="{FF2B5EF4-FFF2-40B4-BE49-F238E27FC236}">
                <a16:creationId xmlns:a16="http://schemas.microsoft.com/office/drawing/2014/main" id="{EE9E6A7B-3752-4BFC-84E4-39237E17D7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23" t="44677"/>
          <a:stretch/>
        </p:blipFill>
        <p:spPr bwMode="auto">
          <a:xfrm>
            <a:off x="7380000" y="4509319"/>
            <a:ext cx="4476087" cy="234868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8F2767F0-13BB-5C8C-FA1D-DED7012D9FC6}"/>
              </a:ext>
            </a:extLst>
          </p:cNvPr>
          <p:cNvPicPr>
            <a:picLocks noChangeAspect="1"/>
          </p:cNvPicPr>
          <p:nvPr/>
        </p:nvPicPr>
        <p:blipFill rotWithShape="1">
          <a:blip r:embed="rId4"/>
          <a:srcRect b="14845"/>
          <a:stretch/>
        </p:blipFill>
        <p:spPr>
          <a:xfrm>
            <a:off x="0" y="4742555"/>
            <a:ext cx="5093207" cy="2044325"/>
          </a:xfrm>
          <a:prstGeom prst="rect">
            <a:avLst/>
          </a:prstGeom>
        </p:spPr>
      </p:pic>
      <p:sp>
        <p:nvSpPr>
          <p:cNvPr id="3" name="Tekstvak 2">
            <a:extLst>
              <a:ext uri="{FF2B5EF4-FFF2-40B4-BE49-F238E27FC236}">
                <a16:creationId xmlns:a16="http://schemas.microsoft.com/office/drawing/2014/main" id="{83EEAC5D-4ADC-E2A4-2D2E-2F02671CA39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BDB47A70-D3FC-9E5D-67E5-FA10444781C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240551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23D80BF-36E7-D2E8-0320-742A39E19423}"/>
              </a:ext>
            </a:extLst>
          </p:cNvPr>
          <p:cNvPicPr>
            <a:picLocks noChangeAspect="1"/>
          </p:cNvPicPr>
          <p:nvPr/>
        </p:nvPicPr>
        <p:blipFill>
          <a:blip r:embed="rId3"/>
          <a:stretch>
            <a:fillRect/>
          </a:stretch>
        </p:blipFill>
        <p:spPr>
          <a:xfrm>
            <a:off x="6209391" y="1056935"/>
            <a:ext cx="5334600" cy="4985277"/>
          </a:xfrm>
          <a:prstGeom prst="rect">
            <a:avLst/>
          </a:prstGeom>
        </p:spPr>
      </p:pic>
      <p:pic>
        <p:nvPicPr>
          <p:cNvPr id="11" name="Afbeelding 10">
            <a:extLst>
              <a:ext uri="{FF2B5EF4-FFF2-40B4-BE49-F238E27FC236}">
                <a16:creationId xmlns:a16="http://schemas.microsoft.com/office/drawing/2014/main" id="{5B899E25-BD31-85F5-7F53-F6A9550D7D2C}"/>
              </a:ext>
            </a:extLst>
          </p:cNvPr>
          <p:cNvPicPr>
            <a:picLocks noChangeAspect="1"/>
          </p:cNvPicPr>
          <p:nvPr/>
        </p:nvPicPr>
        <p:blipFill>
          <a:blip r:embed="rId4"/>
          <a:stretch>
            <a:fillRect/>
          </a:stretch>
        </p:blipFill>
        <p:spPr>
          <a:xfrm>
            <a:off x="0" y="454378"/>
            <a:ext cx="6264183" cy="6210838"/>
          </a:xfrm>
          <a:prstGeom prst="rect">
            <a:avLst/>
          </a:prstGeom>
        </p:spPr>
      </p:pic>
      <p:sp>
        <p:nvSpPr>
          <p:cNvPr id="2" name="Tekstvak 1">
            <a:extLst>
              <a:ext uri="{FF2B5EF4-FFF2-40B4-BE49-F238E27FC236}">
                <a16:creationId xmlns:a16="http://schemas.microsoft.com/office/drawing/2014/main" id="{9A196A0D-5026-B1D3-9301-B4B035B010A0}"/>
              </a:ext>
            </a:extLst>
          </p:cNvPr>
          <p:cNvSpPr txBox="1"/>
          <p:nvPr/>
        </p:nvSpPr>
        <p:spPr>
          <a:xfrm>
            <a:off x="6099175" y="3845857"/>
            <a:ext cx="5818518"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600" dirty="0"/>
              <a:t>Volledige BG vloer is </a:t>
            </a:r>
            <a:r>
              <a:rPr lang="nl-NL" sz="1600" dirty="0" err="1"/>
              <a:t>geisoleerde</a:t>
            </a:r>
            <a:r>
              <a:rPr lang="nl-NL" sz="1600" dirty="0"/>
              <a:t> ribcassettevloer, 1</a:t>
            </a:r>
            <a:r>
              <a:rPr lang="nl-NL" sz="1600" baseline="30000" dirty="0"/>
              <a:t>e</a:t>
            </a:r>
            <a:r>
              <a:rPr lang="nl-NL" sz="1600" dirty="0"/>
              <a:t> = </a:t>
            </a:r>
            <a:r>
              <a:rPr lang="nl-NL" sz="1600" dirty="0" err="1"/>
              <a:t>kanaalplaatvl</a:t>
            </a:r>
            <a:r>
              <a:rPr lang="nl-NL" sz="1600" dirty="0"/>
              <a:t>. </a:t>
            </a:r>
          </a:p>
          <a:p>
            <a:r>
              <a:rPr lang="nl-NL" sz="1600" dirty="0"/>
              <a:t>1 HR107ketel per app. afgifte bg = vloerverwarming, 1</a:t>
            </a:r>
            <a:r>
              <a:rPr lang="nl-NL" sz="1600" baseline="30000" dirty="0"/>
              <a:t>e</a:t>
            </a:r>
            <a:r>
              <a:rPr lang="nl-NL" sz="1600" dirty="0"/>
              <a:t> is radiator</a:t>
            </a:r>
          </a:p>
          <a:p>
            <a:r>
              <a:rPr lang="nl-NL" sz="1600" dirty="0"/>
              <a:t>Bepaal van appartement 286;</a:t>
            </a:r>
          </a:p>
          <a:p>
            <a:pPr marL="285750" indent="-285750">
              <a:buFont typeface="Arial" panose="020B0604020202020204" pitchFamily="34" charset="0"/>
              <a:buChar char="•"/>
            </a:pPr>
            <a:r>
              <a:rPr lang="nl-NL" sz="1600" dirty="0">
                <a:highlight>
                  <a:srgbClr val="FFFFFF"/>
                </a:highlight>
              </a:rPr>
              <a:t>thermische zone, </a:t>
            </a:r>
            <a:r>
              <a:rPr lang="nl-NL" sz="1600" dirty="0" err="1">
                <a:highlight>
                  <a:srgbClr val="FFFFFF"/>
                </a:highlight>
              </a:rPr>
              <a:t>klimatiseringszone</a:t>
            </a:r>
            <a:r>
              <a:rPr lang="nl-NL" sz="1600" dirty="0">
                <a:highlight>
                  <a:srgbClr val="FFFFFF"/>
                </a:highlight>
              </a:rPr>
              <a:t>, rekenzone</a:t>
            </a:r>
          </a:p>
          <a:p>
            <a:pPr marL="285750" indent="-285750">
              <a:buFont typeface="Arial" panose="020B0604020202020204" pitchFamily="34" charset="0"/>
              <a:buChar char="•"/>
            </a:pPr>
            <a:r>
              <a:rPr lang="nl-NL" sz="1600" dirty="0">
                <a:highlight>
                  <a:srgbClr val="FFFF00"/>
                </a:highlight>
              </a:rPr>
              <a:t>Het verloop van de thermische schil</a:t>
            </a:r>
          </a:p>
          <a:p>
            <a:pPr marL="285750" indent="-285750">
              <a:buFont typeface="Arial" panose="020B0604020202020204" pitchFamily="34" charset="0"/>
              <a:buChar char="•"/>
            </a:pPr>
            <a:r>
              <a:rPr lang="nl-NL" sz="1600" dirty="0"/>
              <a:t>Het GBO</a:t>
            </a:r>
          </a:p>
          <a:p>
            <a:pPr marL="285750" indent="-285750">
              <a:buFont typeface="Arial" panose="020B0604020202020204" pitchFamily="34" charset="0"/>
              <a:buChar char="•"/>
            </a:pPr>
            <a:r>
              <a:rPr lang="nl-NL" sz="1600" dirty="0"/>
              <a:t>Het verliesoppervlak van de vloer</a:t>
            </a:r>
          </a:p>
          <a:p>
            <a:pPr marL="285750" indent="-285750">
              <a:buFont typeface="Arial" panose="020B0604020202020204" pitchFamily="34" charset="0"/>
              <a:buChar char="•"/>
            </a:pPr>
            <a:r>
              <a:rPr lang="nl-NL" sz="1600" dirty="0"/>
              <a:t>De perimeter</a:t>
            </a:r>
          </a:p>
        </p:txBody>
      </p:sp>
      <p:sp>
        <p:nvSpPr>
          <p:cNvPr id="6" name="Vrije vorm: vorm 5">
            <a:extLst>
              <a:ext uri="{FF2B5EF4-FFF2-40B4-BE49-F238E27FC236}">
                <a16:creationId xmlns:a16="http://schemas.microsoft.com/office/drawing/2014/main" id="{0808360C-9F31-CA7F-68FD-950E8CAEED37}"/>
              </a:ext>
            </a:extLst>
          </p:cNvPr>
          <p:cNvSpPr/>
          <p:nvPr/>
        </p:nvSpPr>
        <p:spPr>
          <a:xfrm>
            <a:off x="1783976" y="242047"/>
            <a:ext cx="4320989" cy="5414682"/>
          </a:xfrm>
          <a:custGeom>
            <a:avLst/>
            <a:gdLst>
              <a:gd name="connsiteX0" fmla="*/ 4320989 w 4320989"/>
              <a:gd name="connsiteY0" fmla="*/ 5414682 h 5414682"/>
              <a:gd name="connsiteX1" fmla="*/ 0 w 4320989"/>
              <a:gd name="connsiteY1" fmla="*/ 5414682 h 5414682"/>
              <a:gd name="connsiteX2" fmla="*/ 0 w 4320989"/>
              <a:gd name="connsiteY2" fmla="*/ 0 h 5414682"/>
              <a:gd name="connsiteX3" fmla="*/ 17930 w 4320989"/>
              <a:gd name="connsiteY3" fmla="*/ 44824 h 5414682"/>
            </a:gdLst>
            <a:ahLst/>
            <a:cxnLst>
              <a:cxn ang="0">
                <a:pos x="connsiteX0" y="connsiteY0"/>
              </a:cxn>
              <a:cxn ang="0">
                <a:pos x="connsiteX1" y="connsiteY1"/>
              </a:cxn>
              <a:cxn ang="0">
                <a:pos x="connsiteX2" y="connsiteY2"/>
              </a:cxn>
              <a:cxn ang="0">
                <a:pos x="connsiteX3" y="connsiteY3"/>
              </a:cxn>
            </a:cxnLst>
            <a:rect l="l" t="t" r="r" b="b"/>
            <a:pathLst>
              <a:path w="4320989" h="5414682">
                <a:moveTo>
                  <a:pt x="4320989" y="5414682"/>
                </a:moveTo>
                <a:lnTo>
                  <a:pt x="0" y="5414682"/>
                </a:lnTo>
                <a:lnTo>
                  <a:pt x="0" y="0"/>
                </a:lnTo>
                <a:lnTo>
                  <a:pt x="17930" y="44824"/>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8" name="Rechte verbindingslijn 7">
            <a:extLst>
              <a:ext uri="{FF2B5EF4-FFF2-40B4-BE49-F238E27FC236}">
                <a16:creationId xmlns:a16="http://schemas.microsoft.com/office/drawing/2014/main" id="{CF581A65-6082-5FB7-CCC5-4101887FBBD2}"/>
              </a:ext>
            </a:extLst>
          </p:cNvPr>
          <p:cNvCxnSpPr/>
          <p:nvPr/>
        </p:nvCxnSpPr>
        <p:spPr>
          <a:xfrm flipV="1">
            <a:off x="7521389" y="215152"/>
            <a:ext cx="0" cy="3653073"/>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10" name="Rechthoek 9">
            <a:extLst>
              <a:ext uri="{FF2B5EF4-FFF2-40B4-BE49-F238E27FC236}">
                <a16:creationId xmlns:a16="http://schemas.microsoft.com/office/drawing/2014/main" id="{C1C17C4C-241A-22F4-7673-6DCC1E0D95F1}"/>
              </a:ext>
            </a:extLst>
          </p:cNvPr>
          <p:cNvSpPr/>
          <p:nvPr/>
        </p:nvSpPr>
        <p:spPr>
          <a:xfrm>
            <a:off x="3209366" y="604221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220</a:t>
            </a:r>
          </a:p>
        </p:txBody>
      </p:sp>
      <p:cxnSp>
        <p:nvCxnSpPr>
          <p:cNvPr id="12" name="Rechte verbindingslijn 11">
            <a:extLst>
              <a:ext uri="{FF2B5EF4-FFF2-40B4-BE49-F238E27FC236}">
                <a16:creationId xmlns:a16="http://schemas.microsoft.com/office/drawing/2014/main" id="{58B470CD-3A21-753B-B7DF-36C17F90514D}"/>
              </a:ext>
            </a:extLst>
          </p:cNvPr>
          <p:cNvCxnSpPr>
            <a:cxnSpLocks/>
          </p:cNvCxnSpPr>
          <p:nvPr/>
        </p:nvCxnSpPr>
        <p:spPr>
          <a:xfrm>
            <a:off x="3657601" y="6293224"/>
            <a:ext cx="206187" cy="110398"/>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hthoek 12">
            <a:extLst>
              <a:ext uri="{FF2B5EF4-FFF2-40B4-BE49-F238E27FC236}">
                <a16:creationId xmlns:a16="http://schemas.microsoft.com/office/drawing/2014/main" id="{123F3D1C-754A-313D-7CD3-3D053B714459}"/>
              </a:ext>
            </a:extLst>
          </p:cNvPr>
          <p:cNvSpPr/>
          <p:nvPr/>
        </p:nvSpPr>
        <p:spPr>
          <a:xfrm>
            <a:off x="5515686" y="586949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140</a:t>
            </a:r>
          </a:p>
        </p:txBody>
      </p:sp>
      <p:cxnSp>
        <p:nvCxnSpPr>
          <p:cNvPr id="14" name="Rechte verbindingslijn 13">
            <a:extLst>
              <a:ext uri="{FF2B5EF4-FFF2-40B4-BE49-F238E27FC236}">
                <a16:creationId xmlns:a16="http://schemas.microsoft.com/office/drawing/2014/main" id="{70592F36-E75A-1EA0-C7D7-A327229BD21E}"/>
              </a:ext>
            </a:extLst>
          </p:cNvPr>
          <p:cNvCxnSpPr/>
          <p:nvPr/>
        </p:nvCxnSpPr>
        <p:spPr>
          <a:xfrm>
            <a:off x="5892800" y="6121400"/>
            <a:ext cx="121920" cy="171824"/>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hthoek 14">
            <a:extLst>
              <a:ext uri="{FF2B5EF4-FFF2-40B4-BE49-F238E27FC236}">
                <a16:creationId xmlns:a16="http://schemas.microsoft.com/office/drawing/2014/main" id="{6DE4DCEE-2BD7-A9C3-0B0A-88DC79CA9273}"/>
              </a:ext>
            </a:extLst>
          </p:cNvPr>
          <p:cNvSpPr/>
          <p:nvPr/>
        </p:nvSpPr>
        <p:spPr>
          <a:xfrm>
            <a:off x="5658584" y="1173480"/>
            <a:ext cx="610673" cy="190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t>&lt; 0,5 m 2</a:t>
            </a:r>
          </a:p>
        </p:txBody>
      </p:sp>
      <p:cxnSp>
        <p:nvCxnSpPr>
          <p:cNvPr id="16" name="Rechte verbindingslijn met pijl 15">
            <a:extLst>
              <a:ext uri="{FF2B5EF4-FFF2-40B4-BE49-F238E27FC236}">
                <a16:creationId xmlns:a16="http://schemas.microsoft.com/office/drawing/2014/main" id="{2D058338-36C0-16B9-7820-BD69F3385D02}"/>
              </a:ext>
            </a:extLst>
          </p:cNvPr>
          <p:cNvCxnSpPr>
            <a:cxnSpLocks/>
            <a:stCxn id="15" idx="2"/>
          </p:cNvCxnSpPr>
          <p:nvPr/>
        </p:nvCxnSpPr>
        <p:spPr>
          <a:xfrm>
            <a:off x="5963921" y="1363980"/>
            <a:ext cx="0" cy="40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7653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X-systeem">
            <a:extLst>
              <a:ext uri="{FF2B5EF4-FFF2-40B4-BE49-F238E27FC236}">
                <a16:creationId xmlns:a16="http://schemas.microsoft.com/office/drawing/2014/main" id="{3691AC26-0A35-4D39-BB32-FD138BF3B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23" y="4509319"/>
            <a:ext cx="4835764" cy="27632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met directe expansie in de LBK</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Vorm van compressiekoeling met verdamper in LBK en directe condensatie aan de ventilatielucht (DX-systeem)</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Opgebouwd uit;</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Aandrijfsysteem compressie;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luchtgekoelde condensor;</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expansieklep;</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verdamper die de koude afgeeft in de LBK via directe expansie.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descr="Afbeelding met buiten, tafel, zitten, vrachtwagen&#10;&#10;Automatisch gegenereerde beschrijving">
            <a:extLst>
              <a:ext uri="{FF2B5EF4-FFF2-40B4-BE49-F238E27FC236}">
                <a16:creationId xmlns:a16="http://schemas.microsoft.com/office/drawing/2014/main" id="{48624915-7FDF-4962-903B-173464384C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spTree>
    <p:extLst>
      <p:ext uri="{BB962C8B-B14F-4D97-AF65-F5344CB8AC3E}">
        <p14:creationId xmlns:p14="http://schemas.microsoft.com/office/powerpoint/2010/main" val="785555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indirecte verdamping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dit type koeling geeft de verdamper zijn koude af aan een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watergevoerd</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distributiesysteem voorzien van een eigen pomp. Deze installaties kunnen soms ook verwarmen.</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Aandrijving compressor</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Elektriciteit </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Gasmotor</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In geval van een gasmotor: het fabricagejaar en elektrisch vermogen van de motor;</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Als er een kwaliteitsverklaring is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moet deze gebruikt worden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niet dan opnemen hoe; </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Hoe de condensor wordt gekoeld (Water of lucht);</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Hoe de warmte aan water of lucht wordt afgegeven (bv koeltoeren e.d.)</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Open of gesloten circuit bij koeltorens</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Wel of geen geluiddemping bij koeltorens</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51BCF39E-F39D-5609-D9D5-4AF1A149E90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7542D858-9437-2C0A-3CB3-DA58270B4A9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3594204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indirecte verdamping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Verdamper geeft koude af aan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watergevoerd</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distributiesysteem;</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Een compressiekoelmachine met indirecte verdamping beschikt over een condensor met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warmte-afgifte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aan:</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Droge koeltoren</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natte condensor of koeltoren</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Hybride koeltoren</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Warmte-koude-opslag (WKO)</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Bodemwarmtewisselaar</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Oppervlaktewater</a:t>
            </a:r>
          </a:p>
          <a:p>
            <a:pPr marL="819302" lvl="1"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koude afgifte in gebouw:</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de ruimtes (bijvoorbeeld vloerkoeling)</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LBK, in de vorm van een koude batterij;</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Beide.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B7CE049C-B3D6-2739-05A9-1669E77A61C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F1AA063A-4BA6-9771-9866-9EB62669320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181777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10 Ruimtekoeling</a:t>
            </a:r>
          </a:p>
        </p:txBody>
      </p:sp>
      <p:pic>
        <p:nvPicPr>
          <p:cNvPr id="3" name="Afbeelding 2" descr="Afbeelding met gebouw, buiten, vrachtwagen, gras&#10;&#10;Automatisch gegenereerde beschrijving">
            <a:extLst>
              <a:ext uri="{FF2B5EF4-FFF2-40B4-BE49-F238E27FC236}">
                <a16:creationId xmlns:a16="http://schemas.microsoft.com/office/drawing/2014/main" id="{8359864F-CD72-4FB7-9EEC-665EA6CD1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82" y="0"/>
            <a:ext cx="9144000" cy="6858000"/>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9FFC9C98-526E-4C5B-A135-526925AFE2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59" r="42904"/>
          <a:stretch/>
        </p:blipFill>
        <p:spPr>
          <a:xfrm>
            <a:off x="8449518" y="0"/>
            <a:ext cx="4109013" cy="6858000"/>
          </a:xfrm>
          <a:prstGeom prst="rect">
            <a:avLst/>
          </a:prstGeom>
        </p:spPr>
      </p:pic>
    </p:spTree>
    <p:extLst>
      <p:ext uri="{BB962C8B-B14F-4D97-AF65-F5344CB8AC3E}">
        <p14:creationId xmlns:p14="http://schemas.microsoft.com/office/powerpoint/2010/main" val="7058177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indirecte verdamping</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Bepaal koude afgifte in gebouw:</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de ruimtes (bijvoorbeeld vloerkoeling)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LBK, in de vorm van een koude batterij;</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Beide.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descr="Afbeelding met binnen, tafel, zitten, keuken&#10;&#10;Automatisch gegenereerde beschrijving">
            <a:extLst>
              <a:ext uri="{FF2B5EF4-FFF2-40B4-BE49-F238E27FC236}">
                <a16:creationId xmlns:a16="http://schemas.microsoft.com/office/drawing/2014/main" id="{8F5F345F-99F5-4FAF-AA9A-A431E270E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175" y="9832"/>
            <a:ext cx="9144000" cy="6858000"/>
          </a:xfrm>
          <a:prstGeom prst="rect">
            <a:avLst/>
          </a:prstGeom>
        </p:spPr>
      </p:pic>
    </p:spTree>
    <p:extLst>
      <p:ext uri="{BB962C8B-B14F-4D97-AF65-F5344CB8AC3E}">
        <p14:creationId xmlns:p14="http://schemas.microsoft.com/office/powerpoint/2010/main" val="35645005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10 Ruimtekoeling</a:t>
            </a:r>
          </a:p>
        </p:txBody>
      </p:sp>
      <p:pic>
        <p:nvPicPr>
          <p:cNvPr id="8" name="Afbeelding 7" descr="Afbeelding met gebouw, zitten, vrachtwagen, groot&#10;&#10;Automatisch gegenereerde beschrijving">
            <a:extLst>
              <a:ext uri="{FF2B5EF4-FFF2-40B4-BE49-F238E27FC236}">
                <a16:creationId xmlns:a16="http://schemas.microsoft.com/office/drawing/2014/main" id="{F9EB0C2C-6C2D-4FBE-BBFB-65C456D35E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595" y="0"/>
            <a:ext cx="9144000" cy="6858000"/>
          </a:xfrm>
          <a:prstGeom prst="rect">
            <a:avLst/>
          </a:prstGeom>
        </p:spPr>
      </p:pic>
      <p:pic>
        <p:nvPicPr>
          <p:cNvPr id="10" name="Afbeelding 9" descr="Afbeelding met gebouw, zitten, deur, trein&#10;&#10;Automatisch gegenereerde beschrijving">
            <a:extLst>
              <a:ext uri="{FF2B5EF4-FFF2-40B4-BE49-F238E27FC236}">
                <a16:creationId xmlns:a16="http://schemas.microsoft.com/office/drawing/2014/main" id="{1EBB30C3-C913-4CC5-ACE9-8A33FCC4E9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12" r="14676"/>
          <a:stretch/>
        </p:blipFill>
        <p:spPr>
          <a:xfrm>
            <a:off x="7360131" y="0"/>
            <a:ext cx="4838219" cy="6858000"/>
          </a:xfrm>
          <a:prstGeom prst="rect">
            <a:avLst/>
          </a:prstGeom>
        </p:spPr>
      </p:pic>
    </p:spTree>
    <p:extLst>
      <p:ext uri="{BB962C8B-B14F-4D97-AF65-F5344CB8AC3E}">
        <p14:creationId xmlns:p14="http://schemas.microsoft.com/office/powerpoint/2010/main" val="3786336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buiten, spoor, water, trein&#10;&#10;Automatisch gegenereerde beschrijving">
            <a:extLst>
              <a:ext uri="{FF2B5EF4-FFF2-40B4-BE49-F238E27FC236}">
                <a16:creationId xmlns:a16="http://schemas.microsoft.com/office/drawing/2014/main" id="{C18D0C36-5FBE-4B1D-A630-2F72ED84E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pic>
        <p:nvPicPr>
          <p:cNvPr id="3" name="Afbeelding 2" descr="Afbeelding met tekst, lucht, buiten, gebouw&#10;&#10;Automatisch gegenereerde beschrijving">
            <a:extLst>
              <a:ext uri="{FF2B5EF4-FFF2-40B4-BE49-F238E27FC236}">
                <a16:creationId xmlns:a16="http://schemas.microsoft.com/office/drawing/2014/main" id="{30B8F227-1547-47E9-BE38-C6D8461AD0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spTree>
    <p:extLst>
      <p:ext uri="{BB962C8B-B14F-4D97-AF65-F5344CB8AC3E}">
        <p14:creationId xmlns:p14="http://schemas.microsoft.com/office/powerpoint/2010/main" val="19499497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10 Ruimtekoeling</a:t>
            </a:r>
          </a:p>
        </p:txBody>
      </p:sp>
      <p:pic>
        <p:nvPicPr>
          <p:cNvPr id="3" name="Afbeelding 2" descr="Afbeelding met buiten, zitten, bank, groot&#10;&#10;Automatisch gegenereerde beschrijving">
            <a:extLst>
              <a:ext uri="{FF2B5EF4-FFF2-40B4-BE49-F238E27FC236}">
                <a16:creationId xmlns:a16="http://schemas.microsoft.com/office/drawing/2014/main" id="{F85BFC66-7170-47AC-A3E2-0FA8A02E2C45}"/>
              </a:ext>
            </a:extLst>
          </p:cNvPr>
          <p:cNvPicPr>
            <a:picLocks noChangeAspect="1"/>
          </p:cNvPicPr>
          <p:nvPr/>
        </p:nvPicPr>
        <p:blipFill rotWithShape="1">
          <a:blip r:embed="rId3">
            <a:extLst>
              <a:ext uri="{28A0092B-C50C-407E-A947-70E740481C1C}">
                <a14:useLocalDpi xmlns:a14="http://schemas.microsoft.com/office/drawing/2010/main" val="0"/>
              </a:ext>
            </a:extLst>
          </a:blip>
          <a:srcRect l="22881" r="14583"/>
          <a:stretch/>
        </p:blipFill>
        <p:spPr>
          <a:xfrm>
            <a:off x="380999" y="0"/>
            <a:ext cx="5718175" cy="6858000"/>
          </a:xfrm>
          <a:prstGeom prst="rect">
            <a:avLst/>
          </a:prstGeom>
        </p:spPr>
      </p:pic>
      <p:pic>
        <p:nvPicPr>
          <p:cNvPr id="7" name="Afbeelding 6" descr="Afbeelding met buiten, zitten, gebouw, vrachtwagen&#10;&#10;Automatisch gegenereerde beschrijving">
            <a:extLst>
              <a:ext uri="{FF2B5EF4-FFF2-40B4-BE49-F238E27FC236}">
                <a16:creationId xmlns:a16="http://schemas.microsoft.com/office/drawing/2014/main" id="{123A5F41-7387-4534-BA0B-399D24B8A129}"/>
              </a:ext>
            </a:extLst>
          </p:cNvPr>
          <p:cNvPicPr>
            <a:picLocks noChangeAspect="1"/>
          </p:cNvPicPr>
          <p:nvPr/>
        </p:nvPicPr>
        <p:blipFill rotWithShape="1">
          <a:blip r:embed="rId4">
            <a:extLst>
              <a:ext uri="{28A0092B-C50C-407E-A947-70E740481C1C}">
                <a14:useLocalDpi xmlns:a14="http://schemas.microsoft.com/office/drawing/2010/main" val="0"/>
              </a:ext>
            </a:extLst>
          </a:blip>
          <a:srcRect l="19444" r="16701"/>
          <a:stretch/>
        </p:blipFill>
        <p:spPr>
          <a:xfrm>
            <a:off x="6359525" y="0"/>
            <a:ext cx="5838825" cy="6858000"/>
          </a:xfrm>
          <a:prstGeom prst="rect">
            <a:avLst/>
          </a:prstGeom>
        </p:spPr>
      </p:pic>
    </p:spTree>
    <p:extLst>
      <p:ext uri="{BB962C8B-B14F-4D97-AF65-F5344CB8AC3E}">
        <p14:creationId xmlns:p14="http://schemas.microsoft.com/office/powerpoint/2010/main" val="42742783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10 Ruimtekoeling</a:t>
            </a:r>
          </a:p>
        </p:txBody>
      </p:sp>
      <p:pic>
        <p:nvPicPr>
          <p:cNvPr id="4" name="Afbeelding 3" descr="Afbeelding met zitten, tafel, staand, klein&#10;&#10;Automatisch gegenereerde beschrijving">
            <a:extLst>
              <a:ext uri="{FF2B5EF4-FFF2-40B4-BE49-F238E27FC236}">
                <a16:creationId xmlns:a16="http://schemas.microsoft.com/office/drawing/2014/main" id="{2E7A43C8-C745-486F-9DCD-F29D1D3FF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D95FB994-3D9E-4599-BB26-8DB6A4FADB93}"/>
              </a:ext>
            </a:extLst>
          </p:cNvPr>
          <p:cNvPicPr>
            <a:picLocks noChangeAspect="1"/>
          </p:cNvPicPr>
          <p:nvPr/>
        </p:nvPicPr>
        <p:blipFill rotWithShape="1">
          <a:blip r:embed="rId4">
            <a:extLst>
              <a:ext uri="{28A0092B-C50C-407E-A947-70E740481C1C}">
                <a14:useLocalDpi xmlns:a14="http://schemas.microsoft.com/office/drawing/2010/main" val="0"/>
              </a:ext>
            </a:extLst>
          </a:blip>
          <a:srcRect l="33611" r="28993"/>
          <a:stretch/>
        </p:blipFill>
        <p:spPr>
          <a:xfrm>
            <a:off x="8778875" y="0"/>
            <a:ext cx="3419475" cy="6858000"/>
          </a:xfrm>
          <a:prstGeom prst="rect">
            <a:avLst/>
          </a:prstGeom>
        </p:spPr>
      </p:pic>
    </p:spTree>
    <p:extLst>
      <p:ext uri="{BB962C8B-B14F-4D97-AF65-F5344CB8AC3E}">
        <p14:creationId xmlns:p14="http://schemas.microsoft.com/office/powerpoint/2010/main" val="374919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10 Ruimtekoeling</a:t>
            </a:r>
          </a:p>
        </p:txBody>
      </p:sp>
      <p:pic>
        <p:nvPicPr>
          <p:cNvPr id="3" name="Afbeelding 2">
            <a:extLst>
              <a:ext uri="{FF2B5EF4-FFF2-40B4-BE49-F238E27FC236}">
                <a16:creationId xmlns:a16="http://schemas.microsoft.com/office/drawing/2014/main" id="{E8101833-3EA9-7639-798C-848432FF751D}"/>
              </a:ext>
            </a:extLst>
          </p:cNvPr>
          <p:cNvPicPr>
            <a:picLocks noChangeAspect="1"/>
          </p:cNvPicPr>
          <p:nvPr/>
        </p:nvPicPr>
        <p:blipFill>
          <a:blip r:embed="rId3"/>
          <a:stretch>
            <a:fillRect/>
          </a:stretch>
        </p:blipFill>
        <p:spPr>
          <a:xfrm>
            <a:off x="5552722" y="0"/>
            <a:ext cx="6147278" cy="6858000"/>
          </a:xfrm>
          <a:prstGeom prst="rect">
            <a:avLst/>
          </a:prstGeom>
        </p:spPr>
      </p:pic>
      <p:pic>
        <p:nvPicPr>
          <p:cNvPr id="7" name="Afbeelding 6">
            <a:extLst>
              <a:ext uri="{FF2B5EF4-FFF2-40B4-BE49-F238E27FC236}">
                <a16:creationId xmlns:a16="http://schemas.microsoft.com/office/drawing/2014/main" id="{8BE2C9AA-94D3-CCBC-D14F-1639EAE0BD8C}"/>
              </a:ext>
            </a:extLst>
          </p:cNvPr>
          <p:cNvPicPr>
            <a:picLocks noChangeAspect="1"/>
          </p:cNvPicPr>
          <p:nvPr/>
        </p:nvPicPr>
        <p:blipFill>
          <a:blip r:embed="rId4"/>
          <a:stretch>
            <a:fillRect/>
          </a:stretch>
        </p:blipFill>
        <p:spPr>
          <a:xfrm>
            <a:off x="345441" y="1580195"/>
            <a:ext cx="5923280" cy="4338938"/>
          </a:xfrm>
          <a:prstGeom prst="rect">
            <a:avLst/>
          </a:prstGeom>
        </p:spPr>
      </p:pic>
    </p:spTree>
    <p:extLst>
      <p:ext uri="{BB962C8B-B14F-4D97-AF65-F5344CB8AC3E}">
        <p14:creationId xmlns:p14="http://schemas.microsoft.com/office/powerpoint/2010/main" val="204300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B261B888-E4AE-8DBE-9D3B-62445AE357C0}"/>
              </a:ext>
            </a:extLst>
          </p:cNvPr>
          <p:cNvPicPr>
            <a:picLocks noChangeAspect="1"/>
          </p:cNvPicPr>
          <p:nvPr/>
        </p:nvPicPr>
        <p:blipFill>
          <a:blip r:embed="rId3"/>
          <a:stretch>
            <a:fillRect/>
          </a:stretch>
        </p:blipFill>
        <p:spPr>
          <a:xfrm>
            <a:off x="6209391" y="1056935"/>
            <a:ext cx="5334600" cy="4985277"/>
          </a:xfrm>
          <a:prstGeom prst="rect">
            <a:avLst/>
          </a:prstGeom>
        </p:spPr>
      </p:pic>
      <p:pic>
        <p:nvPicPr>
          <p:cNvPr id="11" name="Afbeelding 10">
            <a:extLst>
              <a:ext uri="{FF2B5EF4-FFF2-40B4-BE49-F238E27FC236}">
                <a16:creationId xmlns:a16="http://schemas.microsoft.com/office/drawing/2014/main" id="{5B899E25-BD31-85F5-7F53-F6A9550D7D2C}"/>
              </a:ext>
            </a:extLst>
          </p:cNvPr>
          <p:cNvPicPr>
            <a:picLocks noChangeAspect="1"/>
          </p:cNvPicPr>
          <p:nvPr/>
        </p:nvPicPr>
        <p:blipFill>
          <a:blip r:embed="rId4"/>
          <a:stretch>
            <a:fillRect/>
          </a:stretch>
        </p:blipFill>
        <p:spPr>
          <a:xfrm>
            <a:off x="0" y="454378"/>
            <a:ext cx="6264183" cy="6210838"/>
          </a:xfrm>
          <a:prstGeom prst="rect">
            <a:avLst/>
          </a:prstGeom>
        </p:spPr>
      </p:pic>
      <p:sp>
        <p:nvSpPr>
          <p:cNvPr id="2" name="Tekstvak 1">
            <a:extLst>
              <a:ext uri="{FF2B5EF4-FFF2-40B4-BE49-F238E27FC236}">
                <a16:creationId xmlns:a16="http://schemas.microsoft.com/office/drawing/2014/main" id="{9A196A0D-5026-B1D3-9301-B4B035B010A0}"/>
              </a:ext>
            </a:extLst>
          </p:cNvPr>
          <p:cNvSpPr txBox="1"/>
          <p:nvPr/>
        </p:nvSpPr>
        <p:spPr>
          <a:xfrm>
            <a:off x="6099175" y="3845857"/>
            <a:ext cx="5818518"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600" dirty="0"/>
              <a:t>Volledige BG vloer is </a:t>
            </a:r>
            <a:r>
              <a:rPr lang="nl-NL" sz="1600" dirty="0" err="1"/>
              <a:t>geisoleerde</a:t>
            </a:r>
            <a:r>
              <a:rPr lang="nl-NL" sz="1600" dirty="0"/>
              <a:t> ribcassettevloer, 1</a:t>
            </a:r>
            <a:r>
              <a:rPr lang="nl-NL" sz="1600" baseline="30000" dirty="0"/>
              <a:t>e</a:t>
            </a:r>
            <a:r>
              <a:rPr lang="nl-NL" sz="1600" dirty="0"/>
              <a:t> = </a:t>
            </a:r>
            <a:r>
              <a:rPr lang="nl-NL" sz="1600" dirty="0" err="1"/>
              <a:t>kanaalplaatvl</a:t>
            </a:r>
            <a:r>
              <a:rPr lang="nl-NL" sz="1600" dirty="0"/>
              <a:t>. </a:t>
            </a:r>
          </a:p>
          <a:p>
            <a:r>
              <a:rPr lang="nl-NL" sz="1600" dirty="0"/>
              <a:t>1 HR107ketel per app. afgifte bg = vloerverwarming, 1</a:t>
            </a:r>
            <a:r>
              <a:rPr lang="nl-NL" sz="1600" baseline="30000" dirty="0"/>
              <a:t>e</a:t>
            </a:r>
            <a:r>
              <a:rPr lang="nl-NL" sz="1600" dirty="0"/>
              <a:t> is radiator</a:t>
            </a:r>
          </a:p>
          <a:p>
            <a:r>
              <a:rPr lang="nl-NL" sz="1600" dirty="0"/>
              <a:t>Bepaal van appartement 286;</a:t>
            </a:r>
          </a:p>
          <a:p>
            <a:pPr marL="285750" indent="-285750">
              <a:buFont typeface="Arial" panose="020B0604020202020204" pitchFamily="34" charset="0"/>
              <a:buChar char="•"/>
            </a:pPr>
            <a:r>
              <a:rPr lang="nl-NL" sz="1600" dirty="0">
                <a:highlight>
                  <a:srgbClr val="FFFFFF"/>
                </a:highlight>
              </a:rPr>
              <a:t>thermische zone, </a:t>
            </a:r>
            <a:r>
              <a:rPr lang="nl-NL" sz="1600" dirty="0" err="1">
                <a:highlight>
                  <a:srgbClr val="FFFFFF"/>
                </a:highlight>
              </a:rPr>
              <a:t>klimatiseringszone</a:t>
            </a:r>
            <a:r>
              <a:rPr lang="nl-NL" sz="1600" dirty="0">
                <a:highlight>
                  <a:srgbClr val="FFFFFF"/>
                </a:highlight>
              </a:rPr>
              <a:t>, rekenzone</a:t>
            </a:r>
          </a:p>
          <a:p>
            <a:pPr marL="285750" indent="-285750">
              <a:buFont typeface="Arial" panose="020B0604020202020204" pitchFamily="34" charset="0"/>
              <a:buChar char="•"/>
            </a:pPr>
            <a:r>
              <a:rPr lang="nl-NL" sz="1600" dirty="0">
                <a:highlight>
                  <a:srgbClr val="FFFFFF"/>
                </a:highlight>
              </a:rPr>
              <a:t>Het verloop van de thermische schil</a:t>
            </a:r>
          </a:p>
          <a:p>
            <a:pPr marL="285750" indent="-285750">
              <a:buFont typeface="Arial" panose="020B0604020202020204" pitchFamily="34" charset="0"/>
              <a:buChar char="•"/>
            </a:pPr>
            <a:r>
              <a:rPr lang="nl-NL" sz="1600" dirty="0">
                <a:highlight>
                  <a:srgbClr val="FFFF00"/>
                </a:highlight>
              </a:rPr>
              <a:t>Het GBO</a:t>
            </a:r>
          </a:p>
          <a:p>
            <a:r>
              <a:rPr lang="nl-NL" sz="1600" dirty="0">
                <a:highlight>
                  <a:srgbClr val="FFFF00"/>
                </a:highlight>
              </a:rPr>
              <a:t>BG = 4,08 x 7,84 + 1</a:t>
            </a:r>
            <a:r>
              <a:rPr lang="nl-NL" sz="1600" baseline="30000" dirty="0">
                <a:highlight>
                  <a:srgbClr val="FFFF00"/>
                </a:highlight>
              </a:rPr>
              <a:t>e</a:t>
            </a:r>
            <a:r>
              <a:rPr lang="nl-NL" sz="1600" dirty="0">
                <a:highlight>
                  <a:srgbClr val="FFFF00"/>
                </a:highlight>
              </a:rPr>
              <a:t> = 4,08 x 4,02 = 48,39 m²</a:t>
            </a:r>
          </a:p>
          <a:p>
            <a:pPr marL="285750" indent="-285750">
              <a:buFont typeface="Arial" panose="020B0604020202020204" pitchFamily="34" charset="0"/>
              <a:buChar char="•"/>
            </a:pPr>
            <a:r>
              <a:rPr lang="nl-NL" sz="1600" dirty="0"/>
              <a:t>Het verliesoppervlak van de vloer</a:t>
            </a:r>
          </a:p>
          <a:p>
            <a:pPr marL="285750" indent="-285750">
              <a:buFont typeface="Arial" panose="020B0604020202020204" pitchFamily="34" charset="0"/>
              <a:buChar char="•"/>
            </a:pPr>
            <a:r>
              <a:rPr lang="nl-NL" sz="1600" dirty="0"/>
              <a:t>De perimeter</a:t>
            </a:r>
          </a:p>
        </p:txBody>
      </p:sp>
      <p:sp>
        <p:nvSpPr>
          <p:cNvPr id="6" name="Vrije vorm: vorm 5">
            <a:extLst>
              <a:ext uri="{FF2B5EF4-FFF2-40B4-BE49-F238E27FC236}">
                <a16:creationId xmlns:a16="http://schemas.microsoft.com/office/drawing/2014/main" id="{0808360C-9F31-CA7F-68FD-950E8CAEED37}"/>
              </a:ext>
            </a:extLst>
          </p:cNvPr>
          <p:cNvSpPr/>
          <p:nvPr/>
        </p:nvSpPr>
        <p:spPr>
          <a:xfrm>
            <a:off x="1783976" y="242047"/>
            <a:ext cx="4320989" cy="5414682"/>
          </a:xfrm>
          <a:custGeom>
            <a:avLst/>
            <a:gdLst>
              <a:gd name="connsiteX0" fmla="*/ 4320989 w 4320989"/>
              <a:gd name="connsiteY0" fmla="*/ 5414682 h 5414682"/>
              <a:gd name="connsiteX1" fmla="*/ 0 w 4320989"/>
              <a:gd name="connsiteY1" fmla="*/ 5414682 h 5414682"/>
              <a:gd name="connsiteX2" fmla="*/ 0 w 4320989"/>
              <a:gd name="connsiteY2" fmla="*/ 0 h 5414682"/>
              <a:gd name="connsiteX3" fmla="*/ 17930 w 4320989"/>
              <a:gd name="connsiteY3" fmla="*/ 44824 h 5414682"/>
            </a:gdLst>
            <a:ahLst/>
            <a:cxnLst>
              <a:cxn ang="0">
                <a:pos x="connsiteX0" y="connsiteY0"/>
              </a:cxn>
              <a:cxn ang="0">
                <a:pos x="connsiteX1" y="connsiteY1"/>
              </a:cxn>
              <a:cxn ang="0">
                <a:pos x="connsiteX2" y="connsiteY2"/>
              </a:cxn>
              <a:cxn ang="0">
                <a:pos x="connsiteX3" y="connsiteY3"/>
              </a:cxn>
            </a:cxnLst>
            <a:rect l="l" t="t" r="r" b="b"/>
            <a:pathLst>
              <a:path w="4320989" h="5414682">
                <a:moveTo>
                  <a:pt x="4320989" y="5414682"/>
                </a:moveTo>
                <a:lnTo>
                  <a:pt x="0" y="5414682"/>
                </a:lnTo>
                <a:lnTo>
                  <a:pt x="0" y="0"/>
                </a:lnTo>
                <a:lnTo>
                  <a:pt x="17930" y="44824"/>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37FCC789-FFD3-0349-9E35-E3E33AA24C82}"/>
              </a:ext>
            </a:extLst>
          </p:cNvPr>
          <p:cNvSpPr/>
          <p:nvPr/>
        </p:nvSpPr>
        <p:spPr>
          <a:xfrm>
            <a:off x="3209366" y="604221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220</a:t>
            </a:r>
          </a:p>
        </p:txBody>
      </p:sp>
      <p:cxnSp>
        <p:nvCxnSpPr>
          <p:cNvPr id="4" name="Rechte verbindingslijn 3">
            <a:extLst>
              <a:ext uri="{FF2B5EF4-FFF2-40B4-BE49-F238E27FC236}">
                <a16:creationId xmlns:a16="http://schemas.microsoft.com/office/drawing/2014/main" id="{C6A5FC08-072E-CFD4-B6C8-B3F89A55C127}"/>
              </a:ext>
            </a:extLst>
          </p:cNvPr>
          <p:cNvCxnSpPr>
            <a:cxnSpLocks/>
          </p:cNvCxnSpPr>
          <p:nvPr/>
        </p:nvCxnSpPr>
        <p:spPr>
          <a:xfrm>
            <a:off x="3657601" y="6293224"/>
            <a:ext cx="206187" cy="110398"/>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hthoek 4">
            <a:extLst>
              <a:ext uri="{FF2B5EF4-FFF2-40B4-BE49-F238E27FC236}">
                <a16:creationId xmlns:a16="http://schemas.microsoft.com/office/drawing/2014/main" id="{5FF2985B-DCD6-21F5-3673-0EEDA0EE40CA}"/>
              </a:ext>
            </a:extLst>
          </p:cNvPr>
          <p:cNvSpPr/>
          <p:nvPr/>
        </p:nvSpPr>
        <p:spPr>
          <a:xfrm>
            <a:off x="5515686" y="586949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140</a:t>
            </a:r>
          </a:p>
        </p:txBody>
      </p:sp>
      <p:cxnSp>
        <p:nvCxnSpPr>
          <p:cNvPr id="7" name="Rechte verbindingslijn 6">
            <a:extLst>
              <a:ext uri="{FF2B5EF4-FFF2-40B4-BE49-F238E27FC236}">
                <a16:creationId xmlns:a16="http://schemas.microsoft.com/office/drawing/2014/main" id="{DED7FEB8-2D64-83A2-19AF-3B12727324F8}"/>
              </a:ext>
            </a:extLst>
          </p:cNvPr>
          <p:cNvCxnSpPr/>
          <p:nvPr/>
        </p:nvCxnSpPr>
        <p:spPr>
          <a:xfrm>
            <a:off x="5892800" y="6121400"/>
            <a:ext cx="121920" cy="171824"/>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chthoek 9">
            <a:extLst>
              <a:ext uri="{FF2B5EF4-FFF2-40B4-BE49-F238E27FC236}">
                <a16:creationId xmlns:a16="http://schemas.microsoft.com/office/drawing/2014/main" id="{E3E2BC5E-5638-5396-08C5-4F096128B7FC}"/>
              </a:ext>
            </a:extLst>
          </p:cNvPr>
          <p:cNvSpPr/>
          <p:nvPr/>
        </p:nvSpPr>
        <p:spPr>
          <a:xfrm>
            <a:off x="5658584" y="1173480"/>
            <a:ext cx="610673" cy="190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t>&lt; 0,5 m 2</a:t>
            </a:r>
          </a:p>
        </p:txBody>
      </p:sp>
      <p:cxnSp>
        <p:nvCxnSpPr>
          <p:cNvPr id="12" name="Rechte verbindingslijn met pijl 11">
            <a:extLst>
              <a:ext uri="{FF2B5EF4-FFF2-40B4-BE49-F238E27FC236}">
                <a16:creationId xmlns:a16="http://schemas.microsoft.com/office/drawing/2014/main" id="{40417555-AEBA-9058-A142-D4403ED75073}"/>
              </a:ext>
            </a:extLst>
          </p:cNvPr>
          <p:cNvCxnSpPr>
            <a:cxnSpLocks/>
            <a:stCxn id="10" idx="2"/>
          </p:cNvCxnSpPr>
          <p:nvPr/>
        </p:nvCxnSpPr>
        <p:spPr>
          <a:xfrm>
            <a:off x="5963921" y="1363980"/>
            <a:ext cx="0" cy="40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1F4CD0A6-B8AA-169C-8E46-690BCA855DF5}"/>
              </a:ext>
            </a:extLst>
          </p:cNvPr>
          <p:cNvCxnSpPr/>
          <p:nvPr/>
        </p:nvCxnSpPr>
        <p:spPr>
          <a:xfrm flipV="1">
            <a:off x="7521389" y="215152"/>
            <a:ext cx="0" cy="3653073"/>
          </a:xfrm>
          <a:prstGeom prst="line">
            <a:avLst/>
          </a:prstGeom>
          <a:ln w="571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3022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Prioritering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467C869C-DE9B-4DAB-BCBF-70DD933ACFB5}"/>
              </a:ext>
            </a:extLst>
          </p:cNvPr>
          <p:cNvPicPr>
            <a:picLocks noChangeAspect="1"/>
          </p:cNvPicPr>
          <p:nvPr/>
        </p:nvPicPr>
        <p:blipFill>
          <a:blip r:embed="rId3"/>
          <a:stretch>
            <a:fillRect/>
          </a:stretch>
        </p:blipFill>
        <p:spPr>
          <a:xfrm>
            <a:off x="0" y="1313183"/>
            <a:ext cx="6201708" cy="4973318"/>
          </a:xfrm>
          <a:prstGeom prst="rect">
            <a:avLst/>
          </a:prstGeom>
        </p:spPr>
      </p:pic>
      <p:pic>
        <p:nvPicPr>
          <p:cNvPr id="8" name="Afbeelding 7">
            <a:extLst>
              <a:ext uri="{FF2B5EF4-FFF2-40B4-BE49-F238E27FC236}">
                <a16:creationId xmlns:a16="http://schemas.microsoft.com/office/drawing/2014/main" id="{1522FBEE-9013-41EB-82D4-FD75783685FC}"/>
              </a:ext>
            </a:extLst>
          </p:cNvPr>
          <p:cNvPicPr>
            <a:picLocks noChangeAspect="1"/>
          </p:cNvPicPr>
          <p:nvPr/>
        </p:nvPicPr>
        <p:blipFill>
          <a:blip r:embed="rId4"/>
          <a:stretch>
            <a:fillRect/>
          </a:stretch>
        </p:blipFill>
        <p:spPr>
          <a:xfrm>
            <a:off x="6463572" y="1313183"/>
            <a:ext cx="6109907" cy="5238000"/>
          </a:xfrm>
          <a:prstGeom prst="rect">
            <a:avLst/>
          </a:prstGeom>
        </p:spPr>
      </p:pic>
      <p:sp>
        <p:nvSpPr>
          <p:cNvPr id="2" name="Tekstvak 1">
            <a:extLst>
              <a:ext uri="{FF2B5EF4-FFF2-40B4-BE49-F238E27FC236}">
                <a16:creationId xmlns:a16="http://schemas.microsoft.com/office/drawing/2014/main" id="{304766C8-CA40-2CE2-7649-E7E76691963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3093260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77803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Absorptiekoeling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Koelmachines op basis van absorptiekoeling kunnen zowel worden uitgevoerd als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koudeafgifte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met directe verdamping als met indirecte verdamping.</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Bij een absorptiekoelmachine is er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geen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compressor aanwezig;</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De warmtepomp wordt gevoed door warmte:</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Direct, door verbranding door gas;</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Indirect, door toevoer van warm water op hoge temperatuur (min. 90°C).</a:t>
            </a:r>
          </a:p>
          <a:p>
            <a:pPr marL="819302" lvl="1"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Afbeelding 1">
            <a:extLst>
              <a:ext uri="{FF2B5EF4-FFF2-40B4-BE49-F238E27FC236}">
                <a16:creationId xmlns:a16="http://schemas.microsoft.com/office/drawing/2014/main" id="{37C2B3AD-F4F4-4BCD-B678-39AF15C58C9B}"/>
              </a:ext>
            </a:extLst>
          </p:cNvPr>
          <p:cNvPicPr>
            <a:picLocks noChangeAspect="1"/>
          </p:cNvPicPr>
          <p:nvPr/>
        </p:nvPicPr>
        <p:blipFill>
          <a:blip r:embed="rId3"/>
          <a:stretch>
            <a:fillRect/>
          </a:stretch>
        </p:blipFill>
        <p:spPr>
          <a:xfrm>
            <a:off x="193333" y="4394262"/>
            <a:ext cx="2866667" cy="1790476"/>
          </a:xfrm>
          <a:prstGeom prst="rect">
            <a:avLst/>
          </a:prstGeom>
        </p:spPr>
      </p:pic>
      <p:sp>
        <p:nvSpPr>
          <p:cNvPr id="3" name="Tekstvak 2">
            <a:extLst>
              <a:ext uri="{FF2B5EF4-FFF2-40B4-BE49-F238E27FC236}">
                <a16:creationId xmlns:a16="http://schemas.microsoft.com/office/drawing/2014/main" id="{82E779D8-DDD5-9CD1-723A-41719CF5EAE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5E74556C-5743-EA12-B7B4-A2899870E11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5266392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08C985E-1CB2-4367-A7C0-C6F0582A1DE8}"/>
              </a:ext>
            </a:extLst>
          </p:cNvPr>
          <p:cNvPicPr>
            <a:picLocks noChangeAspect="1"/>
          </p:cNvPicPr>
          <p:nvPr/>
        </p:nvPicPr>
        <p:blipFill>
          <a:blip r:embed="rId3"/>
          <a:stretch>
            <a:fillRect/>
          </a:stretch>
        </p:blipFill>
        <p:spPr>
          <a:xfrm>
            <a:off x="5305425" y="3833437"/>
            <a:ext cx="3427125" cy="2872164"/>
          </a:xfrm>
          <a:prstGeom prst="rect">
            <a:avLst/>
          </a:prstGeom>
        </p:spPr>
      </p:pic>
      <p:sp>
        <p:nvSpPr>
          <p:cNvPr id="12" name="TextBox 11">
            <a:extLst>
              <a:ext uri="{FF2B5EF4-FFF2-40B4-BE49-F238E27FC236}">
                <a16:creationId xmlns:a16="http://schemas.microsoft.com/office/drawing/2014/main" id="{3FE9CAD4-1E95-44D8-A155-DB3362BBB20E}"/>
              </a:ext>
            </a:extLst>
          </p:cNvPr>
          <p:cNvSpPr txBox="1">
            <a:spLocks noChangeAspect="1"/>
          </p:cNvSpPr>
          <p:nvPr/>
        </p:nvSpPr>
        <p:spPr>
          <a:xfrm>
            <a:off x="2943225" y="1568500"/>
            <a:ext cx="9344025" cy="2384375"/>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systeem bestaat uit twee circuits:</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Circuit 1: klassiek circuit met verdamper en condensor met als koelmedium ammoniak</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Circuit 2: ter vervanging van de compressor is er een circuit met een waterige ammoniakoplossing. Er zijn twee concentratieniveaus:</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Lage concentratie: nu zuigt hij ammoniak in deze oplossing (pompwerking): absorptiekoeler.</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Hoge concentratie: deze wordt uitgedistilleerd in de “koker” met behulp van de verbranding van gas ofwel via elektrische verwarming. Het distillaat, de zuivere ammoniak, wordt daarna gecondenseerd, waarna het toegevoerd wordt aan circuit 1.</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7" name="Afbeelding 6">
            <a:extLst>
              <a:ext uri="{FF2B5EF4-FFF2-40B4-BE49-F238E27FC236}">
                <a16:creationId xmlns:a16="http://schemas.microsoft.com/office/drawing/2014/main" id="{807822DA-2FE4-4B06-B1A7-9E5075530A2B}"/>
              </a:ext>
            </a:extLst>
          </p:cNvPr>
          <p:cNvPicPr>
            <a:picLocks noChangeAspect="1"/>
          </p:cNvPicPr>
          <p:nvPr/>
        </p:nvPicPr>
        <p:blipFill>
          <a:blip r:embed="rId4"/>
          <a:stretch>
            <a:fillRect/>
          </a:stretch>
        </p:blipFill>
        <p:spPr>
          <a:xfrm>
            <a:off x="55934" y="2747963"/>
            <a:ext cx="2887291" cy="3957637"/>
          </a:xfrm>
          <a:prstGeom prst="rect">
            <a:avLst/>
          </a:prstGeom>
        </p:spPr>
      </p:pic>
      <p:sp>
        <p:nvSpPr>
          <p:cNvPr id="2" name="Tekstvak 1">
            <a:extLst>
              <a:ext uri="{FF2B5EF4-FFF2-40B4-BE49-F238E27FC236}">
                <a16:creationId xmlns:a16="http://schemas.microsoft.com/office/drawing/2014/main" id="{9DAB0C43-1875-C3C7-2519-A6F7773C158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E1E6F61F-72E0-7B28-113C-9A60660F5B0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155007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BK is uw installateur voor absorptiekoelmachines van World Energy">
            <a:extLst>
              <a:ext uri="{FF2B5EF4-FFF2-40B4-BE49-F238E27FC236}">
                <a16:creationId xmlns:a16="http://schemas.microsoft.com/office/drawing/2014/main" id="{E5828955-1891-4FCE-A29E-BC43D8155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098" y="987944"/>
            <a:ext cx="8640000" cy="578504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9B74B2CE-9F6F-E104-320E-3F72176EB6D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38149262-B2CB-AB5C-0A75-7CB66C8C107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4891736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1383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Vrije of passieve koeling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vrije koeling wordt gekoeld zonder actieve tussenkomst van een koelmachine.</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in het geval van vrije koeling welke bron gebruikt wordt:</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Warmte/koudeopslag (WKO):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koudebron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is grondwater;</a:t>
            </a:r>
          </a:p>
          <a:p>
            <a:pPr marL="285750" indent="-285750" fontAlgn="t">
              <a:buFont typeface="Arial" panose="020B0604020202020204" pitchFamily="34" charset="0"/>
              <a:buChar char="•"/>
            </a:pP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Dauwpuntskoeling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adiabatische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koeling;</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Oppervlaktewater;</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Bodemwarmtewisselaar: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koudebron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is de bodem.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3652C8CB-49BC-CB37-7AB0-487921DAB16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9A6AEF32-9C1B-A1B3-851F-6B318652934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7796070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Koudetoestellen</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1383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Vrije of passieve koeling</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volgende vormen van passieve koeling worden onderscheiden: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Warmte-koude-opslag (WKO, bodemkoeling),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koudebron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is grondwater;</a:t>
            </a:r>
          </a:p>
          <a:p>
            <a:pPr marL="342900" indent="-342900" fontAlgn="t">
              <a:buFont typeface="Arial" panose="020B0604020202020204" pitchFamily="34" charset="0"/>
              <a:buChar char="•"/>
            </a:pP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Dauwpuntskoeling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adiabatische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koeling. Hierbij wordt mechanisch toegevoerde lucht via een warmtewisselaar met procesluchtstroom, die bestaat uit een deel van deze gekoelde ventilatielucht waarvan de temperatuur wordt verlaagd, door verdamping van water in de warmtewisselaar gekoeld;</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Oppervlaktewater;</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Bodemwarmtewisselaar,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koudebron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is de bodem;</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Buitenlucht. Hierbij wordt rechtstreeks koude buitenlucht ingeblazen. Afhankelijk van buitentemperatuur en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koudevraag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wordt de hoeveelheid toegevoerde koude ventilatielucht gevarieerd. Deze vorm van koeling wordt behandeld bij ventilatie.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B0D08444-5CE4-4367-942F-5E7F237A4C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25" t="31111" b="18371"/>
          <a:stretch/>
        </p:blipFill>
        <p:spPr>
          <a:xfrm>
            <a:off x="-24516" y="1249680"/>
            <a:ext cx="12222866" cy="5608320"/>
          </a:xfrm>
          <a:prstGeom prst="rect">
            <a:avLst/>
          </a:prstGeom>
        </p:spPr>
      </p:pic>
      <p:sp>
        <p:nvSpPr>
          <p:cNvPr id="2" name="Tekstvak 1">
            <a:extLst>
              <a:ext uri="{FF2B5EF4-FFF2-40B4-BE49-F238E27FC236}">
                <a16:creationId xmlns:a16="http://schemas.microsoft.com/office/drawing/2014/main" id="{0B821141-17F1-B292-5FB9-A07EA831086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316058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0D08444-5CE4-4367-942F-5E7F237A4C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25" t="31111" b="18371"/>
          <a:stretch/>
        </p:blipFill>
        <p:spPr>
          <a:xfrm>
            <a:off x="-24516" y="1249680"/>
            <a:ext cx="12222866" cy="5608320"/>
          </a:xfrm>
          <a:prstGeom prst="rect">
            <a:avLst/>
          </a:prstGeom>
        </p:spPr>
      </p:pic>
      <p:sp>
        <p:nvSpPr>
          <p:cNvPr id="10" name="Vrije vorm: vorm 9">
            <a:extLst>
              <a:ext uri="{FF2B5EF4-FFF2-40B4-BE49-F238E27FC236}">
                <a16:creationId xmlns:a16="http://schemas.microsoft.com/office/drawing/2014/main" id="{4DFC7544-B660-43FC-C95E-CD257B5E080F}"/>
              </a:ext>
            </a:extLst>
          </p:cNvPr>
          <p:cNvSpPr/>
          <p:nvPr/>
        </p:nvSpPr>
        <p:spPr>
          <a:xfrm>
            <a:off x="4529959" y="1713186"/>
            <a:ext cx="6758151" cy="4477407"/>
          </a:xfrm>
          <a:custGeom>
            <a:avLst/>
            <a:gdLst>
              <a:gd name="connsiteX0" fmla="*/ 6758151 w 6758151"/>
              <a:gd name="connsiteY0" fmla="*/ 4477407 h 4477407"/>
              <a:gd name="connsiteX1" fmla="*/ 0 w 6758151"/>
              <a:gd name="connsiteY1" fmla="*/ 4456386 h 4477407"/>
              <a:gd name="connsiteX2" fmla="*/ 21020 w 6758151"/>
              <a:gd name="connsiteY2" fmla="*/ 0 h 4477407"/>
              <a:gd name="connsiteX3" fmla="*/ 5108027 w 6758151"/>
              <a:gd name="connsiteY3" fmla="*/ 115614 h 4477407"/>
            </a:gdLst>
            <a:ahLst/>
            <a:cxnLst>
              <a:cxn ang="0">
                <a:pos x="connsiteX0" y="connsiteY0"/>
              </a:cxn>
              <a:cxn ang="0">
                <a:pos x="connsiteX1" y="connsiteY1"/>
              </a:cxn>
              <a:cxn ang="0">
                <a:pos x="connsiteX2" y="connsiteY2"/>
              </a:cxn>
              <a:cxn ang="0">
                <a:pos x="connsiteX3" y="connsiteY3"/>
              </a:cxn>
            </a:cxnLst>
            <a:rect l="l" t="t" r="r" b="b"/>
            <a:pathLst>
              <a:path w="6758151" h="4477407">
                <a:moveTo>
                  <a:pt x="6758151" y="4477407"/>
                </a:moveTo>
                <a:lnTo>
                  <a:pt x="0" y="4456386"/>
                </a:lnTo>
                <a:cubicBezTo>
                  <a:pt x="7007" y="2970924"/>
                  <a:pt x="14013" y="1485462"/>
                  <a:pt x="21020" y="0"/>
                </a:cubicBezTo>
                <a:lnTo>
                  <a:pt x="5108027" y="115614"/>
                </a:ln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3" name="Rechte verbindingslijn met pijl 12">
            <a:extLst>
              <a:ext uri="{FF2B5EF4-FFF2-40B4-BE49-F238E27FC236}">
                <a16:creationId xmlns:a16="http://schemas.microsoft.com/office/drawing/2014/main" id="{E46532D8-4B51-AF51-C686-CFBC2F270215}"/>
              </a:ext>
            </a:extLst>
          </p:cNvPr>
          <p:cNvCxnSpPr>
            <a:cxnSpLocks/>
            <a:stCxn id="10" idx="3"/>
          </p:cNvCxnSpPr>
          <p:nvPr/>
        </p:nvCxnSpPr>
        <p:spPr>
          <a:xfrm>
            <a:off x="9637986" y="1828800"/>
            <a:ext cx="1261242"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5" name="Vrije vorm: vorm 14">
            <a:extLst>
              <a:ext uri="{FF2B5EF4-FFF2-40B4-BE49-F238E27FC236}">
                <a16:creationId xmlns:a16="http://schemas.microsoft.com/office/drawing/2014/main" id="{B6A291EB-CE70-F81C-48FB-5F966A8E4690}"/>
              </a:ext>
            </a:extLst>
          </p:cNvPr>
          <p:cNvSpPr/>
          <p:nvPr/>
        </p:nvSpPr>
        <p:spPr>
          <a:xfrm>
            <a:off x="7451834" y="2133600"/>
            <a:ext cx="3846787" cy="3951890"/>
          </a:xfrm>
          <a:custGeom>
            <a:avLst/>
            <a:gdLst>
              <a:gd name="connsiteX0" fmla="*/ 3846787 w 3846787"/>
              <a:gd name="connsiteY0" fmla="*/ 3951890 h 3951890"/>
              <a:gd name="connsiteX1" fmla="*/ 2995449 w 3846787"/>
              <a:gd name="connsiteY1" fmla="*/ 3951890 h 3951890"/>
              <a:gd name="connsiteX2" fmla="*/ 3005959 w 3846787"/>
              <a:gd name="connsiteY2" fmla="*/ 3836276 h 3951890"/>
              <a:gd name="connsiteX3" fmla="*/ 2858814 w 3846787"/>
              <a:gd name="connsiteY3" fmla="*/ 1986455 h 3951890"/>
              <a:gd name="connsiteX4" fmla="*/ 1460938 w 3846787"/>
              <a:gd name="connsiteY4" fmla="*/ 2017986 h 3951890"/>
              <a:gd name="connsiteX5" fmla="*/ 1555532 w 3846787"/>
              <a:gd name="connsiteY5" fmla="*/ 3153103 h 3951890"/>
              <a:gd name="connsiteX6" fmla="*/ 94594 w 3846787"/>
              <a:gd name="connsiteY6" fmla="*/ 3184634 h 3951890"/>
              <a:gd name="connsiteX7" fmla="*/ 0 w 3846787"/>
              <a:gd name="connsiteY7" fmla="*/ 31531 h 3951890"/>
              <a:gd name="connsiteX8" fmla="*/ 1303283 w 3846787"/>
              <a:gd name="connsiteY8" fmla="*/ 0 h 3951890"/>
              <a:gd name="connsiteX9" fmla="*/ 1439918 w 3846787"/>
              <a:gd name="connsiteY9" fmla="*/ 1545021 h 3951890"/>
              <a:gd name="connsiteX10" fmla="*/ 2764221 w 3846787"/>
              <a:gd name="connsiteY10" fmla="*/ 1513490 h 3951890"/>
              <a:gd name="connsiteX11" fmla="*/ 2606566 w 3846787"/>
              <a:gd name="connsiteY11" fmla="*/ 21021 h 395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6787" h="3951890">
                <a:moveTo>
                  <a:pt x="3846787" y="3951890"/>
                </a:moveTo>
                <a:lnTo>
                  <a:pt x="2995449" y="3951890"/>
                </a:lnTo>
                <a:lnTo>
                  <a:pt x="3005959" y="3836276"/>
                </a:lnTo>
                <a:lnTo>
                  <a:pt x="2858814" y="1986455"/>
                </a:lnTo>
                <a:lnTo>
                  <a:pt x="1460938" y="2017986"/>
                </a:lnTo>
                <a:lnTo>
                  <a:pt x="1555532" y="3153103"/>
                </a:lnTo>
                <a:lnTo>
                  <a:pt x="94594" y="3184634"/>
                </a:lnTo>
                <a:lnTo>
                  <a:pt x="0" y="31531"/>
                </a:lnTo>
                <a:lnTo>
                  <a:pt x="1303283" y="0"/>
                </a:lnTo>
                <a:lnTo>
                  <a:pt x="1439918" y="1545021"/>
                </a:lnTo>
                <a:lnTo>
                  <a:pt x="2764221" y="1513490"/>
                </a:lnTo>
                <a:lnTo>
                  <a:pt x="2606566" y="21021"/>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cxnSp>
        <p:nvCxnSpPr>
          <p:cNvPr id="17" name="Rechte verbindingslijn met pijl 16">
            <a:extLst>
              <a:ext uri="{FF2B5EF4-FFF2-40B4-BE49-F238E27FC236}">
                <a16:creationId xmlns:a16="http://schemas.microsoft.com/office/drawing/2014/main" id="{14BF6EC5-279F-BA03-555E-75010ED6E47D}"/>
              </a:ext>
            </a:extLst>
          </p:cNvPr>
          <p:cNvCxnSpPr>
            <a:stCxn id="15" idx="11"/>
          </p:cNvCxnSpPr>
          <p:nvPr/>
        </p:nvCxnSpPr>
        <p:spPr>
          <a:xfrm>
            <a:off x="10058400" y="2154621"/>
            <a:ext cx="840828" cy="61454"/>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19" name="Rechte verbindingslijn met pijl 18">
            <a:extLst>
              <a:ext uri="{FF2B5EF4-FFF2-40B4-BE49-F238E27FC236}">
                <a16:creationId xmlns:a16="http://schemas.microsoft.com/office/drawing/2014/main" id="{1EA4FA23-3EA9-61EC-CB03-B3713C0FA955}"/>
              </a:ext>
            </a:extLst>
          </p:cNvPr>
          <p:cNvCxnSpPr/>
          <p:nvPr/>
        </p:nvCxnSpPr>
        <p:spPr>
          <a:xfrm flipV="1">
            <a:off x="1667435" y="4195482"/>
            <a:ext cx="2452744" cy="18900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kstvak 19">
            <a:extLst>
              <a:ext uri="{FF2B5EF4-FFF2-40B4-BE49-F238E27FC236}">
                <a16:creationId xmlns:a16="http://schemas.microsoft.com/office/drawing/2014/main" id="{D16602AC-E094-00C2-4A94-D2B7103A3EEE}"/>
              </a:ext>
            </a:extLst>
          </p:cNvPr>
          <p:cNvSpPr txBox="1"/>
          <p:nvPr/>
        </p:nvSpPr>
        <p:spPr>
          <a:xfrm>
            <a:off x="1097280" y="6002767"/>
            <a:ext cx="1516828"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Vrije koeling</a:t>
            </a:r>
          </a:p>
        </p:txBody>
      </p:sp>
      <p:cxnSp>
        <p:nvCxnSpPr>
          <p:cNvPr id="22" name="Rechte verbindingslijn met pijl 21">
            <a:extLst>
              <a:ext uri="{FF2B5EF4-FFF2-40B4-BE49-F238E27FC236}">
                <a16:creationId xmlns:a16="http://schemas.microsoft.com/office/drawing/2014/main" id="{086F5E4E-2983-5BF5-DA37-84B61D3C167A}"/>
              </a:ext>
            </a:extLst>
          </p:cNvPr>
          <p:cNvCxnSpPr/>
          <p:nvPr/>
        </p:nvCxnSpPr>
        <p:spPr>
          <a:xfrm>
            <a:off x="5948979" y="2506532"/>
            <a:ext cx="742277" cy="7745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3" name="Tekstvak 22">
            <a:extLst>
              <a:ext uri="{FF2B5EF4-FFF2-40B4-BE49-F238E27FC236}">
                <a16:creationId xmlns:a16="http://schemas.microsoft.com/office/drawing/2014/main" id="{E04B6EE5-6D0D-6E98-041C-1A37BCF9F562}"/>
              </a:ext>
            </a:extLst>
          </p:cNvPr>
          <p:cNvSpPr txBox="1"/>
          <p:nvPr/>
        </p:nvSpPr>
        <p:spPr>
          <a:xfrm>
            <a:off x="5431005" y="2185348"/>
            <a:ext cx="1631947" cy="3847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warmtepomp</a:t>
            </a:r>
          </a:p>
        </p:txBody>
      </p:sp>
      <p:sp>
        <p:nvSpPr>
          <p:cNvPr id="24" name="Tekstvak 23">
            <a:extLst>
              <a:ext uri="{FF2B5EF4-FFF2-40B4-BE49-F238E27FC236}">
                <a16:creationId xmlns:a16="http://schemas.microsoft.com/office/drawing/2014/main" id="{5F69AF35-FE39-9A53-45ED-50E7D7E3DD88}"/>
              </a:ext>
            </a:extLst>
          </p:cNvPr>
          <p:cNvSpPr txBox="1"/>
          <p:nvPr/>
        </p:nvSpPr>
        <p:spPr>
          <a:xfrm>
            <a:off x="4658061" y="6291183"/>
            <a:ext cx="2404891"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GKW = Gekoeld Water</a:t>
            </a:r>
          </a:p>
        </p:txBody>
      </p:sp>
      <p:sp>
        <p:nvSpPr>
          <p:cNvPr id="25" name="Tekstvak 24">
            <a:extLst>
              <a:ext uri="{FF2B5EF4-FFF2-40B4-BE49-F238E27FC236}">
                <a16:creationId xmlns:a16="http://schemas.microsoft.com/office/drawing/2014/main" id="{26F61D38-D611-2DDA-299C-C4129067D885}"/>
              </a:ext>
            </a:extLst>
          </p:cNvPr>
          <p:cNvSpPr txBox="1"/>
          <p:nvPr/>
        </p:nvSpPr>
        <p:spPr>
          <a:xfrm>
            <a:off x="7133140" y="5415959"/>
            <a:ext cx="2925260" cy="3847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CV = Centrale Verwarming</a:t>
            </a:r>
          </a:p>
        </p:txBody>
      </p:sp>
      <p:sp>
        <p:nvSpPr>
          <p:cNvPr id="2" name="Tekstvak 1">
            <a:extLst>
              <a:ext uri="{FF2B5EF4-FFF2-40B4-BE49-F238E27FC236}">
                <a16:creationId xmlns:a16="http://schemas.microsoft.com/office/drawing/2014/main" id="{3F5F8941-8434-83A3-C3CD-9F3577C7F3B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2398515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3F378AE7-ECD3-41F7-A18A-D845489555A7}"/>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Nog even een paar voorbeelden om de smaak te pakken te krijgen:</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9" name="Tekstvak 8">
            <a:extLst>
              <a:ext uri="{FF2B5EF4-FFF2-40B4-BE49-F238E27FC236}">
                <a16:creationId xmlns:a16="http://schemas.microsoft.com/office/drawing/2014/main" id="{99A5CC5A-89C8-43B1-82F2-4D7E0F3D837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A0110363-DD97-EEC0-4860-95F88EB2A86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393615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10 Ruimtekoeling</a:t>
            </a:r>
          </a:p>
        </p:txBody>
      </p:sp>
      <p:sp>
        <p:nvSpPr>
          <p:cNvPr id="3" name="Tekstvak 2">
            <a:extLst>
              <a:ext uri="{FF2B5EF4-FFF2-40B4-BE49-F238E27FC236}">
                <a16:creationId xmlns:a16="http://schemas.microsoft.com/office/drawing/2014/main" id="{A42586D7-B57C-4752-94F5-978BAE262DD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dit:</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descr="Afbeelding met lucht, buiten, boom, weg&#10;&#10;Automatisch gegenereerde beschrijving">
            <a:extLst>
              <a:ext uri="{FF2B5EF4-FFF2-40B4-BE49-F238E27FC236}">
                <a16:creationId xmlns:a16="http://schemas.microsoft.com/office/drawing/2014/main" id="{3E3D063E-2706-4F20-9507-5706C7C49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4350" y="0"/>
            <a:ext cx="9144000" cy="6858000"/>
          </a:xfrm>
          <a:prstGeom prst="rect">
            <a:avLst/>
          </a:prstGeom>
        </p:spPr>
      </p:pic>
      <p:pic>
        <p:nvPicPr>
          <p:cNvPr id="6" name="Afbeelding 5">
            <a:extLst>
              <a:ext uri="{FF2B5EF4-FFF2-40B4-BE49-F238E27FC236}">
                <a16:creationId xmlns:a16="http://schemas.microsoft.com/office/drawing/2014/main" id="{2E4A4CE1-C105-67E9-B2C4-9E187D615C74}"/>
              </a:ext>
            </a:extLst>
          </p:cNvPr>
          <p:cNvPicPr>
            <a:picLocks noChangeAspect="1"/>
          </p:cNvPicPr>
          <p:nvPr/>
        </p:nvPicPr>
        <p:blipFill>
          <a:blip r:embed="rId4"/>
          <a:stretch>
            <a:fillRect/>
          </a:stretch>
        </p:blipFill>
        <p:spPr>
          <a:xfrm>
            <a:off x="-1024" y="4033519"/>
            <a:ext cx="4692676" cy="2777403"/>
          </a:xfrm>
          <a:prstGeom prst="rect">
            <a:avLst/>
          </a:prstGeom>
        </p:spPr>
      </p:pic>
    </p:spTree>
    <p:extLst>
      <p:ext uri="{BB962C8B-B14F-4D97-AF65-F5344CB8AC3E}">
        <p14:creationId xmlns:p14="http://schemas.microsoft.com/office/powerpoint/2010/main" val="29762309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F4F52-D89A-2902-25A0-D66F163A949D}"/>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1B463833-8F6D-DD2E-DC9A-50DD22420C4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10 Ruimtekoeling</a:t>
            </a:r>
          </a:p>
        </p:txBody>
      </p:sp>
      <p:sp>
        <p:nvSpPr>
          <p:cNvPr id="3" name="Tekstvak 2">
            <a:extLst>
              <a:ext uri="{FF2B5EF4-FFF2-40B4-BE49-F238E27FC236}">
                <a16:creationId xmlns:a16="http://schemas.microsoft.com/office/drawing/2014/main" id="{9B35340B-2671-1BB7-3FCD-26B0194B46B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dit:</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descr="Afbeelding met lucht, buiten, boom, weg&#10;&#10;Automatisch gegenereerde beschrijving">
            <a:extLst>
              <a:ext uri="{FF2B5EF4-FFF2-40B4-BE49-F238E27FC236}">
                <a16:creationId xmlns:a16="http://schemas.microsoft.com/office/drawing/2014/main" id="{46D61E19-2683-4189-CB17-297916954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4350" y="0"/>
            <a:ext cx="9144000" cy="6858000"/>
          </a:xfrm>
          <a:prstGeom prst="rect">
            <a:avLst/>
          </a:prstGeom>
        </p:spPr>
      </p:pic>
      <p:pic>
        <p:nvPicPr>
          <p:cNvPr id="6" name="Afbeelding 5">
            <a:extLst>
              <a:ext uri="{FF2B5EF4-FFF2-40B4-BE49-F238E27FC236}">
                <a16:creationId xmlns:a16="http://schemas.microsoft.com/office/drawing/2014/main" id="{175FD22E-7992-A9DE-1B15-09DD542BB339}"/>
              </a:ext>
            </a:extLst>
          </p:cNvPr>
          <p:cNvPicPr>
            <a:picLocks noChangeAspect="1"/>
          </p:cNvPicPr>
          <p:nvPr/>
        </p:nvPicPr>
        <p:blipFill>
          <a:blip r:embed="rId4"/>
          <a:stretch>
            <a:fillRect/>
          </a:stretch>
        </p:blipFill>
        <p:spPr>
          <a:xfrm>
            <a:off x="-1024" y="4033519"/>
            <a:ext cx="4692676" cy="2777403"/>
          </a:xfrm>
          <a:prstGeom prst="rect">
            <a:avLst/>
          </a:prstGeom>
        </p:spPr>
      </p:pic>
      <p:sp>
        <p:nvSpPr>
          <p:cNvPr id="8" name="Rechthoek 7">
            <a:extLst>
              <a:ext uri="{FF2B5EF4-FFF2-40B4-BE49-F238E27FC236}">
                <a16:creationId xmlns:a16="http://schemas.microsoft.com/office/drawing/2014/main" id="{B4D79930-BD3C-60E6-1196-154E86477EC4}"/>
              </a:ext>
            </a:extLst>
          </p:cNvPr>
          <p:cNvSpPr/>
          <p:nvPr/>
        </p:nvSpPr>
        <p:spPr>
          <a:xfrm>
            <a:off x="7626350" y="5244353"/>
            <a:ext cx="3935506" cy="73510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Airconditioning (compressiekoeling met directe expansie in de ruimte)</a:t>
            </a:r>
          </a:p>
        </p:txBody>
      </p:sp>
    </p:spTree>
    <p:extLst>
      <p:ext uri="{BB962C8B-B14F-4D97-AF65-F5344CB8AC3E}">
        <p14:creationId xmlns:p14="http://schemas.microsoft.com/office/powerpoint/2010/main" val="5202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82988856-B572-30C1-4E9D-0DC98C27A04B}"/>
              </a:ext>
            </a:extLst>
          </p:cNvPr>
          <p:cNvPicPr>
            <a:picLocks noChangeAspect="1"/>
          </p:cNvPicPr>
          <p:nvPr/>
        </p:nvPicPr>
        <p:blipFill>
          <a:blip r:embed="rId3"/>
          <a:stretch>
            <a:fillRect/>
          </a:stretch>
        </p:blipFill>
        <p:spPr>
          <a:xfrm>
            <a:off x="6209391" y="1056935"/>
            <a:ext cx="5334600" cy="4985277"/>
          </a:xfrm>
          <a:prstGeom prst="rect">
            <a:avLst/>
          </a:prstGeom>
        </p:spPr>
      </p:pic>
      <p:pic>
        <p:nvPicPr>
          <p:cNvPr id="11" name="Afbeelding 10">
            <a:extLst>
              <a:ext uri="{FF2B5EF4-FFF2-40B4-BE49-F238E27FC236}">
                <a16:creationId xmlns:a16="http://schemas.microsoft.com/office/drawing/2014/main" id="{5B899E25-BD31-85F5-7F53-F6A9550D7D2C}"/>
              </a:ext>
            </a:extLst>
          </p:cNvPr>
          <p:cNvPicPr>
            <a:picLocks noChangeAspect="1"/>
          </p:cNvPicPr>
          <p:nvPr/>
        </p:nvPicPr>
        <p:blipFill>
          <a:blip r:embed="rId4"/>
          <a:stretch>
            <a:fillRect/>
          </a:stretch>
        </p:blipFill>
        <p:spPr>
          <a:xfrm>
            <a:off x="0" y="454378"/>
            <a:ext cx="6264183" cy="6210838"/>
          </a:xfrm>
          <a:prstGeom prst="rect">
            <a:avLst/>
          </a:prstGeom>
        </p:spPr>
      </p:pic>
      <p:sp>
        <p:nvSpPr>
          <p:cNvPr id="2" name="Tekstvak 1">
            <a:extLst>
              <a:ext uri="{FF2B5EF4-FFF2-40B4-BE49-F238E27FC236}">
                <a16:creationId xmlns:a16="http://schemas.microsoft.com/office/drawing/2014/main" id="{9A196A0D-5026-B1D3-9301-B4B035B010A0}"/>
              </a:ext>
            </a:extLst>
          </p:cNvPr>
          <p:cNvSpPr txBox="1"/>
          <p:nvPr/>
        </p:nvSpPr>
        <p:spPr>
          <a:xfrm>
            <a:off x="6099175" y="3845857"/>
            <a:ext cx="5818518"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600" dirty="0"/>
              <a:t>Volledige BG vloer is </a:t>
            </a:r>
            <a:r>
              <a:rPr lang="nl-NL" sz="1600" dirty="0" err="1"/>
              <a:t>geisoleerde</a:t>
            </a:r>
            <a:r>
              <a:rPr lang="nl-NL" sz="1600" dirty="0"/>
              <a:t> ribcassettevloer, 1</a:t>
            </a:r>
            <a:r>
              <a:rPr lang="nl-NL" sz="1600" baseline="30000" dirty="0"/>
              <a:t>e</a:t>
            </a:r>
            <a:r>
              <a:rPr lang="nl-NL" sz="1600" dirty="0"/>
              <a:t> = </a:t>
            </a:r>
            <a:r>
              <a:rPr lang="nl-NL" sz="1600" dirty="0" err="1"/>
              <a:t>kanaalplaatvl</a:t>
            </a:r>
            <a:r>
              <a:rPr lang="nl-NL" sz="1600" dirty="0"/>
              <a:t>. </a:t>
            </a:r>
          </a:p>
          <a:p>
            <a:r>
              <a:rPr lang="nl-NL" sz="1600" dirty="0"/>
              <a:t>1 HR107ketel per app. afgifte bg = vloerverwarming, 1</a:t>
            </a:r>
            <a:r>
              <a:rPr lang="nl-NL" sz="1600" baseline="30000" dirty="0"/>
              <a:t>e</a:t>
            </a:r>
            <a:r>
              <a:rPr lang="nl-NL" sz="1600" dirty="0"/>
              <a:t> is radiator</a:t>
            </a:r>
          </a:p>
          <a:p>
            <a:r>
              <a:rPr lang="nl-NL" sz="1600" dirty="0"/>
              <a:t>Bepaal van appartement 286;</a:t>
            </a:r>
          </a:p>
          <a:p>
            <a:pPr marL="285750" indent="-285750">
              <a:buFont typeface="Arial" panose="020B0604020202020204" pitchFamily="34" charset="0"/>
              <a:buChar char="•"/>
            </a:pPr>
            <a:r>
              <a:rPr lang="nl-NL" sz="1600" dirty="0">
                <a:highlight>
                  <a:srgbClr val="FFFFFF"/>
                </a:highlight>
              </a:rPr>
              <a:t>thermische zone, </a:t>
            </a:r>
            <a:r>
              <a:rPr lang="nl-NL" sz="1600" dirty="0" err="1">
                <a:highlight>
                  <a:srgbClr val="FFFFFF"/>
                </a:highlight>
              </a:rPr>
              <a:t>klimatiseringszone</a:t>
            </a:r>
            <a:r>
              <a:rPr lang="nl-NL" sz="1600" dirty="0">
                <a:highlight>
                  <a:srgbClr val="FFFFFF"/>
                </a:highlight>
              </a:rPr>
              <a:t>, rekenzone</a:t>
            </a:r>
          </a:p>
          <a:p>
            <a:pPr marL="285750" indent="-285750">
              <a:buFont typeface="Arial" panose="020B0604020202020204" pitchFamily="34" charset="0"/>
              <a:buChar char="•"/>
            </a:pPr>
            <a:r>
              <a:rPr lang="nl-NL" sz="1600" dirty="0">
                <a:highlight>
                  <a:srgbClr val="FFFFFF"/>
                </a:highlight>
              </a:rPr>
              <a:t>Het verloop van de thermische schil</a:t>
            </a:r>
          </a:p>
          <a:p>
            <a:pPr marL="285750" indent="-285750">
              <a:buFont typeface="Arial" panose="020B0604020202020204" pitchFamily="34" charset="0"/>
              <a:buChar char="•"/>
            </a:pPr>
            <a:r>
              <a:rPr lang="nl-NL" sz="1600" dirty="0"/>
              <a:t>Het GBO</a:t>
            </a:r>
          </a:p>
          <a:p>
            <a:pPr marL="285750" indent="-285750">
              <a:buFont typeface="Arial" panose="020B0604020202020204" pitchFamily="34" charset="0"/>
              <a:buChar char="•"/>
            </a:pPr>
            <a:r>
              <a:rPr lang="nl-NL" sz="1600" dirty="0">
                <a:highlight>
                  <a:srgbClr val="FFFF00"/>
                </a:highlight>
              </a:rPr>
              <a:t>Het verliesoppervlak van de vloer</a:t>
            </a:r>
          </a:p>
          <a:p>
            <a:r>
              <a:rPr lang="nl-NL" sz="1600" dirty="0">
                <a:highlight>
                  <a:srgbClr val="FFFF00"/>
                </a:highlight>
              </a:rPr>
              <a:t>(0,11+4,08+0,07=4,26) x (7,84+0,07=7,91) = 33,70 m²</a:t>
            </a:r>
          </a:p>
          <a:p>
            <a:pPr marL="285750" indent="-285750">
              <a:buFont typeface="Arial" panose="020B0604020202020204" pitchFamily="34" charset="0"/>
              <a:buChar char="•"/>
            </a:pPr>
            <a:r>
              <a:rPr lang="nl-NL" sz="1600" dirty="0"/>
              <a:t>De perimeter</a:t>
            </a:r>
          </a:p>
        </p:txBody>
      </p:sp>
      <p:sp>
        <p:nvSpPr>
          <p:cNvPr id="6" name="Vrije vorm: vorm 5">
            <a:extLst>
              <a:ext uri="{FF2B5EF4-FFF2-40B4-BE49-F238E27FC236}">
                <a16:creationId xmlns:a16="http://schemas.microsoft.com/office/drawing/2014/main" id="{0808360C-9F31-CA7F-68FD-950E8CAEED37}"/>
              </a:ext>
            </a:extLst>
          </p:cNvPr>
          <p:cNvSpPr/>
          <p:nvPr/>
        </p:nvSpPr>
        <p:spPr>
          <a:xfrm>
            <a:off x="1783976" y="242047"/>
            <a:ext cx="4320989" cy="5414682"/>
          </a:xfrm>
          <a:custGeom>
            <a:avLst/>
            <a:gdLst>
              <a:gd name="connsiteX0" fmla="*/ 4320989 w 4320989"/>
              <a:gd name="connsiteY0" fmla="*/ 5414682 h 5414682"/>
              <a:gd name="connsiteX1" fmla="*/ 0 w 4320989"/>
              <a:gd name="connsiteY1" fmla="*/ 5414682 h 5414682"/>
              <a:gd name="connsiteX2" fmla="*/ 0 w 4320989"/>
              <a:gd name="connsiteY2" fmla="*/ 0 h 5414682"/>
              <a:gd name="connsiteX3" fmla="*/ 17930 w 4320989"/>
              <a:gd name="connsiteY3" fmla="*/ 44824 h 5414682"/>
            </a:gdLst>
            <a:ahLst/>
            <a:cxnLst>
              <a:cxn ang="0">
                <a:pos x="connsiteX0" y="connsiteY0"/>
              </a:cxn>
              <a:cxn ang="0">
                <a:pos x="connsiteX1" y="connsiteY1"/>
              </a:cxn>
              <a:cxn ang="0">
                <a:pos x="connsiteX2" y="connsiteY2"/>
              </a:cxn>
              <a:cxn ang="0">
                <a:pos x="connsiteX3" y="connsiteY3"/>
              </a:cxn>
            </a:cxnLst>
            <a:rect l="l" t="t" r="r" b="b"/>
            <a:pathLst>
              <a:path w="4320989" h="5414682">
                <a:moveTo>
                  <a:pt x="4320989" y="5414682"/>
                </a:moveTo>
                <a:lnTo>
                  <a:pt x="0" y="5414682"/>
                </a:lnTo>
                <a:lnTo>
                  <a:pt x="0" y="0"/>
                </a:lnTo>
                <a:lnTo>
                  <a:pt x="17930" y="44824"/>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5827D2B8-0F44-55E7-F9D9-24A5CFC1485F}"/>
              </a:ext>
            </a:extLst>
          </p:cNvPr>
          <p:cNvSpPr/>
          <p:nvPr/>
        </p:nvSpPr>
        <p:spPr>
          <a:xfrm>
            <a:off x="3209366" y="604221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220</a:t>
            </a:r>
          </a:p>
        </p:txBody>
      </p:sp>
      <p:cxnSp>
        <p:nvCxnSpPr>
          <p:cNvPr id="4" name="Rechte verbindingslijn 3">
            <a:extLst>
              <a:ext uri="{FF2B5EF4-FFF2-40B4-BE49-F238E27FC236}">
                <a16:creationId xmlns:a16="http://schemas.microsoft.com/office/drawing/2014/main" id="{391C1F27-B72D-CDC7-436E-55CAECEE5EB7}"/>
              </a:ext>
            </a:extLst>
          </p:cNvPr>
          <p:cNvCxnSpPr>
            <a:cxnSpLocks/>
          </p:cNvCxnSpPr>
          <p:nvPr/>
        </p:nvCxnSpPr>
        <p:spPr>
          <a:xfrm>
            <a:off x="3657601" y="6293224"/>
            <a:ext cx="206187" cy="110398"/>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hthoek 4">
            <a:extLst>
              <a:ext uri="{FF2B5EF4-FFF2-40B4-BE49-F238E27FC236}">
                <a16:creationId xmlns:a16="http://schemas.microsoft.com/office/drawing/2014/main" id="{D4D156C8-BDC8-71F3-DF62-A6AB0A3C8BBE}"/>
              </a:ext>
            </a:extLst>
          </p:cNvPr>
          <p:cNvSpPr/>
          <p:nvPr/>
        </p:nvSpPr>
        <p:spPr>
          <a:xfrm>
            <a:off x="5515686" y="5869492"/>
            <a:ext cx="448235" cy="251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1100" dirty="0"/>
              <a:t>140</a:t>
            </a:r>
          </a:p>
        </p:txBody>
      </p:sp>
      <p:cxnSp>
        <p:nvCxnSpPr>
          <p:cNvPr id="7" name="Rechte verbindingslijn 6">
            <a:extLst>
              <a:ext uri="{FF2B5EF4-FFF2-40B4-BE49-F238E27FC236}">
                <a16:creationId xmlns:a16="http://schemas.microsoft.com/office/drawing/2014/main" id="{CAA39B4A-1384-F23D-8438-51201217A2A8}"/>
              </a:ext>
            </a:extLst>
          </p:cNvPr>
          <p:cNvCxnSpPr/>
          <p:nvPr/>
        </p:nvCxnSpPr>
        <p:spPr>
          <a:xfrm>
            <a:off x="5892800" y="6121400"/>
            <a:ext cx="121920" cy="171824"/>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chthoek 9">
            <a:extLst>
              <a:ext uri="{FF2B5EF4-FFF2-40B4-BE49-F238E27FC236}">
                <a16:creationId xmlns:a16="http://schemas.microsoft.com/office/drawing/2014/main" id="{1307DC92-406A-D8DC-2297-E1717592B4B3}"/>
              </a:ext>
            </a:extLst>
          </p:cNvPr>
          <p:cNvSpPr/>
          <p:nvPr/>
        </p:nvSpPr>
        <p:spPr>
          <a:xfrm>
            <a:off x="5658584" y="1173480"/>
            <a:ext cx="610673" cy="1905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900" dirty="0"/>
              <a:t>&lt; 0,5 m 2</a:t>
            </a:r>
          </a:p>
        </p:txBody>
      </p:sp>
      <p:cxnSp>
        <p:nvCxnSpPr>
          <p:cNvPr id="12" name="Rechte verbindingslijn met pijl 11">
            <a:extLst>
              <a:ext uri="{FF2B5EF4-FFF2-40B4-BE49-F238E27FC236}">
                <a16:creationId xmlns:a16="http://schemas.microsoft.com/office/drawing/2014/main" id="{4C307D21-996B-D991-FE03-2B7CF94FF12D}"/>
              </a:ext>
            </a:extLst>
          </p:cNvPr>
          <p:cNvCxnSpPr>
            <a:cxnSpLocks/>
            <a:stCxn id="10" idx="2"/>
          </p:cNvCxnSpPr>
          <p:nvPr/>
        </p:nvCxnSpPr>
        <p:spPr>
          <a:xfrm>
            <a:off x="5963921" y="1363980"/>
            <a:ext cx="0" cy="40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E26E7DD6-5F79-600C-A255-D35E318BDFAC}"/>
              </a:ext>
            </a:extLst>
          </p:cNvPr>
          <p:cNvCxnSpPr/>
          <p:nvPr/>
        </p:nvCxnSpPr>
        <p:spPr>
          <a:xfrm flipV="1">
            <a:off x="7521389" y="215152"/>
            <a:ext cx="0" cy="3653073"/>
          </a:xfrm>
          <a:prstGeom prst="line">
            <a:avLst/>
          </a:prstGeom>
          <a:ln w="571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59696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10 Ruimtekoeling</a:t>
            </a:r>
          </a:p>
        </p:txBody>
      </p:sp>
      <p:sp>
        <p:nvSpPr>
          <p:cNvPr id="3" name="Tekstvak 2">
            <a:extLst>
              <a:ext uri="{FF2B5EF4-FFF2-40B4-BE49-F238E27FC236}">
                <a16:creationId xmlns:a16="http://schemas.microsoft.com/office/drawing/2014/main" id="{A42586D7-B57C-4752-94F5-978BAE262DD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dit:</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6" name="Afbeelding 5" descr="Afbeelding met lucht, grond, buiten, oud&#10;&#10;Automatisch gegenereerde beschrijving">
            <a:extLst>
              <a:ext uri="{FF2B5EF4-FFF2-40B4-BE49-F238E27FC236}">
                <a16:creationId xmlns:a16="http://schemas.microsoft.com/office/drawing/2014/main" id="{1440D5C0-2732-4921-8CA1-9AB5C7A5B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4350" y="0"/>
            <a:ext cx="9144000" cy="6858000"/>
          </a:xfrm>
          <a:prstGeom prst="rect">
            <a:avLst/>
          </a:prstGeom>
        </p:spPr>
      </p:pic>
    </p:spTree>
    <p:extLst>
      <p:ext uri="{BB962C8B-B14F-4D97-AF65-F5344CB8AC3E}">
        <p14:creationId xmlns:p14="http://schemas.microsoft.com/office/powerpoint/2010/main" val="41713162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80A3F-6D48-2222-AC9D-8F4088CA7544}"/>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F6CD6490-2A1F-037A-7183-9DEBB2835E9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10 Ruimtekoeling</a:t>
            </a:r>
          </a:p>
        </p:txBody>
      </p:sp>
      <p:sp>
        <p:nvSpPr>
          <p:cNvPr id="3" name="Tekstvak 2">
            <a:extLst>
              <a:ext uri="{FF2B5EF4-FFF2-40B4-BE49-F238E27FC236}">
                <a16:creationId xmlns:a16="http://schemas.microsoft.com/office/drawing/2014/main" id="{0E3B79A1-FF95-29BA-276B-E7EE157E84F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dit:</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6" name="Afbeelding 5" descr="Afbeelding met lucht, grond, buiten, oud&#10;&#10;Automatisch gegenereerde beschrijving">
            <a:extLst>
              <a:ext uri="{FF2B5EF4-FFF2-40B4-BE49-F238E27FC236}">
                <a16:creationId xmlns:a16="http://schemas.microsoft.com/office/drawing/2014/main" id="{5E6B1AC2-609C-654A-DFE0-716989E8E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4350" y="0"/>
            <a:ext cx="9144000" cy="6858000"/>
          </a:xfrm>
          <a:prstGeom prst="rect">
            <a:avLst/>
          </a:prstGeom>
        </p:spPr>
      </p:pic>
      <p:sp>
        <p:nvSpPr>
          <p:cNvPr id="2" name="Rechthoek 1">
            <a:extLst>
              <a:ext uri="{FF2B5EF4-FFF2-40B4-BE49-F238E27FC236}">
                <a16:creationId xmlns:a16="http://schemas.microsoft.com/office/drawing/2014/main" id="{44BFC73C-0259-BE08-ED59-4B20D6360C7E}"/>
              </a:ext>
            </a:extLst>
          </p:cNvPr>
          <p:cNvSpPr/>
          <p:nvPr/>
        </p:nvSpPr>
        <p:spPr>
          <a:xfrm>
            <a:off x="6911788" y="4957482"/>
            <a:ext cx="5082988" cy="5109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indirecte verdamping</a:t>
            </a:r>
          </a:p>
        </p:txBody>
      </p:sp>
    </p:spTree>
    <p:extLst>
      <p:ext uri="{BB962C8B-B14F-4D97-AF65-F5344CB8AC3E}">
        <p14:creationId xmlns:p14="http://schemas.microsoft.com/office/powerpoint/2010/main" val="27085997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10 Ruimtekoeling</a:t>
            </a:r>
          </a:p>
        </p:txBody>
      </p:sp>
      <p:sp>
        <p:nvSpPr>
          <p:cNvPr id="3" name="Tekstvak 2">
            <a:extLst>
              <a:ext uri="{FF2B5EF4-FFF2-40B4-BE49-F238E27FC236}">
                <a16:creationId xmlns:a16="http://schemas.microsoft.com/office/drawing/2014/main" id="{A42586D7-B57C-4752-94F5-978BAE262DD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dit:</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6" name="Afbeelding 5" descr="Afbeelding met lucht, grond, buiten, computer&#10;&#10;Automatisch gegenereerde beschrijving">
            <a:extLst>
              <a:ext uri="{FF2B5EF4-FFF2-40B4-BE49-F238E27FC236}">
                <a16:creationId xmlns:a16="http://schemas.microsoft.com/office/drawing/2014/main" id="{E504D816-0442-4229-B157-4D1C0592D0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2225" y="0"/>
            <a:ext cx="9144000" cy="6858000"/>
          </a:xfrm>
          <a:prstGeom prst="rect">
            <a:avLst/>
          </a:prstGeom>
        </p:spPr>
      </p:pic>
      <p:pic>
        <p:nvPicPr>
          <p:cNvPr id="4" name="Afbeelding 3">
            <a:extLst>
              <a:ext uri="{FF2B5EF4-FFF2-40B4-BE49-F238E27FC236}">
                <a16:creationId xmlns:a16="http://schemas.microsoft.com/office/drawing/2014/main" id="{A493C415-438E-0F97-5EC3-BCB3AA0D13C7}"/>
              </a:ext>
            </a:extLst>
          </p:cNvPr>
          <p:cNvPicPr>
            <a:picLocks noChangeAspect="1"/>
          </p:cNvPicPr>
          <p:nvPr/>
        </p:nvPicPr>
        <p:blipFill>
          <a:blip r:embed="rId4"/>
          <a:stretch>
            <a:fillRect/>
          </a:stretch>
        </p:blipFill>
        <p:spPr>
          <a:xfrm>
            <a:off x="8153335" y="4161323"/>
            <a:ext cx="4045015" cy="2696677"/>
          </a:xfrm>
          <a:prstGeom prst="rect">
            <a:avLst/>
          </a:prstGeom>
        </p:spPr>
      </p:pic>
      <p:pic>
        <p:nvPicPr>
          <p:cNvPr id="8" name="Afbeelding 7">
            <a:extLst>
              <a:ext uri="{FF2B5EF4-FFF2-40B4-BE49-F238E27FC236}">
                <a16:creationId xmlns:a16="http://schemas.microsoft.com/office/drawing/2014/main" id="{A7FBCE0B-86C4-4183-DFCA-49F82B2C89B9}"/>
              </a:ext>
            </a:extLst>
          </p:cNvPr>
          <p:cNvPicPr>
            <a:picLocks noChangeAspect="1"/>
          </p:cNvPicPr>
          <p:nvPr/>
        </p:nvPicPr>
        <p:blipFill>
          <a:blip r:embed="rId5"/>
          <a:stretch>
            <a:fillRect/>
          </a:stretch>
        </p:blipFill>
        <p:spPr>
          <a:xfrm>
            <a:off x="424378" y="706775"/>
            <a:ext cx="3182421" cy="5931393"/>
          </a:xfrm>
          <a:prstGeom prst="rect">
            <a:avLst/>
          </a:prstGeom>
        </p:spPr>
      </p:pic>
    </p:spTree>
    <p:extLst>
      <p:ext uri="{BB962C8B-B14F-4D97-AF65-F5344CB8AC3E}">
        <p14:creationId xmlns:p14="http://schemas.microsoft.com/office/powerpoint/2010/main" val="8547403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C630F-A369-0838-0632-5FAA8D51F9E1}"/>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9A3EA52C-D56E-DF58-AF65-B8142C70A1F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10 Ruimtekoeling</a:t>
            </a:r>
          </a:p>
        </p:txBody>
      </p:sp>
      <p:sp>
        <p:nvSpPr>
          <p:cNvPr id="3" name="Tekstvak 2">
            <a:extLst>
              <a:ext uri="{FF2B5EF4-FFF2-40B4-BE49-F238E27FC236}">
                <a16:creationId xmlns:a16="http://schemas.microsoft.com/office/drawing/2014/main" id="{231239AE-939D-1375-0863-0E3C51918D9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dit:</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6" name="Afbeelding 5" descr="Afbeelding met lucht, grond, buiten, computer&#10;&#10;Automatisch gegenereerde beschrijving">
            <a:extLst>
              <a:ext uri="{FF2B5EF4-FFF2-40B4-BE49-F238E27FC236}">
                <a16:creationId xmlns:a16="http://schemas.microsoft.com/office/drawing/2014/main" id="{7C27FC94-D5BC-1D81-DDA8-FEB7F80801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2225" y="0"/>
            <a:ext cx="9144000" cy="6858000"/>
          </a:xfrm>
          <a:prstGeom prst="rect">
            <a:avLst/>
          </a:prstGeom>
        </p:spPr>
      </p:pic>
      <p:pic>
        <p:nvPicPr>
          <p:cNvPr id="4" name="Afbeelding 3">
            <a:extLst>
              <a:ext uri="{FF2B5EF4-FFF2-40B4-BE49-F238E27FC236}">
                <a16:creationId xmlns:a16="http://schemas.microsoft.com/office/drawing/2014/main" id="{46E0AE67-9EDA-4435-5A33-EB4973A25B07}"/>
              </a:ext>
            </a:extLst>
          </p:cNvPr>
          <p:cNvPicPr>
            <a:picLocks noChangeAspect="1"/>
          </p:cNvPicPr>
          <p:nvPr/>
        </p:nvPicPr>
        <p:blipFill>
          <a:blip r:embed="rId4"/>
          <a:stretch>
            <a:fillRect/>
          </a:stretch>
        </p:blipFill>
        <p:spPr>
          <a:xfrm>
            <a:off x="8153335" y="4161323"/>
            <a:ext cx="4045015" cy="2696677"/>
          </a:xfrm>
          <a:prstGeom prst="rect">
            <a:avLst/>
          </a:prstGeom>
        </p:spPr>
      </p:pic>
      <p:pic>
        <p:nvPicPr>
          <p:cNvPr id="8" name="Afbeelding 7">
            <a:extLst>
              <a:ext uri="{FF2B5EF4-FFF2-40B4-BE49-F238E27FC236}">
                <a16:creationId xmlns:a16="http://schemas.microsoft.com/office/drawing/2014/main" id="{B3B32CD9-3359-5236-A020-B0391C180D8D}"/>
              </a:ext>
            </a:extLst>
          </p:cNvPr>
          <p:cNvPicPr>
            <a:picLocks noChangeAspect="1"/>
          </p:cNvPicPr>
          <p:nvPr/>
        </p:nvPicPr>
        <p:blipFill>
          <a:blip r:embed="rId5"/>
          <a:stretch>
            <a:fillRect/>
          </a:stretch>
        </p:blipFill>
        <p:spPr>
          <a:xfrm>
            <a:off x="424378" y="706775"/>
            <a:ext cx="3182421" cy="5931393"/>
          </a:xfrm>
          <a:prstGeom prst="rect">
            <a:avLst/>
          </a:prstGeom>
        </p:spPr>
      </p:pic>
      <p:sp>
        <p:nvSpPr>
          <p:cNvPr id="2" name="Rechthoek 1">
            <a:extLst>
              <a:ext uri="{FF2B5EF4-FFF2-40B4-BE49-F238E27FC236}">
                <a16:creationId xmlns:a16="http://schemas.microsoft.com/office/drawing/2014/main" id="{814C44D3-CBAF-EEBA-8439-BE4FF2D96C67}"/>
              </a:ext>
            </a:extLst>
          </p:cNvPr>
          <p:cNvSpPr/>
          <p:nvPr/>
        </p:nvSpPr>
        <p:spPr>
          <a:xfrm>
            <a:off x="3338573" y="5764305"/>
            <a:ext cx="5082988" cy="5109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Compressiekoeling indirecte verdamping</a:t>
            </a:r>
          </a:p>
        </p:txBody>
      </p:sp>
    </p:spTree>
    <p:extLst>
      <p:ext uri="{BB962C8B-B14F-4D97-AF65-F5344CB8AC3E}">
        <p14:creationId xmlns:p14="http://schemas.microsoft.com/office/powerpoint/2010/main" val="4107678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1383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Externe </a:t>
            </a:r>
            <a:r>
              <a:rPr lang="nl-NL" sz="20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koudelevering</a:t>
            </a:r>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Koudelevering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derden: indien de opwekker buiten het perceel van het gebouw staat opgesteld;</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Facturen en contracten zijn een bewijs of er sprake is van koude-levering;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In sommige gevallen is de precieze opwekker niet te achterhalen;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Indien niet te achterhalen is of het gaat over collectieve installatie of </a:t>
            </a:r>
          </a:p>
          <a:p>
            <a:pPr fontAlgn="t"/>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koudelevering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derden moet gekozen worden voor een collectieve installatie met een onbekend type opwekker;</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Als er een kwaliteitsverklaring aanwezig is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moet</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deze gebruikt worden;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Indien geen kwaliteitsverklaring, dan standaardrendement opwekking.</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20E71E6B-E928-7150-274A-85673C12F7A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81A5529D-896B-7E37-8841-F08A61CA31C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1662415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 installaties			</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			</a:t>
            </a:r>
          </a:p>
          <a:p>
            <a:pPr marL="819302" lvl="1"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Medium, leidingen en pompen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			</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p:txBody>
      </p:sp>
      <p:sp>
        <p:nvSpPr>
          <p:cNvPr id="2" name="Tekstvak 1">
            <a:extLst>
              <a:ext uri="{FF2B5EF4-FFF2-40B4-BE49-F238E27FC236}">
                <a16:creationId xmlns:a16="http://schemas.microsoft.com/office/drawing/2014/main" id="{BF7DBE30-53F0-CB49-98FF-749E4F6D033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8137570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9 Ruimteverwarming</a:t>
            </a: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Inleiding 				9.1</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&amp; rekenzone ’s 		9.2</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 installaties			9.3</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Warmtedistributie			9.4</a:t>
            </a:r>
          </a:p>
          <a:p>
            <a:pPr marL="819302" lvl="1"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Medium, leidingen en pompen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Warmteafgifte			9.5</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p:txBody>
      </p:sp>
      <p:pic>
        <p:nvPicPr>
          <p:cNvPr id="1026" name="Picture 2" descr="Afbeeldingsresultaat voor distributiepompp verwarmingssysteem">
            <a:extLst>
              <a:ext uri="{FF2B5EF4-FFF2-40B4-BE49-F238E27FC236}">
                <a16:creationId xmlns:a16="http://schemas.microsoft.com/office/drawing/2014/main" id="{045E26DA-9C5C-43A5-8D9D-5670536A7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55" y="26542"/>
            <a:ext cx="11452076" cy="678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3136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Distributiemedium</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457200" indent="-457200" fontAlgn="t">
              <a:buFont typeface="+mj-lt"/>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Water;</a:t>
            </a:r>
          </a:p>
          <a:p>
            <a:pPr marL="457200" indent="-457200" fontAlgn="t">
              <a:buFont typeface="+mj-lt"/>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Geen distributie (lokaal)</a:t>
            </a:r>
          </a:p>
          <a:p>
            <a:pPr marL="457200" indent="-457200" fontAlgn="t">
              <a:buFont typeface="+mj-lt"/>
              <a:buAutoNum type="arabicPeriod"/>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watergevoerde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systemen is er meestal sprake van een centraal opgesteld opwekker. Vanuit deze opwekker wordt de warmte met leidingen naar andere ruimtes gedistribueerd of naar de luchtbehandelingskast.</a:t>
            </a:r>
          </a:p>
        </p:txBody>
      </p:sp>
      <p:pic>
        <p:nvPicPr>
          <p:cNvPr id="2050" name="Picture 2" descr="Afbeeldingsresultaat voor houtpellet kachel">
            <a:extLst>
              <a:ext uri="{FF2B5EF4-FFF2-40B4-BE49-F238E27FC236}">
                <a16:creationId xmlns:a16="http://schemas.microsoft.com/office/drawing/2014/main" id="{929DE37F-B563-497B-9D8A-B6C6AAE9DC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9432" y="4091496"/>
            <a:ext cx="3958918" cy="2766504"/>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ECE9EBD8-46CD-E6AF-8B32-50AC729D12F5}"/>
              </a:ext>
            </a:extLst>
          </p:cNvPr>
          <p:cNvSpPr txBox="1"/>
          <p:nvPr/>
        </p:nvSpPr>
        <p:spPr>
          <a:xfrm>
            <a:off x="243512" y="4610808"/>
            <a:ext cx="4287848" cy="646331"/>
          </a:xfrm>
          <a:prstGeom prst="rect">
            <a:avLst/>
          </a:prstGeom>
          <a:noFill/>
        </p:spPr>
        <p:txBody>
          <a:bodyPr wrap="square">
            <a:spAutoFit/>
          </a:bodyPr>
          <a:lstStyle/>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Let op: Geen distributie koeling wordt directe expansie of DX genoemd.</a:t>
            </a:r>
          </a:p>
        </p:txBody>
      </p:sp>
      <p:pic>
        <p:nvPicPr>
          <p:cNvPr id="3" name="Afbeelding 2">
            <a:extLst>
              <a:ext uri="{FF2B5EF4-FFF2-40B4-BE49-F238E27FC236}">
                <a16:creationId xmlns:a16="http://schemas.microsoft.com/office/drawing/2014/main" id="{13A283A6-0012-3852-1CD8-1D086E36143F}"/>
              </a:ext>
            </a:extLst>
          </p:cNvPr>
          <p:cNvPicPr>
            <a:picLocks noChangeAspect="1"/>
          </p:cNvPicPr>
          <p:nvPr/>
        </p:nvPicPr>
        <p:blipFill>
          <a:blip r:embed="rId4"/>
          <a:stretch>
            <a:fillRect/>
          </a:stretch>
        </p:blipFill>
        <p:spPr>
          <a:xfrm>
            <a:off x="4580674" y="4444028"/>
            <a:ext cx="3658758" cy="2390872"/>
          </a:xfrm>
          <a:prstGeom prst="rect">
            <a:avLst/>
          </a:prstGeom>
        </p:spPr>
      </p:pic>
      <p:pic>
        <p:nvPicPr>
          <p:cNvPr id="8" name="Afbeelding 7">
            <a:extLst>
              <a:ext uri="{FF2B5EF4-FFF2-40B4-BE49-F238E27FC236}">
                <a16:creationId xmlns:a16="http://schemas.microsoft.com/office/drawing/2014/main" id="{5F0FDCF7-FA24-46EE-DBA6-415F142C5B98}"/>
              </a:ext>
            </a:extLst>
          </p:cNvPr>
          <p:cNvPicPr>
            <a:picLocks noChangeAspect="1"/>
          </p:cNvPicPr>
          <p:nvPr/>
        </p:nvPicPr>
        <p:blipFill>
          <a:blip r:embed="rId5"/>
          <a:stretch>
            <a:fillRect/>
          </a:stretch>
        </p:blipFill>
        <p:spPr>
          <a:xfrm>
            <a:off x="621756" y="5238000"/>
            <a:ext cx="3287160" cy="1534283"/>
          </a:xfrm>
          <a:prstGeom prst="rect">
            <a:avLst/>
          </a:prstGeom>
        </p:spPr>
      </p:pic>
      <p:sp>
        <p:nvSpPr>
          <p:cNvPr id="4" name="Tekstvak 3">
            <a:extLst>
              <a:ext uri="{FF2B5EF4-FFF2-40B4-BE49-F238E27FC236}">
                <a16:creationId xmlns:a16="http://schemas.microsoft.com/office/drawing/2014/main" id="{9A1C8F7C-9A77-2B78-6168-6DD0AE5E5A2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376DCFB0-4DAA-1836-4CCC-BF9EBD70E6E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5841507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Distributiesysteem</a:t>
            </a:r>
          </a:p>
          <a:p>
            <a:pPr marL="342900" indent="-342900" fontAlgn="t">
              <a:buFont typeface="Arial" panose="020B0604020202020204" pitchFamily="34" charset="0"/>
              <a:buChar char="•"/>
            </a:pP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Eenpijpssysteem</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Gerenoveerd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eenpijpssysteem</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marL="342900" indent="-342900" fontAlgn="t">
              <a:buFont typeface="Arial" panose="020B0604020202020204" pitchFamily="34" charset="0"/>
              <a:buChar char="•"/>
            </a:pP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Tweepijpssysteem</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inclusief een Tichelmansysteem.</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Nederland komen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overwegend 2-pijpssystemen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sprake van een gerenoveerd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eenpijpssysteem</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als het debiet dynamisch is ingeregeld afhankelijk van de belasting en de distributieleidingen zijn geïsoleerd. In de leidingen moeten dan appendages aanwezig zijn die zorgdragen voor dynamische inregelen. In Nederland komt dit nagenoeg niet voor.</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7E98BB60-CE55-54DD-4840-77EDC4188BD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57868D49-F770-F712-06EC-675D6D98426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541579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Distributiesysteem</a:t>
            </a:r>
          </a:p>
          <a:p>
            <a:pPr fontAlgn="t"/>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Eenpijpssysteem</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(retourwater radiator stroomt naar aanvoer volgende radiator)</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Afbeelding 1">
            <a:extLst>
              <a:ext uri="{FF2B5EF4-FFF2-40B4-BE49-F238E27FC236}">
                <a16:creationId xmlns:a16="http://schemas.microsoft.com/office/drawing/2014/main" id="{4CCAC763-92C7-4CBA-B6BD-AFB15E6F9A79}"/>
              </a:ext>
            </a:extLst>
          </p:cNvPr>
          <p:cNvPicPr>
            <a:picLocks noChangeAspect="1"/>
          </p:cNvPicPr>
          <p:nvPr/>
        </p:nvPicPr>
        <p:blipFill>
          <a:blip r:embed="rId3"/>
          <a:stretch>
            <a:fillRect/>
          </a:stretch>
        </p:blipFill>
        <p:spPr>
          <a:xfrm>
            <a:off x="2656573" y="3216937"/>
            <a:ext cx="7256251" cy="3240000"/>
          </a:xfrm>
          <a:prstGeom prst="rect">
            <a:avLst/>
          </a:prstGeom>
        </p:spPr>
      </p:pic>
      <p:sp>
        <p:nvSpPr>
          <p:cNvPr id="3" name="Tekstvak 2">
            <a:extLst>
              <a:ext uri="{FF2B5EF4-FFF2-40B4-BE49-F238E27FC236}">
                <a16:creationId xmlns:a16="http://schemas.microsoft.com/office/drawing/2014/main" id="{EDB59319-1461-8972-5143-F76A81E9800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6EE2F3FC-0E34-C14D-8BDB-18FA014AB4F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31483030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9290</TotalTime>
  <Words>12504</Words>
  <Application>Microsoft Office PowerPoint</Application>
  <PresentationFormat>Aangepast</PresentationFormat>
  <Paragraphs>2311</Paragraphs>
  <Slides>223</Slides>
  <Notes>211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223</vt:i4>
      </vt:variant>
    </vt:vector>
  </HeadingPairs>
  <TitlesOfParts>
    <vt:vector size="230" baseType="lpstr">
      <vt:lpstr>Arial</vt:lpstr>
      <vt:lpstr>Calibri</vt:lpstr>
      <vt:lpstr>Cambria Math</vt:lpstr>
      <vt:lpstr>Dax-Regular</vt:lpstr>
      <vt:lpstr>Roboto</vt:lpstr>
      <vt:lpstr>Verdana Pro Light</vt:lpstr>
      <vt:lpstr>Custom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Urs Veltrop</dc:creator>
  <cp:lastModifiedBy>roderik oddens</cp:lastModifiedBy>
  <cp:revision>442</cp:revision>
  <cp:lastPrinted>2020-09-11T14:36:38Z</cp:lastPrinted>
  <dcterms:created xsi:type="dcterms:W3CDTF">2020-08-11T14:10:52Z</dcterms:created>
  <dcterms:modified xsi:type="dcterms:W3CDTF">2025-01-29T20:30:21Z</dcterms:modified>
</cp:coreProperties>
</file>